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59" r:id="rId2"/>
    <p:sldId id="286" r:id="rId3"/>
    <p:sldId id="261" r:id="rId4"/>
    <p:sldId id="270" r:id="rId5"/>
    <p:sldId id="268" r:id="rId6"/>
    <p:sldId id="262" r:id="rId7"/>
    <p:sldId id="290" r:id="rId8"/>
    <p:sldId id="291" r:id="rId9"/>
    <p:sldId id="292" r:id="rId10"/>
    <p:sldId id="293" r:id="rId11"/>
    <p:sldId id="295" r:id="rId12"/>
    <p:sldId id="296" r:id="rId13"/>
    <p:sldId id="298" r:id="rId14"/>
    <p:sldId id="278" r:id="rId15"/>
    <p:sldId id="303" r:id="rId16"/>
    <p:sldId id="300" r:id="rId17"/>
    <p:sldId id="306" r:id="rId18"/>
    <p:sldId id="301" r:id="rId19"/>
    <p:sldId id="267" r:id="rId20"/>
    <p:sldId id="305" r:id="rId21"/>
    <p:sldId id="26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8FF"/>
    <a:srgbClr val="A010B2"/>
    <a:srgbClr val="647960"/>
    <a:srgbClr val="648B67"/>
    <a:srgbClr val="86B895"/>
    <a:srgbClr val="00FA72"/>
    <a:srgbClr val="00D863"/>
    <a:srgbClr val="FFCC00"/>
    <a:srgbClr val="CC0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07" autoAdjust="0"/>
    <p:restoredTop sz="99167" autoAdjust="0"/>
  </p:normalViewPr>
  <p:slideViewPr>
    <p:cSldViewPr>
      <p:cViewPr varScale="1">
        <p:scale>
          <a:sx n="135" d="100"/>
          <a:sy n="135" d="100"/>
        </p:scale>
        <p:origin x="-96" y="-288"/>
      </p:cViewPr>
      <p:guideLst>
        <p:guide orient="horz" pos="2160"/>
        <p:guide pos="2880"/>
      </p:guideLst>
    </p:cSldViewPr>
  </p:slideViewPr>
  <p:outlineViewPr>
    <p:cViewPr>
      <p:scale>
        <a:sx n="33" d="100"/>
        <a:sy n="33" d="100"/>
      </p:scale>
      <p:origin x="0" y="23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7CC827-6536-4A09-B219-39EB11687EB2}" type="slidenum">
              <a:rPr lang="en-US"/>
              <a:pPr>
                <a:defRPr/>
              </a:pPr>
              <a:t>‹#›</a:t>
            </a:fld>
            <a:endParaRPr lang="en-US" dirty="0"/>
          </a:p>
        </p:txBody>
      </p:sp>
    </p:spTree>
    <p:extLst>
      <p:ext uri="{BB962C8B-B14F-4D97-AF65-F5344CB8AC3E}">
        <p14:creationId xmlns:p14="http://schemas.microsoft.com/office/powerpoint/2010/main" val="1368357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03FCFB-547A-4DD8-8926-26E59ADA6A0F}" type="slidenum">
              <a:rPr lang="en-US"/>
              <a:pPr>
                <a:defRPr/>
              </a:pPr>
              <a:t>‹#›</a:t>
            </a:fld>
            <a:endParaRPr lang="en-US" dirty="0"/>
          </a:p>
        </p:txBody>
      </p:sp>
    </p:spTree>
    <p:extLst>
      <p:ext uri="{BB962C8B-B14F-4D97-AF65-F5344CB8AC3E}">
        <p14:creationId xmlns:p14="http://schemas.microsoft.com/office/powerpoint/2010/main" val="33525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my name is Zachary </a:t>
            </a:r>
            <a:r>
              <a:rPr lang="en-US" dirty="0" err="1" smtClean="0"/>
              <a:t>Bischof</a:t>
            </a:r>
            <a:r>
              <a:rPr lang="en-US" dirty="0" smtClean="0"/>
              <a:t>.  I am a</a:t>
            </a:r>
            <a:r>
              <a:rPr lang="en-US" baseline="0" dirty="0" smtClean="0"/>
              <a:t> graduate student at Northwestern University studying with Prof. Fabian Bustamante.  Today I’ll be presenting our work on distributed systems and natural </a:t>
            </a:r>
            <a:r>
              <a:rPr lang="en-US" baseline="0" dirty="0" smtClean="0"/>
              <a:t>disasters, focusing on BitTorrent as one example.  This work was done in collaboration with another member of our lab, John Otto.  </a:t>
            </a:r>
            <a:endParaRPr lang="en-US" baseline="0" dirty="0" smtClean="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were also curious about how to the impact on BitTorrent population compared</a:t>
            </a:r>
            <a:r>
              <a:rPr lang="en-US" baseline="0" dirty="0" smtClean="0"/>
              <a:t> against both aspects of the disaster.  To look at this, we</a:t>
            </a:r>
            <a:r>
              <a:rPr lang="en-US" dirty="0" smtClean="0"/>
              <a:t> </a:t>
            </a:r>
            <a:r>
              <a:rPr lang="en-US" dirty="0" smtClean="0"/>
              <a:t>created a composite of the two aspects of these disasters.</a:t>
            </a:r>
            <a:r>
              <a:rPr lang="en-US" baseline="0" dirty="0" smtClean="0"/>
              <a:t> Here w</a:t>
            </a:r>
            <a:r>
              <a:rPr lang="en-US" dirty="0" smtClean="0"/>
              <a:t>e</a:t>
            </a:r>
            <a:r>
              <a:rPr lang="en-US" baseline="0" dirty="0" smtClean="0"/>
              <a:t> found the union intensity of each metric, using the equation on the slide.  Here a and b represent the normalized intensity values for the tsunami and earthquake metrics.</a:t>
            </a:r>
          </a:p>
          <a:p>
            <a:endParaRPr lang="en-US" baseline="0" dirty="0" smtClean="0"/>
          </a:p>
          <a:p>
            <a:r>
              <a:rPr lang="en-US" baseline="0" dirty="0" smtClean="0"/>
              <a:t>As you can see on the map, the regions with the largest drop in BitTorrent user population are generally concentrated around the prefectures with higher union intensities</a:t>
            </a:r>
            <a:r>
              <a:rPr lang="en-US" baseline="0" dirty="0" smtClean="0"/>
              <a:t>.  Of course, there may be aspects of the disaster that we are not measuring in the earthquake and tsunami intensity.  Certain regions may have been hit harder, and we are limited by the accuracy of the </a:t>
            </a:r>
            <a:r>
              <a:rPr lang="en-US" baseline="0" dirty="0" err="1" smtClean="0"/>
              <a:t>GeoIP</a:t>
            </a:r>
            <a:r>
              <a:rPr lang="en-US" baseline="0" dirty="0" smtClean="0"/>
              <a:t> mappings we used.  Other factors that would affect user population could include events such as power outages in certain regions.  These may not directly correlate with out datasets on the disaster.</a:t>
            </a:r>
            <a:endParaRPr lang="en-US" baseline="0" dirty="0" smtClean="0"/>
          </a:p>
          <a:p>
            <a:endParaRPr lang="en-US" baseline="0" dirty="0" smtClean="0"/>
          </a:p>
          <a:p>
            <a:endParaRPr lang="en-US" baseline="0" dirty="0" smtClean="0"/>
          </a:p>
          <a:p>
            <a:r>
              <a:rPr lang="en-US" baseline="0" dirty="0" smtClean="0"/>
              <a:t>(Since this was just a method we use to find the union of both metrics, we did not calculate the correlation between the two)</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10</a:t>
            </a:fld>
            <a:endParaRPr lang="en-US" dirty="0"/>
          </a:p>
        </p:txBody>
      </p:sp>
    </p:spTree>
    <p:extLst>
      <p:ext uri="{BB962C8B-B14F-4D97-AF65-F5344CB8AC3E}">
        <p14:creationId xmlns:p14="http://schemas.microsoft.com/office/powerpoint/2010/main" val="67855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I’ll be shifting the focus of this presentation onto the impact of the disaster on the underlying network.</a:t>
            </a:r>
          </a:p>
          <a:p>
            <a:endParaRPr lang="en-US" baseline="0" dirty="0" smtClean="0"/>
          </a:p>
          <a:p>
            <a:r>
              <a:rPr lang="en-US" dirty="0" smtClean="0"/>
              <a:t>News sources stated that after </a:t>
            </a:r>
            <a:r>
              <a:rPr lang="en-US" dirty="0" smtClean="0"/>
              <a:t>the</a:t>
            </a:r>
            <a:r>
              <a:rPr lang="en-US" baseline="0" dirty="0" smtClean="0"/>
              <a:t> disaster, Internet access was still available throughout most of Japan.  However, as you may expect, </a:t>
            </a:r>
            <a:r>
              <a:rPr lang="en-US" baseline="0" dirty="0" smtClean="0"/>
              <a:t>some reports stated </a:t>
            </a:r>
            <a:r>
              <a:rPr lang="en-US" baseline="0" dirty="0" smtClean="0"/>
              <a:t>that underwater cables had been damaged in the disaster.</a:t>
            </a:r>
          </a:p>
          <a:p>
            <a:endParaRPr lang="en-US" baseline="0" dirty="0" smtClean="0"/>
          </a:p>
          <a:p>
            <a:r>
              <a:rPr lang="en-US" baseline="0" dirty="0" smtClean="0"/>
              <a:t>In our work, we </a:t>
            </a:r>
            <a:r>
              <a:rPr lang="en-US" baseline="0" dirty="0" smtClean="0"/>
              <a:t>are also looking </a:t>
            </a:r>
            <a:r>
              <a:rPr lang="en-US" baseline="0" dirty="0" smtClean="0"/>
              <a:t>at how the underlying network was affected by the disaster.  In particular, how did the damage to the underwater cables affect routing?</a:t>
            </a:r>
          </a:p>
          <a:p>
            <a:endParaRPr lang="en-US" baseline="0" dirty="0" smtClean="0"/>
          </a:p>
          <a:p>
            <a:r>
              <a:rPr lang="en-US" baseline="0" dirty="0" smtClean="0"/>
              <a:t>Our plugin, Ono, also conducts </a:t>
            </a:r>
            <a:r>
              <a:rPr lang="en-US" baseline="0" dirty="0" err="1" smtClean="0"/>
              <a:t>traceroute</a:t>
            </a:r>
            <a:r>
              <a:rPr lang="en-US" baseline="0" dirty="0" smtClean="0"/>
              <a:t> </a:t>
            </a:r>
            <a:r>
              <a:rPr lang="en-US" baseline="0" dirty="0" smtClean="0"/>
              <a:t>measurements </a:t>
            </a:r>
            <a:r>
              <a:rPr lang="en-US" baseline="0" dirty="0" smtClean="0"/>
              <a:t>to a random subset of connected peers.  The results of these are reported and included in our dataset. We use these </a:t>
            </a:r>
            <a:r>
              <a:rPr lang="en-US" baseline="0" dirty="0" smtClean="0"/>
              <a:t>to look for changes in routing.  For this analysis, we only included </a:t>
            </a:r>
            <a:r>
              <a:rPr lang="en-US" baseline="0" dirty="0" err="1" smtClean="0"/>
              <a:t>traceroutes</a:t>
            </a:r>
            <a:r>
              <a:rPr lang="en-US" baseline="0" dirty="0" smtClean="0"/>
              <a:t> with traffic traveling to, from, or through Japan.</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11</a:t>
            </a:fld>
            <a:endParaRPr lang="en-US" dirty="0"/>
          </a:p>
        </p:txBody>
      </p:sp>
    </p:spTree>
    <p:extLst>
      <p:ext uri="{BB962C8B-B14F-4D97-AF65-F5344CB8AC3E}">
        <p14:creationId xmlns:p14="http://schemas.microsoft.com/office/powerpoint/2010/main" val="156068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understand how submarine</a:t>
            </a:r>
            <a:r>
              <a:rPr lang="en-US" baseline="0" dirty="0" smtClean="0"/>
              <a:t> cables were affected, we f</a:t>
            </a:r>
            <a:r>
              <a:rPr lang="en-US" dirty="0" smtClean="0"/>
              <a:t>irst </a:t>
            </a:r>
            <a:r>
              <a:rPr lang="en-US" dirty="0" smtClean="0"/>
              <a:t>need </a:t>
            </a:r>
            <a:r>
              <a:rPr lang="en-US" dirty="0" smtClean="0"/>
              <a:t>a method to identify</a:t>
            </a:r>
            <a:r>
              <a:rPr lang="en-US" baseline="0" dirty="0" smtClean="0"/>
              <a:t> these links in our dataset.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Due to the fact that Japan is an island country, international traffic is routed across submarine cables.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Compared to land networks, there are relatively few alternative routes that traffic can take across submarine links.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leverage this fact by assuming that network paths will tend to converge at these submarine cables.</a:t>
            </a:r>
            <a:endParaRPr lang="en-US" dirty="0" smtClean="0"/>
          </a:p>
          <a:p>
            <a:endParaRPr lang="en-US" dirty="0" smtClean="0"/>
          </a:p>
          <a:p>
            <a:r>
              <a:rPr lang="en-US" dirty="0" smtClean="0"/>
              <a:t>As you can see in this example, when two large networks are connected through</a:t>
            </a:r>
            <a:r>
              <a:rPr lang="en-US" baseline="0" dirty="0" smtClean="0"/>
              <a:t> a single link, or small set of links, paths between the two networks will converge at this point.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12</a:t>
            </a:fld>
            <a:endParaRPr lang="en-US" dirty="0"/>
          </a:p>
        </p:txBody>
      </p:sp>
    </p:spTree>
    <p:extLst>
      <p:ext uri="{BB962C8B-B14F-4D97-AF65-F5344CB8AC3E}">
        <p14:creationId xmlns:p14="http://schemas.microsoft.com/office/powerpoint/2010/main" val="312016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our first step is to rank</a:t>
            </a:r>
            <a:r>
              <a:rPr lang="en-US" baseline="0" dirty="0" smtClean="0"/>
              <a:t> each IP link by how frequently it appears in our </a:t>
            </a:r>
            <a:r>
              <a:rPr lang="en-US" baseline="0" dirty="0" err="1" smtClean="0"/>
              <a:t>traceroute</a:t>
            </a:r>
            <a:r>
              <a:rPr lang="en-US" baseline="0" dirty="0" smtClean="0"/>
              <a:t> data. Of all IP links, we selected the top 1% most popular links. </a:t>
            </a:r>
          </a:p>
          <a:p>
            <a:endParaRPr lang="en-US" baseline="0" dirty="0" smtClean="0"/>
          </a:p>
          <a:p>
            <a:r>
              <a:rPr lang="en-US" baseline="0" dirty="0" smtClean="0"/>
              <a:t>Due to their long length, these submarine cables must also have long propagation delays.  From our most popular set of links, we then selected links with a consistently long delay, choosing the top 10%.  This included links with a latency of at least 87 </a:t>
            </a:r>
            <a:r>
              <a:rPr lang="en-US" baseline="0" dirty="0" err="1" smtClean="0"/>
              <a:t>ms.</a:t>
            </a:r>
            <a:endParaRPr lang="en-US" baseline="0" dirty="0" smtClean="0"/>
          </a:p>
          <a:p>
            <a:endParaRPr lang="en-US" baseline="0" dirty="0" smtClean="0"/>
          </a:p>
          <a:p>
            <a:r>
              <a:rPr lang="en-US" baseline="0" dirty="0" smtClean="0"/>
              <a:t>We expect that this </a:t>
            </a:r>
            <a:r>
              <a:rPr lang="en-US" baseline="0" dirty="0" smtClean="0"/>
              <a:t>heuristic </a:t>
            </a:r>
            <a:r>
              <a:rPr lang="en-US" baseline="0" dirty="0" smtClean="0"/>
              <a:t>will be able to identify submarine cables, if their traits match out expectations.</a:t>
            </a:r>
            <a:endParaRPr lang="en-US" baseline="0" dirty="0" smtClean="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13</a:t>
            </a:fld>
            <a:endParaRPr lang="en-US" dirty="0"/>
          </a:p>
        </p:txBody>
      </p:sp>
    </p:spTree>
    <p:extLst>
      <p:ext uri="{BB962C8B-B14F-4D97-AF65-F5344CB8AC3E}">
        <p14:creationId xmlns:p14="http://schemas.microsoft.com/office/powerpoint/2010/main" val="210427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selecting a set of links during</a:t>
            </a:r>
            <a:r>
              <a:rPr lang="en-US" baseline="0" dirty="0" smtClean="0"/>
              <a:t> the period </a:t>
            </a:r>
            <a:r>
              <a:rPr lang="en-US" dirty="0" smtClean="0"/>
              <a:t>before the disaster, we looked at the percentage that</a:t>
            </a:r>
            <a:r>
              <a:rPr lang="en-US" baseline="0" dirty="0" smtClean="0"/>
              <a:t> appeared at least once each day from early January to the end of March. In this plot, the gray section represents March 11</a:t>
            </a:r>
            <a:r>
              <a:rPr lang="en-US" baseline="30000" dirty="0" smtClean="0"/>
              <a:t>th</a:t>
            </a:r>
            <a:r>
              <a:rPr lang="en-US" baseline="0" dirty="0" smtClean="0"/>
              <a:t>, the day of the earthquake.</a:t>
            </a:r>
          </a:p>
          <a:p>
            <a:endParaRPr lang="en-US" baseline="0" dirty="0" smtClean="0"/>
          </a:p>
          <a:p>
            <a:r>
              <a:rPr lang="en-US" baseline="0" dirty="0" smtClean="0"/>
              <a:t>This graph shows that the average percentage of selected links appearing each day drops from about 76% to 59%.  This drop is due to the fact that a large number of links in our dataset disappeared completely  after the disaster.</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14</a:t>
            </a:fld>
            <a:endParaRPr lang="en-US" dirty="0"/>
          </a:p>
        </p:txBody>
      </p:sp>
    </p:spTree>
    <p:extLst>
      <p:ext uri="{BB962C8B-B14F-4D97-AF65-F5344CB8AC3E}">
        <p14:creationId xmlns:p14="http://schemas.microsoft.com/office/powerpoint/2010/main" val="384865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included long</a:t>
            </a:r>
            <a:r>
              <a:rPr lang="en-US" baseline="0" dirty="0" smtClean="0"/>
              <a:t> latency links that were popular after the disaster in our set.  After taking the union of these two sets, we l</a:t>
            </a:r>
            <a:r>
              <a:rPr lang="en-US" dirty="0" smtClean="0"/>
              <a:t>ooked at a probability</a:t>
            </a:r>
            <a:r>
              <a:rPr lang="en-US" baseline="0" dirty="0" smtClean="0"/>
              <a:t> distribution function that compared how often a link appeared before the disaster against how often it appeared after the disaster. </a:t>
            </a:r>
          </a:p>
          <a:p>
            <a:endParaRPr lang="en-US" dirty="0" smtClean="0"/>
          </a:p>
          <a:p>
            <a:r>
              <a:rPr lang="en-US" dirty="0" smtClean="0"/>
              <a:t>This plot shows what</a:t>
            </a:r>
            <a:r>
              <a:rPr lang="en-US" baseline="0" dirty="0" smtClean="0"/>
              <a:t> we would expect to see with no drastic changes in links.  </a:t>
            </a:r>
            <a:r>
              <a:rPr lang="en-US" dirty="0" smtClean="0"/>
              <a:t>If the links were used with the same frequency throughout,</a:t>
            </a:r>
            <a:r>
              <a:rPr lang="en-US" baseline="0" dirty="0" smtClean="0"/>
              <a:t> we’d see all links concentrated at the 1 to 1 ratio, which is represented by the bold line in the center.</a:t>
            </a:r>
            <a:r>
              <a:rPr lang="en-US" dirty="0" smtClean="0"/>
              <a:t>  </a:t>
            </a:r>
            <a:r>
              <a:rPr lang="en-US" dirty="0" smtClean="0"/>
              <a:t>Although the variance may differ</a:t>
            </a:r>
            <a:r>
              <a:rPr lang="en-US" baseline="0" dirty="0" smtClean="0"/>
              <a:t>, we expect that most </a:t>
            </a:r>
            <a:r>
              <a:rPr lang="en-US" dirty="0" smtClean="0"/>
              <a:t>links</a:t>
            </a:r>
            <a:r>
              <a:rPr lang="en-US" baseline="0" dirty="0" smtClean="0"/>
              <a:t> would appear at approximately the same frequency before and after the disaster. </a:t>
            </a:r>
            <a:r>
              <a:rPr lang="en-US" baseline="0" dirty="0" smtClean="0"/>
              <a:t>The </a:t>
            </a:r>
            <a:r>
              <a:rPr lang="en-US" baseline="0" dirty="0" smtClean="0"/>
              <a:t>area left of the center represents links that appeared more frequently after the disaster, while the area to right of the center represents links that appeared less frequently after the disaster.  </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15</a:t>
            </a:fld>
            <a:endParaRPr lang="en-US" dirty="0"/>
          </a:p>
        </p:txBody>
      </p:sp>
    </p:spTree>
    <p:extLst>
      <p:ext uri="{BB962C8B-B14F-4D97-AF65-F5344CB8AC3E}">
        <p14:creationId xmlns:p14="http://schemas.microsoft.com/office/powerpoint/2010/main" val="412027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shows the distribution that we found on these links before and after the disaster</a:t>
            </a:r>
            <a:r>
              <a:rPr lang="en-US" baseline="0" dirty="0" smtClean="0"/>
              <a:t>.  </a:t>
            </a:r>
            <a:r>
              <a:rPr lang="en-US" baseline="0" dirty="0" smtClean="0"/>
              <a:t>Instead of the middle peak being centered around a 1-to-1 frequency, it is shifted to the left.  This means that a large number of links appeared in </a:t>
            </a:r>
            <a:r>
              <a:rPr lang="en-US" baseline="0" dirty="0" err="1" smtClean="0"/>
              <a:t>traceroutes</a:t>
            </a:r>
            <a:r>
              <a:rPr lang="en-US" baseline="0" dirty="0" smtClean="0"/>
              <a:t> two to ten times more frequently after the disaster. </a:t>
            </a:r>
            <a:r>
              <a:rPr lang="en-US" baseline="0" dirty="0" smtClean="0"/>
              <a:t>This is due to the fact that links </a:t>
            </a:r>
            <a:r>
              <a:rPr lang="en-US" baseline="0" dirty="0" smtClean="0"/>
              <a:t>that remained operational after the disaster had </a:t>
            </a:r>
            <a:r>
              <a:rPr lang="en-US" baseline="0" dirty="0" smtClean="0"/>
              <a:t>to make up for the traffic </a:t>
            </a:r>
            <a:r>
              <a:rPr lang="en-US" baseline="0" dirty="0" smtClean="0"/>
              <a:t>previously handled by the failed </a:t>
            </a:r>
            <a:r>
              <a:rPr lang="en-US" baseline="0" dirty="0" smtClean="0"/>
              <a:t>links.</a:t>
            </a:r>
          </a:p>
          <a:p>
            <a:endParaRPr lang="en-US" baseline="0" dirty="0" smtClean="0"/>
          </a:p>
          <a:p>
            <a:r>
              <a:rPr lang="en-US" baseline="0" dirty="0" smtClean="0"/>
              <a:t>In addition the the peak in the middle, we also see smaller peaks to the left and right.  The peak on the right represents links that occurred much more frequently before the disaster than after.  The majority of these links completely disappeared after the event.  The smaller peak to the left </a:t>
            </a:r>
            <a:r>
              <a:rPr lang="en-US" baseline="0" dirty="0" smtClean="0"/>
              <a:t>represents </a:t>
            </a:r>
            <a:r>
              <a:rPr lang="en-US" baseline="0" dirty="0" smtClean="0"/>
              <a:t>links that </a:t>
            </a:r>
            <a:r>
              <a:rPr lang="en-US" baseline="0" dirty="0" smtClean="0"/>
              <a:t>appeared </a:t>
            </a:r>
            <a:r>
              <a:rPr lang="en-US" baseline="0" dirty="0" smtClean="0"/>
              <a:t>for the first time after the </a:t>
            </a:r>
            <a:r>
              <a:rPr lang="en-US" baseline="0" dirty="0" smtClean="0"/>
              <a:t>disaster as well as links that saw a large increase in traffic.  </a:t>
            </a:r>
            <a:r>
              <a:rPr lang="en-US" baseline="0" dirty="0" smtClean="0"/>
              <a:t>This </a:t>
            </a:r>
            <a:r>
              <a:rPr lang="en-US" baseline="0" dirty="0" smtClean="0"/>
              <a:t>would include </a:t>
            </a:r>
            <a:r>
              <a:rPr lang="en-US" baseline="0" dirty="0" smtClean="0"/>
              <a:t>back up links that were put into </a:t>
            </a:r>
            <a:r>
              <a:rPr lang="en-US" baseline="0" dirty="0" smtClean="0"/>
              <a:t>regular use </a:t>
            </a:r>
            <a:r>
              <a:rPr lang="en-US" baseline="0" dirty="0" smtClean="0"/>
              <a:t>after the disaster.</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16</a:t>
            </a:fld>
            <a:endParaRPr lang="en-US" dirty="0"/>
          </a:p>
        </p:txBody>
      </p:sp>
    </p:spTree>
    <p:extLst>
      <p:ext uri="{BB962C8B-B14F-4D97-AF65-F5344CB8AC3E}">
        <p14:creationId xmlns:p14="http://schemas.microsoft.com/office/powerpoint/2010/main" val="412027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a:t>
            </a:r>
            <a:r>
              <a:rPr lang="en-US" baseline="0" dirty="0" smtClean="0"/>
              <a:t>e shows some of the details on the IP links we selected, grouped by their ASN. We also show the percentage of links selected from that network that after the disaster, saw an order of magnitude less traffic, the percentage of links that disappeared completely, the percentage of links that saw an order of magnitude increase in traffic, and the percentage of links that were not seen at all until after the disaster.</a:t>
            </a:r>
          </a:p>
          <a:p>
            <a:endParaRPr lang="en-US" baseline="0" dirty="0" smtClean="0"/>
          </a:p>
          <a:p>
            <a:r>
              <a:rPr lang="en-US" baseline="0" dirty="0" smtClean="0"/>
              <a:t>We found </a:t>
            </a:r>
            <a:r>
              <a:rPr lang="en-US" baseline="0" dirty="0" smtClean="0"/>
              <a:t>articles in the news reporting </a:t>
            </a:r>
            <a:r>
              <a:rPr lang="en-US" baseline="0" dirty="0" smtClean="0"/>
              <a:t>that submarine cables between Japan and US had been damaged in the networks of KDDI, NTT, and </a:t>
            </a:r>
            <a:r>
              <a:rPr lang="en-US" baseline="0" dirty="0" err="1" smtClean="0"/>
              <a:t>Pacnet</a:t>
            </a:r>
            <a:r>
              <a:rPr lang="en-US" baseline="0" dirty="0" smtClean="0"/>
              <a:t>.</a:t>
            </a:r>
          </a:p>
          <a:p>
            <a:endParaRPr lang="en-US" baseline="0" dirty="0" smtClean="0"/>
          </a:p>
          <a:p>
            <a:r>
              <a:rPr lang="en-US" baseline="0" dirty="0" smtClean="0"/>
              <a:t>In each of these networks, a significant percentage of </a:t>
            </a:r>
            <a:r>
              <a:rPr lang="en-US" baseline="0" dirty="0" smtClean="0"/>
              <a:t>IP links </a:t>
            </a:r>
            <a:r>
              <a:rPr lang="en-US" baseline="0" dirty="0" smtClean="0"/>
              <a:t>disappeared completely after the event.  In NTT’s network in particular, over a quarter of the long-haul links we identified disappeared completely after the </a:t>
            </a:r>
            <a:r>
              <a:rPr lang="en-US" baseline="0" dirty="0" smtClean="0"/>
              <a:t>disaster.  After the disaster, links in each network saw 10</a:t>
            </a:r>
            <a:r>
              <a:rPr lang="en-US" baseline="0" dirty="0" smtClean="0"/>
              <a:t>-fold increase in traffic after the disaster</a:t>
            </a:r>
            <a:r>
              <a:rPr lang="en-US" baseline="0" dirty="0" smtClean="0"/>
              <a:t>.  In particular, over a quarter of links we selected in IIJ’s network saw large increases in traffic.</a:t>
            </a:r>
            <a:endParaRPr lang="en-US" baseline="0" dirty="0" smtClean="0"/>
          </a:p>
          <a:p>
            <a:endParaRPr lang="en-US" baseline="0" dirty="0" smtClean="0"/>
          </a:p>
          <a:p>
            <a:r>
              <a:rPr lang="en-US" baseline="0" dirty="0" smtClean="0"/>
              <a:t>Although we did not find any reports in the news of IIJ’s cables being damaged, we found that a some IP links disappeared completely after the disaster.  Interestingly, however, </a:t>
            </a:r>
            <a:r>
              <a:rPr lang="en-US" baseline="0" dirty="0" smtClean="0"/>
              <a:t>in IIJ’s network</a:t>
            </a:r>
            <a:r>
              <a:rPr lang="en-US" baseline="0" dirty="0" smtClean="0"/>
              <a:t>, a larger number of popular, long haul IP links appeared for the first time after the </a:t>
            </a:r>
            <a:r>
              <a:rPr lang="en-US" baseline="0" dirty="0" smtClean="0"/>
              <a:t>disaster, greater than the number we identified disappearing from </a:t>
            </a:r>
            <a:r>
              <a:rPr lang="en-US" baseline="0" dirty="0" err="1" smtClean="0"/>
              <a:t>traceroutes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17</a:t>
            </a:fld>
            <a:endParaRPr lang="en-US" dirty="0"/>
          </a:p>
        </p:txBody>
      </p:sp>
    </p:spTree>
    <p:extLst>
      <p:ext uri="{BB962C8B-B14F-4D97-AF65-F5344CB8AC3E}">
        <p14:creationId xmlns:p14="http://schemas.microsoft.com/office/powerpoint/2010/main" val="354298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we’ve </a:t>
            </a:r>
            <a:r>
              <a:rPr lang="en-US" dirty="0" smtClean="0"/>
              <a:t>shown that distributed systems,</a:t>
            </a:r>
            <a:r>
              <a:rPr lang="en-US" baseline="0" dirty="0" smtClean="0"/>
              <a:t> such as BitTorrent, provide a vantage point for analyzing the impact of a natural disaster on our networked society.  </a:t>
            </a:r>
          </a:p>
          <a:p>
            <a:endParaRPr lang="en-US" baseline="0" dirty="0" smtClean="0"/>
          </a:p>
          <a:p>
            <a:r>
              <a:rPr lang="en-US" baseline="0" dirty="0" smtClean="0"/>
              <a:t>We’ve also applied parts of this approach to other types of event, including man-made phenomena.  Next, we’ll look at periods of political unrest in Africa in early 2011.</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18</a:t>
            </a:fld>
            <a:endParaRPr lang="en-US" dirty="0"/>
          </a:p>
        </p:txBody>
      </p:sp>
    </p:spTree>
    <p:extLst>
      <p:ext uri="{BB962C8B-B14F-4D97-AF65-F5344CB8AC3E}">
        <p14:creationId xmlns:p14="http://schemas.microsoft.com/office/powerpoint/2010/main" val="40458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Egypt we saw the</a:t>
            </a:r>
            <a:r>
              <a:rPr lang="en-US" baseline="0" dirty="0" smtClean="0"/>
              <a:t> Internet shut down in the BitTorrent population.  </a:t>
            </a:r>
          </a:p>
          <a:p>
            <a:endParaRPr lang="en-US" baseline="0" dirty="0" smtClean="0"/>
          </a:p>
          <a:p>
            <a:r>
              <a:rPr lang="en-US" baseline="0" dirty="0" smtClean="0"/>
              <a:t>As </a:t>
            </a:r>
            <a:r>
              <a:rPr lang="en-US" baseline="0" dirty="0" smtClean="0"/>
              <a:t>the </a:t>
            </a:r>
            <a:r>
              <a:rPr lang="en-US" dirty="0" smtClean="0"/>
              <a:t>protests in Egypt escalated</a:t>
            </a:r>
            <a:r>
              <a:rPr lang="en-US" baseline="0" dirty="0" smtClean="0"/>
              <a:t>, the government shut off Internet access across the country.  News reports stated that Internet services were cut off at approximately 10:30 pm UTC on January 27</a:t>
            </a:r>
            <a:r>
              <a:rPr lang="en-US" baseline="30000" dirty="0" smtClean="0"/>
              <a:t>th</a:t>
            </a:r>
            <a:r>
              <a:rPr lang="en-US" baseline="0" dirty="0" smtClean="0"/>
              <a:t>.  This plot shows the number of unique peers seen per hour in Egypt around this time.  The gray shaded region represents the period after Internet access was cut off, according to multiple sources.</a:t>
            </a:r>
          </a:p>
          <a:p>
            <a:endParaRPr lang="en-US" baseline="0" dirty="0" smtClean="0"/>
          </a:p>
          <a:p>
            <a:r>
              <a:rPr lang="en-US" baseline="0" dirty="0" smtClean="0"/>
              <a:t>We can clearly see users in Egypt suddenly disappearing from BitTorrent connections precisely when Internet access was cut off.  Note that we do see a small number of users in Egypt after the event. </a:t>
            </a:r>
            <a:r>
              <a:rPr lang="en-US" baseline="0" dirty="0" smtClean="0"/>
              <a:t>Reports </a:t>
            </a:r>
            <a:r>
              <a:rPr lang="en-US" baseline="0" dirty="0" smtClean="0"/>
              <a:t>on </a:t>
            </a:r>
            <a:r>
              <a:rPr lang="en-US" baseline="0" dirty="0" err="1" smtClean="0"/>
              <a:t>BGPmon</a:t>
            </a:r>
            <a:r>
              <a:rPr lang="en-US" baseline="0" dirty="0" smtClean="0"/>
              <a:t> stated that 11% of </a:t>
            </a:r>
            <a:r>
              <a:rPr lang="en-US" baseline="0" dirty="0" err="1" smtClean="0"/>
              <a:t>Egyption</a:t>
            </a:r>
            <a:r>
              <a:rPr lang="en-US" baseline="0" dirty="0" smtClean="0"/>
              <a:t> prefixes were still reachable after the event.</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19</a:t>
            </a:fld>
            <a:endParaRPr lang="en-US" dirty="0"/>
          </a:p>
        </p:txBody>
      </p:sp>
    </p:spTree>
    <p:extLst>
      <p:ext uri="{BB962C8B-B14F-4D97-AF65-F5344CB8AC3E}">
        <p14:creationId xmlns:p14="http://schemas.microsoft.com/office/powerpoint/2010/main" val="334218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 society, distributed systems</a:t>
            </a:r>
            <a:r>
              <a:rPr lang="en-US" baseline="0" dirty="0" smtClean="0"/>
              <a:t> on the </a:t>
            </a:r>
            <a:r>
              <a:rPr lang="en-US" dirty="0" smtClean="0"/>
              <a:t>Internet </a:t>
            </a:r>
            <a:r>
              <a:rPr lang="en-US" baseline="0" dirty="0" smtClean="0"/>
              <a:t>are being </a:t>
            </a:r>
            <a:r>
              <a:rPr lang="en-US" baseline="0" dirty="0" smtClean="0"/>
              <a:t>integrated into the daily </a:t>
            </a:r>
            <a:r>
              <a:rPr lang="en-US" baseline="0" dirty="0" smtClean="0"/>
              <a:t>lives of </a:t>
            </a:r>
            <a:r>
              <a:rPr lang="en-US" baseline="0" dirty="0" smtClean="0"/>
              <a:t>people </a:t>
            </a:r>
            <a:r>
              <a:rPr lang="en-US" baseline="0" dirty="0" smtClean="0"/>
              <a:t>around the world</a:t>
            </a:r>
            <a:r>
              <a:rPr lang="en-US" baseline="0" dirty="0" smtClean="0"/>
              <a:t>. Various online sources state that there are 800 million users on Facebook, 380 million on Twitter, and 100 million on BitTorrent.  Systems like these are used in the majority of countries around the world.  TV services in North America, such as Netflix and </a:t>
            </a:r>
            <a:r>
              <a:rPr lang="en-US" baseline="0" dirty="0" err="1" smtClean="0"/>
              <a:t>hulu</a:t>
            </a:r>
            <a:r>
              <a:rPr lang="en-US" baseline="0" dirty="0" smtClean="0"/>
              <a:t> are becoming more common, being used daily daily by millions of visitors.</a:t>
            </a:r>
            <a:endParaRPr lang="en-US" baseline="0" dirty="0" smtClean="0"/>
          </a:p>
          <a:p>
            <a:endParaRPr lang="en-US" baseline="0" dirty="0" smtClean="0"/>
          </a:p>
          <a:p>
            <a:r>
              <a:rPr lang="en-US" baseline="0" dirty="0" smtClean="0"/>
              <a:t>Due to their pervasiveness, these systems can provide an excellent vantage point for monitoring our networked society</a:t>
            </a:r>
            <a:r>
              <a:rPr lang="en-US" baseline="0" dirty="0" smtClean="0"/>
              <a:t>.  They show trends in how people are using them, as well as its impact on the network.  Furthermore, events outside of these systems can affect their frequency of usage.</a:t>
            </a:r>
            <a:endParaRPr lang="en-US" baseline="0" dirty="0" smtClean="0"/>
          </a:p>
          <a:p>
            <a:endParaRPr lang="en-US" baseline="0" dirty="0" smtClean="0"/>
          </a:p>
          <a:p>
            <a:r>
              <a:rPr lang="en-US" baseline="0" dirty="0" smtClean="0"/>
              <a:t>In this work, we </a:t>
            </a:r>
            <a:r>
              <a:rPr lang="en-US" baseline="0" dirty="0" smtClean="0"/>
              <a:t>are exploring the idea that </a:t>
            </a:r>
            <a:r>
              <a:rPr lang="en-US" baseline="0" dirty="0" smtClean="0"/>
              <a:t>distributed systems can act as witnesses to natural and man-made phenomena.</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2</a:t>
            </a:fld>
            <a:endParaRPr lang="en-US" dirty="0"/>
          </a:p>
        </p:txBody>
      </p:sp>
    </p:spTree>
    <p:extLst>
      <p:ext uri="{BB962C8B-B14F-4D97-AF65-F5344CB8AC3E}">
        <p14:creationId xmlns:p14="http://schemas.microsoft.com/office/powerpoint/2010/main" val="192772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Libya, we were again able to see when the</a:t>
            </a:r>
            <a:r>
              <a:rPr lang="en-US" baseline="0" dirty="0" smtClean="0"/>
              <a:t> Internet in was </a:t>
            </a:r>
            <a:r>
              <a:rPr lang="en-US" baseline="0" dirty="0" smtClean="0"/>
              <a:t>completely cut </a:t>
            </a:r>
            <a:r>
              <a:rPr lang="en-US" baseline="0" dirty="0" smtClean="0"/>
              <a:t>off.  Throughout </a:t>
            </a:r>
            <a:r>
              <a:rPr lang="en-US" baseline="0" dirty="0" smtClean="0"/>
              <a:t>February, Internet access in Libya had been periodically disconnected. On March 3</a:t>
            </a:r>
            <a:r>
              <a:rPr lang="en-US" baseline="30000" dirty="0" smtClean="0"/>
              <a:t>rd</a:t>
            </a:r>
            <a:r>
              <a:rPr lang="en-US" baseline="0" dirty="0" smtClean="0"/>
              <a:t>, Internet access was completely cut off for an extended period of time without returning.  Again, we see the number of BitTorrent users drop to nearly 0.  Peers seen online after the shutdown were either errors in the country mapping we used or a small number of users that still had Internet </a:t>
            </a:r>
            <a:r>
              <a:rPr lang="en-US" baseline="0" dirty="0" smtClean="0"/>
              <a:t>access (satellite access).</a:t>
            </a:r>
            <a:endParaRPr lang="en-US" baseline="0" dirty="0" smtClean="0"/>
          </a:p>
          <a:p>
            <a:endParaRPr lang="en-US" baseline="0" dirty="0" smtClean="0"/>
          </a:p>
          <a:p>
            <a:r>
              <a:rPr lang="en-US" baseline="0" dirty="0" smtClean="0"/>
              <a:t>These graphs show that we are </a:t>
            </a:r>
            <a:r>
              <a:rPr lang="en-US" baseline="0" dirty="0" smtClean="0"/>
              <a:t>also able to </a:t>
            </a:r>
            <a:r>
              <a:rPr lang="en-US" baseline="0" dirty="0" smtClean="0"/>
              <a:t>see </a:t>
            </a:r>
            <a:r>
              <a:rPr lang="en-US" baseline="0" dirty="0" smtClean="0"/>
              <a:t>certain man</a:t>
            </a:r>
            <a:r>
              <a:rPr lang="en-US" baseline="0" dirty="0" smtClean="0"/>
              <a:t>-made events where Internet populations are affected.</a:t>
            </a:r>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20</a:t>
            </a:fld>
            <a:endParaRPr lang="en-US" dirty="0"/>
          </a:p>
        </p:txBody>
      </p:sp>
    </p:spTree>
    <p:extLst>
      <p:ext uri="{BB962C8B-B14F-4D97-AF65-F5344CB8AC3E}">
        <p14:creationId xmlns:p14="http://schemas.microsoft.com/office/powerpoint/2010/main" val="3342182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this presentation,</a:t>
            </a:r>
            <a:r>
              <a:rPr lang="en-US" baseline="0" dirty="0" smtClean="0"/>
              <a:t> w</a:t>
            </a:r>
            <a:r>
              <a:rPr lang="en-US" dirty="0" smtClean="0"/>
              <a:t>e</a:t>
            </a:r>
            <a:r>
              <a:rPr lang="en-US" baseline="0" dirty="0" smtClean="0"/>
              <a:t> are currently looking into other applications that could provide an interesting vantage point for analysis. Our thinking is that different applications may capture a different perspective.  We are also looking into what types of events we can and cannot capture with this approach, as well as how to combine their views with information from other sources, such as other distributed systems or news sources.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are also working to improve this analysis and compare some of our findings against control samples.  This would be particularly useful in our study on how the network was affected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Lastly</a:t>
            </a:r>
            <a:r>
              <a:rPr lang="en-US" baseline="0" dirty="0" smtClean="0"/>
              <a:t>, we were also wondering if distributed systems could act as a notification system to identify areas </a:t>
            </a:r>
            <a:r>
              <a:rPr lang="en-US" baseline="0" dirty="0" smtClean="0"/>
              <a:t>in need of resources from emergency response teams.</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21</a:t>
            </a:fld>
            <a:endParaRPr lang="en-US" dirty="0"/>
          </a:p>
        </p:txBody>
      </p:sp>
    </p:spTree>
    <p:extLst>
      <p:ext uri="{BB962C8B-B14F-4D97-AF65-F5344CB8AC3E}">
        <p14:creationId xmlns:p14="http://schemas.microsoft.com/office/powerpoint/2010/main" val="40458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a</a:t>
            </a:r>
            <a:r>
              <a:rPr lang="en-US" baseline="0" dirty="0" smtClean="0"/>
              <a:t> </a:t>
            </a:r>
            <a:r>
              <a:rPr lang="en-US" dirty="0" smtClean="0"/>
              <a:t>distributed</a:t>
            </a:r>
            <a:r>
              <a:rPr lang="en-US" baseline="0" dirty="0" smtClean="0"/>
              <a:t> system with an interesting perspective is </a:t>
            </a:r>
            <a:r>
              <a:rPr lang="en-US" dirty="0" smtClean="0"/>
              <a:t> BitTorrent.  </a:t>
            </a:r>
          </a:p>
          <a:p>
            <a:endParaRPr lang="en-US" baseline="0" dirty="0" smtClean="0"/>
          </a:p>
          <a:p>
            <a:r>
              <a:rPr lang="en-US" baseline="0" dirty="0" smtClean="0"/>
              <a:t>BitTorrent is </a:t>
            </a:r>
            <a:r>
              <a:rPr lang="en-US" baseline="0" dirty="0" smtClean="0"/>
              <a:t>an extremely </a:t>
            </a:r>
            <a:r>
              <a:rPr lang="en-US" baseline="0" dirty="0" smtClean="0"/>
              <a:t>popular distributed </a:t>
            </a:r>
            <a:r>
              <a:rPr lang="en-US" baseline="0" dirty="0" smtClean="0"/>
              <a:t>systems, </a:t>
            </a:r>
            <a:r>
              <a:rPr lang="en-US" baseline="0" dirty="0" smtClean="0"/>
              <a:t>with over 100 million users. </a:t>
            </a:r>
            <a:r>
              <a:rPr lang="en-US" baseline="0" dirty="0" smtClean="0"/>
              <a:t>It is an </a:t>
            </a:r>
            <a:r>
              <a:rPr lang="en-US" baseline="0" dirty="0" smtClean="0"/>
              <a:t>excellent example of a system heavily used in many people’s day to day lives.  </a:t>
            </a:r>
          </a:p>
          <a:p>
            <a:r>
              <a:rPr lang="en-US" baseline="0" dirty="0" smtClean="0"/>
              <a:t>In addition to its large user base that spans the globe, BitTorrent also accounts for a significant portion of all network traffic.  </a:t>
            </a:r>
            <a:endParaRPr lang="en-US" baseline="0" dirty="0" smtClean="0"/>
          </a:p>
          <a:p>
            <a:endParaRPr lang="en-US" baseline="0" dirty="0" smtClean="0"/>
          </a:p>
          <a:p>
            <a:r>
              <a:rPr lang="en-US" baseline="0" dirty="0" smtClean="0"/>
              <a:t>Normally, BitTorrent users will come and go, when they finish downloading a torrent or close the application. Generally</a:t>
            </a:r>
            <a:r>
              <a:rPr lang="en-US" baseline="0" dirty="0" smtClean="0"/>
              <a:t>, this is regarded as normal churn in the system.  </a:t>
            </a:r>
          </a:p>
          <a:p>
            <a:r>
              <a:rPr lang="en-US" baseline="0" dirty="0" smtClean="0"/>
              <a:t>However, when a large portion of users </a:t>
            </a:r>
            <a:r>
              <a:rPr lang="en-US" baseline="0" dirty="0" smtClean="0"/>
              <a:t>share </a:t>
            </a:r>
            <a:r>
              <a:rPr lang="en-US" baseline="0" dirty="0" smtClean="0"/>
              <a:t>a common identifier, such as a geographic or network location, its possible that they left due to a common event.  </a:t>
            </a:r>
          </a:p>
          <a:p>
            <a:endParaRPr lang="en-US" baseline="0" dirty="0" smtClean="0"/>
          </a:p>
          <a:p>
            <a:r>
              <a:rPr lang="en-US" baseline="0" dirty="0" smtClean="0"/>
              <a:t>In this work, we leverage </a:t>
            </a:r>
            <a:r>
              <a:rPr lang="en-US" baseline="0" dirty="0" smtClean="0"/>
              <a:t>a diverse set of vantage points around the world, </a:t>
            </a:r>
            <a:r>
              <a:rPr lang="en-US" baseline="0" dirty="0" smtClean="0"/>
              <a:t>in order to </a:t>
            </a:r>
            <a:r>
              <a:rPr lang="en-US" baseline="0" dirty="0" smtClean="0"/>
              <a:t>identify the occurrence of such events.</a:t>
            </a:r>
          </a:p>
          <a:p>
            <a:endParaRPr lang="en-US" baseline="0" dirty="0" smtClean="0"/>
          </a:p>
          <a:p>
            <a:endParaRPr lang="en-US" dirty="0" smtClean="0"/>
          </a:p>
          <a:p>
            <a:r>
              <a:rPr lang="en-US" b="1" u="sng" dirty="0" smtClean="0"/>
              <a:t>Comments: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the exact numbers differ</a:t>
            </a:r>
            <a:r>
              <a:rPr lang="en-US" baseline="0" dirty="0" smtClean="0"/>
              <a:t> according to various reports, P2P traffic, BitTorrent  in particular, account for a significant portion of overall traffic.  </a:t>
            </a:r>
            <a:endParaRPr lang="en-US" dirty="0" smtClean="0"/>
          </a:p>
          <a:p>
            <a:r>
              <a:rPr lang="en-US" baseline="0" dirty="0" smtClean="0"/>
              <a:t>BT portion:</a:t>
            </a:r>
            <a:endParaRPr lang="fr-FR" sz="1200" b="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kern="1200" dirty="0" smtClean="0">
                <a:solidFill>
                  <a:schemeClr val="tx1"/>
                </a:solidFill>
                <a:effectLst/>
                <a:latin typeface="Arial" charset="0"/>
                <a:ea typeface="+mn-ea"/>
                <a:cs typeface="+mn-cs"/>
              </a:rPr>
              <a:t>Germany: </a:t>
            </a:r>
            <a:r>
              <a:rPr lang="fr-FR" sz="1200" b="0" kern="1200" dirty="0" smtClean="0">
                <a:solidFill>
                  <a:schemeClr val="tx1"/>
                </a:solidFill>
                <a:effectLst/>
                <a:latin typeface="Arial" charset="0"/>
                <a:ea typeface="+mn-ea"/>
                <a:cs typeface="+mn-cs"/>
              </a:rPr>
              <a:t>9-15% (</a:t>
            </a:r>
            <a:r>
              <a:rPr lang="fr-FR" sz="1200" b="0" kern="1200" dirty="0" err="1" smtClean="0">
                <a:solidFill>
                  <a:schemeClr val="tx1"/>
                </a:solidFill>
                <a:effectLst/>
                <a:latin typeface="Arial" charset="0"/>
                <a:ea typeface="+mn-ea"/>
                <a:cs typeface="+mn-cs"/>
              </a:rPr>
              <a:t>Maier</a:t>
            </a:r>
            <a:r>
              <a:rPr lang="fr-FR" sz="1200" b="0" kern="1200" dirty="0" smtClean="0">
                <a:solidFill>
                  <a:schemeClr val="tx1"/>
                </a:solidFill>
                <a:effectLst/>
                <a:latin typeface="Arial" charset="0"/>
                <a:ea typeface="+mn-ea"/>
                <a:cs typeface="+mn-cs"/>
              </a:rPr>
              <a:t> et al. IMC’09),</a:t>
            </a:r>
            <a:r>
              <a:rPr lang="fr-FR" sz="1200" b="0" kern="1200" baseline="0" dirty="0" smtClean="0">
                <a:solidFill>
                  <a:schemeClr val="tx1"/>
                </a:solidFill>
                <a:effectLst/>
                <a:latin typeface="Arial" charset="0"/>
                <a:ea typeface="+mn-ea"/>
                <a:cs typeface="+mn-cs"/>
              </a:rPr>
              <a:t> 37% </a:t>
            </a:r>
            <a:r>
              <a:rPr lang="fr-FR" sz="1200" b="0" kern="1200" dirty="0" smtClean="0">
                <a:solidFill>
                  <a:schemeClr val="tx1"/>
                </a:solidFill>
                <a:effectLst/>
                <a:latin typeface="Arial" charset="0"/>
                <a:ea typeface="+mn-ea"/>
                <a:cs typeface="+mn-cs"/>
              </a:rPr>
              <a:t>(</a:t>
            </a:r>
            <a:r>
              <a:rPr lang="fr-FR" sz="1200" b="0" kern="1200" dirty="0" err="1" smtClean="0">
                <a:solidFill>
                  <a:schemeClr val="tx1"/>
                </a:solidFill>
                <a:effectLst/>
                <a:latin typeface="Arial" charset="0"/>
                <a:ea typeface="+mn-ea"/>
                <a:cs typeface="+mn-cs"/>
              </a:rPr>
              <a:t>ipoque</a:t>
            </a:r>
            <a:r>
              <a:rPr lang="fr-FR" sz="1200" b="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err="1" smtClean="0"/>
              <a:t>Eastern</a:t>
            </a:r>
            <a:r>
              <a:rPr lang="fr-FR" b="1" dirty="0" smtClean="0"/>
              <a:t> </a:t>
            </a:r>
            <a:r>
              <a:rPr lang="fr-FR" b="1" baseline="0" dirty="0" smtClean="0"/>
              <a:t> Europe:</a:t>
            </a:r>
            <a:r>
              <a:rPr lang="fr-FR" b="0" baseline="0" dirty="0" smtClean="0"/>
              <a:t> 57% (</a:t>
            </a:r>
            <a:r>
              <a:rPr lang="fr-FR" b="0" baseline="0" dirty="0" err="1" smtClean="0"/>
              <a:t>ipoque</a:t>
            </a:r>
            <a:r>
              <a:rPr lang="fr-FR" b="0" baseline="0" dirty="0" smtClean="0"/>
              <a:t>)</a:t>
            </a:r>
            <a:endParaRPr lang="fr-FR" b="0" dirty="0" smtClean="0"/>
          </a:p>
          <a:p>
            <a:r>
              <a:rPr lang="en-US" b="1" dirty="0" smtClean="0"/>
              <a:t>South America:</a:t>
            </a:r>
            <a:r>
              <a:rPr lang="en-US" b="0" baseline="0" dirty="0" smtClean="0"/>
              <a:t> 20% (</a:t>
            </a:r>
            <a:r>
              <a:rPr lang="en-US" b="0" baseline="0" dirty="0" err="1" smtClean="0"/>
              <a:t>ipoque</a:t>
            </a:r>
            <a:r>
              <a:rPr lang="en-US" b="0" baseline="0" dirty="0" smtClean="0"/>
              <a: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3</a:t>
            </a:fld>
            <a:endParaRPr lang="en-US" dirty="0"/>
          </a:p>
        </p:txBody>
      </p:sp>
    </p:spTree>
    <p:extLst>
      <p:ext uri="{BB962C8B-B14F-4D97-AF65-F5344CB8AC3E}">
        <p14:creationId xmlns:p14="http://schemas.microsoft.com/office/powerpoint/2010/main" val="355423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we’ll look at the impact of the Tohoku earthquake and </a:t>
            </a:r>
            <a:r>
              <a:rPr lang="en-US" baseline="0" dirty="0" smtClean="0"/>
              <a:t>tsunami on </a:t>
            </a:r>
            <a:r>
              <a:rPr lang="en-US" baseline="0" dirty="0" smtClean="0"/>
              <a:t>the BitTorrent population.  Before going into </a:t>
            </a:r>
            <a:r>
              <a:rPr lang="en-US" baseline="0" dirty="0" smtClean="0"/>
              <a:t>our findings, </a:t>
            </a:r>
            <a:r>
              <a:rPr lang="en-US" baseline="0" dirty="0" smtClean="0"/>
              <a:t>I’ll briefly describe the data sets we used for our analysis.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first data set includes snapshots of BitTorrent usage from about half a million users around the world. </a:t>
            </a:r>
            <a:r>
              <a:rPr lang="en-US" baseline="0" dirty="0" smtClean="0"/>
              <a:t>Here we’ll be using data collected by Ono, an extension for </a:t>
            </a:r>
            <a:r>
              <a:rPr lang="en-US" baseline="0" dirty="0" err="1" smtClean="0"/>
              <a:t>Vuze</a:t>
            </a:r>
            <a:r>
              <a:rPr lang="en-US" baseline="0" dirty="0" smtClean="0"/>
              <a:t> that was previously released by our lab. From these snapshots, we can see the IP addresses that Ono users are connecting to on BitTorrent.  We use IP to country mappings to group these users together. Although we do not see the entire BitTorrent system, we do see a large, representative sample.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We also used two publically available datasets on the earthquake and tsunami.  The first describes the intensity of the tsunami by the maximum water level increase at 148 locations across Japan.  </a:t>
            </a:r>
            <a:r>
              <a:rPr lang="en-US" baseline="0" dirty="0" smtClean="0"/>
              <a:t>The </a:t>
            </a:r>
            <a:r>
              <a:rPr lang="en-US" baseline="0" dirty="0" smtClean="0"/>
              <a:t>second data set measures the earthquake intensity by the distance of displacement at about 1,200 locations throughout Japan.</a:t>
            </a:r>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4</a:t>
            </a:fld>
            <a:endParaRPr lang="en-US" dirty="0"/>
          </a:p>
        </p:txBody>
      </p:sp>
    </p:spTree>
    <p:extLst>
      <p:ext uri="{BB962C8B-B14F-4D97-AF65-F5344CB8AC3E}">
        <p14:creationId xmlns:p14="http://schemas.microsoft.com/office/powerpoint/2010/main" val="282626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plot</a:t>
            </a:r>
            <a:r>
              <a:rPr lang="en-US" baseline="0" dirty="0" smtClean="0"/>
              <a:t> summarizes the BitTorrent usage we see throughout Japan.  It shows the average hourly BitTorrent population vs. the population of that prefecture</a:t>
            </a:r>
            <a:r>
              <a:rPr lang="en-US" baseline="0" dirty="0" smtClean="0"/>
              <a:t>.  Again, this is not the entire BitTorrent population in Japan.  Instead this is the number of BitTorrent peers seen across Japan by Ono users.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found a strong correlation of 0.90 between a prefecture's BitTorrent user population and prefecture’s total population before the earthquake.</a:t>
            </a:r>
            <a:r>
              <a:rPr lang="en-US" baseline="0" dirty="0" smtClean="0"/>
              <a:t>  Due to the strength of this correlation, we expect that these users are a representative sample of the </a:t>
            </a:r>
            <a:r>
              <a:rPr lang="en-US" baseline="0" dirty="0" smtClean="0"/>
              <a:t>BitTorrent population </a:t>
            </a:r>
            <a:r>
              <a:rPr lang="en-US" baseline="0" dirty="0" smtClean="0"/>
              <a:t>across the country</a:t>
            </a:r>
            <a:r>
              <a:rPr lang="en-US" baseline="0" dirty="0" smtClean="0"/>
              <a:t>. </a:t>
            </a:r>
            <a:r>
              <a:rPr lang="en-US" dirty="0" smtClean="0"/>
              <a:t>For this analysis,</a:t>
            </a:r>
            <a:r>
              <a:rPr lang="en-US" baseline="0" dirty="0" smtClean="0"/>
              <a:t> we only consider prefectures with more than an average 10 BitTorrent users per hour, due to the fact that small changes would result in large percentage changes.</a:t>
            </a:r>
            <a:endParaRPr lang="en-US" dirty="0" smtClean="0"/>
          </a:p>
          <a:p>
            <a:endParaRPr lang="en-US" dirty="0" smtClean="0"/>
          </a:p>
          <a:p>
            <a:r>
              <a:rPr lang="en-US" dirty="0" smtClean="0"/>
              <a:t>Just to show a few examples of prefectures in this plot, Tokyo is the top, right most point, with an average of 1200 peers per hour.  Some of the </a:t>
            </a:r>
            <a:r>
              <a:rPr lang="en-US" dirty="0" smtClean="0"/>
              <a:t>larger prefectures </a:t>
            </a:r>
            <a:r>
              <a:rPr lang="en-US" dirty="0" smtClean="0"/>
              <a:t>closest to the epicenter of the earthquake, such as Fukushima and Miyagi are located towards the middle with approximately 50 users per hour.  Iwate and Aomori prefectures are on the lower end, with approximately 20 to 30 users online per hour.  </a:t>
            </a:r>
            <a:endParaRPr lang="en-US" dirty="0" smtClean="0"/>
          </a:p>
          <a:p>
            <a:endParaRPr lang="en-US" dirty="0" smtClean="0"/>
          </a:p>
          <a:p>
            <a:r>
              <a:rPr lang="en-US" dirty="0" smtClean="0"/>
              <a:t>So, with</a:t>
            </a:r>
            <a:r>
              <a:rPr lang="en-US" baseline="0" dirty="0" smtClean="0"/>
              <a:t> </a:t>
            </a:r>
            <a:r>
              <a:rPr lang="en-US" dirty="0" smtClean="0"/>
              <a:t>BitTorrent as a witness in Japan, what did it see during the Tohoku earthquake and disaster?</a:t>
            </a:r>
            <a:endParaRPr lang="en-US" baseline="0" dirty="0" smtClean="0"/>
          </a:p>
          <a:p>
            <a:endParaRPr lang="en-US" baseline="0" dirty="0" smtClean="0"/>
          </a:p>
          <a:p>
            <a:r>
              <a:rPr lang="tr-TR" dirty="0" err="1" smtClean="0"/>
              <a:t>Tottori</a:t>
            </a:r>
            <a:r>
              <a:rPr lang="tr-TR" dirty="0" smtClean="0"/>
              <a:t> 	621945 	8.54252199413</a:t>
            </a:r>
          </a:p>
          <a:p>
            <a:r>
              <a:rPr lang="tr-TR" dirty="0" err="1" smtClean="0"/>
              <a:t>Shimane</a:t>
            </a:r>
            <a:r>
              <a:rPr lang="tr-TR" dirty="0" smtClean="0"/>
              <a:t> 	784727 	4.26392961877</a:t>
            </a:r>
          </a:p>
          <a:p>
            <a:r>
              <a:rPr lang="tr-TR" dirty="0" err="1" smtClean="0"/>
              <a:t>Fukui</a:t>
            </a:r>
            <a:r>
              <a:rPr lang="tr-TR" dirty="0" smtClean="0"/>
              <a:t> 	824581 	7.38416422287</a:t>
            </a:r>
          </a:p>
          <a:p>
            <a:r>
              <a:rPr lang="tr-TR" dirty="0" err="1" smtClean="0"/>
              <a:t>Tokushima</a:t>
            </a:r>
            <a:r>
              <a:rPr lang="tr-TR" dirty="0" smtClean="0"/>
              <a:t> 	830868 	13.082111437</a:t>
            </a:r>
          </a:p>
          <a:p>
            <a:r>
              <a:rPr lang="tr-TR" dirty="0" err="1" smtClean="0"/>
              <a:t>Kochi</a:t>
            </a:r>
            <a:r>
              <a:rPr lang="tr-TR" dirty="0" smtClean="0"/>
              <a:t> 	836331 	8.89442815249</a:t>
            </a:r>
          </a:p>
          <a:p>
            <a:r>
              <a:rPr lang="tr-TR" dirty="0" err="1" smtClean="0"/>
              <a:t>Yamanashi</a:t>
            </a:r>
            <a:r>
              <a:rPr lang="tr-TR" dirty="0" smtClean="0"/>
              <a:t> 	860452 	9.76832844575</a:t>
            </a:r>
          </a:p>
          <a:p>
            <a:r>
              <a:rPr lang="tr-TR" dirty="0" err="1" smtClean="0"/>
              <a:t>Saga</a:t>
            </a:r>
            <a:r>
              <a:rPr lang="tr-TR" dirty="0" smtClean="0"/>
              <a:t> 	877263 	11.5601173021</a:t>
            </a:r>
          </a:p>
          <a:p>
            <a:r>
              <a:rPr lang="tr-TR" dirty="0" err="1" smtClean="0"/>
              <a:t>Kagawa</a:t>
            </a:r>
            <a:r>
              <a:rPr lang="tr-TR" dirty="0" smtClean="0"/>
              <a:t> 	1023868 	19.9882697947</a:t>
            </a:r>
          </a:p>
          <a:p>
            <a:r>
              <a:rPr lang="tr-TR" dirty="0" err="1" smtClean="0"/>
              <a:t>Wakayama</a:t>
            </a:r>
            <a:r>
              <a:rPr lang="tr-TR" dirty="0" smtClean="0"/>
              <a:t> 	1093163 	23.6656891496</a:t>
            </a:r>
          </a:p>
          <a:p>
            <a:r>
              <a:rPr lang="tr-TR" dirty="0" err="1" smtClean="0"/>
              <a:t>Toyama</a:t>
            </a:r>
            <a:r>
              <a:rPr lang="tr-TR" dirty="0" smtClean="0"/>
              <a:t> 	1126073 	27.3753665689</a:t>
            </a:r>
          </a:p>
          <a:p>
            <a:r>
              <a:rPr lang="tr-TR" dirty="0" err="1" smtClean="0"/>
              <a:t>Ishikawa</a:t>
            </a:r>
            <a:r>
              <a:rPr lang="tr-TR" dirty="0" smtClean="0"/>
              <a:t> 	1164214 	23.0058651026</a:t>
            </a:r>
          </a:p>
          <a:p>
            <a:r>
              <a:rPr lang="tr-TR" dirty="0" err="1" smtClean="0"/>
              <a:t>Miyazaki</a:t>
            </a:r>
            <a:r>
              <a:rPr lang="tr-TR" dirty="0" smtClean="0"/>
              <a:t> 	1167282 	9.1935483871</a:t>
            </a:r>
          </a:p>
          <a:p>
            <a:r>
              <a:rPr lang="tr-TR" dirty="0" err="1" smtClean="0"/>
              <a:t>Oita</a:t>
            </a:r>
            <a:r>
              <a:rPr lang="tr-TR" dirty="0" smtClean="0"/>
              <a:t> 	1167282 	24.2375366569</a:t>
            </a:r>
          </a:p>
          <a:p>
            <a:r>
              <a:rPr lang="tr-TR" dirty="0" err="1" smtClean="0"/>
              <a:t>Shiga</a:t>
            </a:r>
            <a:r>
              <a:rPr lang="tr-TR" dirty="0" smtClean="0"/>
              <a:t> 	1222777 	34.7829912023</a:t>
            </a:r>
          </a:p>
          <a:p>
            <a:r>
              <a:rPr lang="tr-TR" dirty="0" err="1" smtClean="0"/>
              <a:t>Akita</a:t>
            </a:r>
            <a:r>
              <a:rPr lang="tr-TR" dirty="0" smtClean="0"/>
              <a:t> 	1223316 	12.1173020528</a:t>
            </a:r>
          </a:p>
          <a:p>
            <a:r>
              <a:rPr lang="tr-TR" dirty="0" smtClean="0"/>
              <a:t>Okinawa 	1249441 	48.357771261</a:t>
            </a:r>
          </a:p>
          <a:p>
            <a:r>
              <a:rPr lang="tr-TR" dirty="0" err="1" smtClean="0"/>
              <a:t>Yamagata</a:t>
            </a:r>
            <a:r>
              <a:rPr lang="tr-TR" dirty="0" smtClean="0"/>
              <a:t> 	1257074 	20.2463343109</a:t>
            </a:r>
          </a:p>
          <a:p>
            <a:r>
              <a:rPr lang="tr-TR" dirty="0" smtClean="0"/>
              <a:t>Nara 	1390310 	41.2434017595</a:t>
            </a:r>
          </a:p>
          <a:p>
            <a:r>
              <a:rPr lang="tr-TR" dirty="0" err="1" smtClean="0"/>
              <a:t>Iwate</a:t>
            </a:r>
            <a:r>
              <a:rPr lang="tr-TR" dirty="0" smtClean="0"/>
              <a:t> 	1416928 	26.0527859238</a:t>
            </a:r>
          </a:p>
          <a:p>
            <a:r>
              <a:rPr lang="tr-TR" dirty="0" err="1" smtClean="0"/>
              <a:t>Aomori</a:t>
            </a:r>
            <a:r>
              <a:rPr lang="tr-TR" dirty="0" smtClean="0"/>
              <a:t> 	1476265 	20.935483871</a:t>
            </a:r>
          </a:p>
          <a:p>
            <a:r>
              <a:rPr lang="tr-TR" dirty="0" err="1" smtClean="0"/>
              <a:t>Ehime</a:t>
            </a:r>
            <a:r>
              <a:rPr lang="tr-TR" dirty="0" smtClean="0"/>
              <a:t> 	1536856 	20.1055718475</a:t>
            </a:r>
          </a:p>
          <a:p>
            <a:r>
              <a:rPr lang="tr-TR" dirty="0" err="1" smtClean="0"/>
              <a:t>Yamaguchi</a:t>
            </a:r>
            <a:r>
              <a:rPr lang="tr-TR" dirty="0" smtClean="0"/>
              <a:t> 	1570079 	21.5131964809</a:t>
            </a:r>
          </a:p>
          <a:p>
            <a:r>
              <a:rPr lang="tr-TR" dirty="0" err="1" smtClean="0"/>
              <a:t>Nagasaki</a:t>
            </a:r>
            <a:r>
              <a:rPr lang="tr-TR" dirty="0" smtClean="0"/>
              <a:t> 	1574025 	21.4897360704</a:t>
            </a:r>
          </a:p>
          <a:p>
            <a:r>
              <a:rPr lang="tr-TR" dirty="0" err="1" smtClean="0"/>
              <a:t>Mie</a:t>
            </a:r>
            <a:r>
              <a:rPr lang="tr-TR" dirty="0" smtClean="0"/>
              <a:t> 	1807024 	57.2052785924</a:t>
            </a:r>
          </a:p>
          <a:p>
            <a:r>
              <a:rPr lang="tr-TR" dirty="0" err="1" smtClean="0"/>
              <a:t>Kagoshima</a:t>
            </a:r>
            <a:r>
              <a:rPr lang="tr-TR" dirty="0" smtClean="0"/>
              <a:t> 	1812995 	16.8592375367</a:t>
            </a:r>
          </a:p>
          <a:p>
            <a:r>
              <a:rPr lang="tr-TR" dirty="0" err="1" smtClean="0"/>
              <a:t>Kumamoto</a:t>
            </a:r>
            <a:r>
              <a:rPr lang="tr-TR" dirty="0" smtClean="0"/>
              <a:t> 	1843192 	25.3343108504</a:t>
            </a:r>
          </a:p>
          <a:p>
            <a:r>
              <a:rPr lang="tr-TR" dirty="0" err="1" smtClean="0"/>
              <a:t>Okayama</a:t>
            </a:r>
            <a:r>
              <a:rPr lang="tr-TR" dirty="0" smtClean="0"/>
              <a:t> 	1941388 	52.5337243402</a:t>
            </a:r>
          </a:p>
          <a:p>
            <a:r>
              <a:rPr lang="tr-TR" dirty="0" err="1" smtClean="0"/>
              <a:t>Tochigi</a:t>
            </a:r>
            <a:r>
              <a:rPr lang="tr-TR" dirty="0" smtClean="0"/>
              <a:t> 	1953851 	56.8592375367</a:t>
            </a:r>
          </a:p>
          <a:p>
            <a:r>
              <a:rPr lang="tr-TR" dirty="0" err="1" smtClean="0"/>
              <a:t>Gumma</a:t>
            </a:r>
            <a:r>
              <a:rPr lang="tr-TR" dirty="0" smtClean="0"/>
              <a:t> 	1982382 	55.8826979472</a:t>
            </a:r>
          </a:p>
          <a:p>
            <a:r>
              <a:rPr lang="tr-TR" dirty="0" err="1" smtClean="0"/>
              <a:t>Gifu</a:t>
            </a:r>
            <a:r>
              <a:rPr lang="tr-TR" dirty="0" smtClean="0"/>
              <a:t> 	2077689 	72.715542522</a:t>
            </a:r>
          </a:p>
          <a:p>
            <a:r>
              <a:rPr lang="tr-TR" dirty="0" err="1" smtClean="0"/>
              <a:t>Fukushima</a:t>
            </a:r>
            <a:r>
              <a:rPr lang="tr-TR" dirty="0" smtClean="0"/>
              <a:t> 	2123334 	48.4340175953</a:t>
            </a:r>
          </a:p>
          <a:p>
            <a:r>
              <a:rPr lang="tr-TR" dirty="0" err="1" smtClean="0"/>
              <a:t>Nagano</a:t>
            </a:r>
            <a:r>
              <a:rPr lang="tr-TR" dirty="0" smtClean="0"/>
              <a:t> 	2164074 	62.6979472141</a:t>
            </a:r>
          </a:p>
          <a:p>
            <a:r>
              <a:rPr lang="tr-TR" dirty="0" err="1" smtClean="0"/>
              <a:t>Miyagi</a:t>
            </a:r>
            <a:r>
              <a:rPr lang="tr-TR" dirty="0" smtClean="0"/>
              <a:t> 	2261213 	50.9677419355</a:t>
            </a:r>
          </a:p>
          <a:p>
            <a:r>
              <a:rPr lang="tr-TR" dirty="0" err="1" smtClean="0"/>
              <a:t>Niigata</a:t>
            </a:r>
            <a:r>
              <a:rPr lang="tr-TR" dirty="0" smtClean="0"/>
              <a:t> 	2477034 	46.4046920821</a:t>
            </a:r>
          </a:p>
          <a:p>
            <a:r>
              <a:rPr lang="tr-TR" dirty="0" smtClean="0"/>
              <a:t>Kyoto 	2604798 	95.2873900293</a:t>
            </a:r>
          </a:p>
          <a:p>
            <a:r>
              <a:rPr lang="tr-TR" dirty="0" err="1" smtClean="0"/>
              <a:t>Hiroshima</a:t>
            </a:r>
            <a:r>
              <a:rPr lang="tr-TR" dirty="0" smtClean="0"/>
              <a:t> 	2858640 	71.9413489736</a:t>
            </a:r>
          </a:p>
          <a:p>
            <a:r>
              <a:rPr lang="tr-TR" dirty="0" err="1" smtClean="0"/>
              <a:t>Ibaraki</a:t>
            </a:r>
            <a:r>
              <a:rPr lang="tr-TR" dirty="0" smtClean="0"/>
              <a:t> 	2877242 	64.4809384164</a:t>
            </a:r>
          </a:p>
          <a:p>
            <a:r>
              <a:rPr lang="tr-TR" dirty="0" err="1" smtClean="0"/>
              <a:t>Shizuoka</a:t>
            </a:r>
            <a:r>
              <a:rPr lang="tr-TR" dirty="0" smtClean="0"/>
              <a:t> 	3686924 	169.988269795</a:t>
            </a:r>
          </a:p>
          <a:p>
            <a:r>
              <a:rPr lang="tr-TR" dirty="0" err="1" smtClean="0"/>
              <a:t>Fukuoka</a:t>
            </a:r>
            <a:r>
              <a:rPr lang="tr-TR" dirty="0" smtClean="0"/>
              <a:t> 	4836173 	108.865102639</a:t>
            </a:r>
          </a:p>
          <a:p>
            <a:r>
              <a:rPr lang="tr-TR" dirty="0" err="1" smtClean="0"/>
              <a:t>Hyogo</a:t>
            </a:r>
            <a:r>
              <a:rPr lang="tr-TR" dirty="0" smtClean="0"/>
              <a:t> 	5438833 	174.926686217</a:t>
            </a:r>
          </a:p>
          <a:p>
            <a:r>
              <a:rPr lang="tr-TR" dirty="0" err="1" smtClean="0"/>
              <a:t>Chiba</a:t>
            </a:r>
            <a:r>
              <a:rPr lang="tr-TR" dirty="0" smtClean="0"/>
              <a:t> 	5609597 	255.331378299</a:t>
            </a:r>
          </a:p>
          <a:p>
            <a:r>
              <a:rPr lang="tr-TR" dirty="0" err="1" smtClean="0"/>
              <a:t>Hokkaido</a:t>
            </a:r>
            <a:r>
              <a:rPr lang="tr-TR" dirty="0" smtClean="0"/>
              <a:t> 	5684397 	139.395894428</a:t>
            </a:r>
          </a:p>
          <a:p>
            <a:r>
              <a:rPr lang="tr-TR" dirty="0" err="1" smtClean="0"/>
              <a:t>Saitama</a:t>
            </a:r>
            <a:r>
              <a:rPr lang="tr-TR" dirty="0" smtClean="0"/>
              <a:t> 	6369869 	233.181818182</a:t>
            </a:r>
          </a:p>
          <a:p>
            <a:r>
              <a:rPr lang="tr-TR" dirty="0" err="1" smtClean="0"/>
              <a:t>Aichi</a:t>
            </a:r>
            <a:r>
              <a:rPr lang="tr-TR" dirty="0" smtClean="0"/>
              <a:t> 	6652112 	341.363636364</a:t>
            </a:r>
          </a:p>
          <a:p>
            <a:r>
              <a:rPr lang="tr-TR" dirty="0" err="1" smtClean="0"/>
              <a:t>Kanagawa</a:t>
            </a:r>
            <a:r>
              <a:rPr lang="tr-TR" dirty="0" smtClean="0"/>
              <a:t> 	8075862 	460.24340176</a:t>
            </a:r>
          </a:p>
          <a:p>
            <a:r>
              <a:rPr lang="tr-TR" dirty="0" smtClean="0"/>
              <a:t>Osaka 	8572990 	391.472140762</a:t>
            </a:r>
          </a:p>
          <a:p>
            <a:r>
              <a:rPr lang="tr-TR" dirty="0" smtClean="0"/>
              <a:t>Tokyo 	11883961 	1210.58651026</a:t>
            </a:r>
          </a:p>
          <a:p>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5</a:t>
            </a:fld>
            <a:endParaRPr lang="en-US" dirty="0"/>
          </a:p>
        </p:txBody>
      </p:sp>
    </p:spTree>
    <p:extLst>
      <p:ext uri="{BB962C8B-B14F-4D97-AF65-F5344CB8AC3E}">
        <p14:creationId xmlns:p14="http://schemas.microsoft.com/office/powerpoint/2010/main" val="349694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we saw at a national level.</a:t>
            </a:r>
            <a:r>
              <a:rPr lang="en-US" baseline="0" dirty="0" smtClean="0"/>
              <a:t> </a:t>
            </a:r>
            <a:r>
              <a:rPr lang="en-US" baseline="0" dirty="0" smtClean="0"/>
              <a:t>It compares the days immediately before and after the earthquake against the same time period of the previous week.  </a:t>
            </a:r>
            <a:r>
              <a:rPr lang="en-US" baseline="0" dirty="0" smtClean="0"/>
              <a:t>With the shaded </a:t>
            </a:r>
            <a:r>
              <a:rPr lang="en-US" baseline="0" dirty="0" smtClean="0"/>
              <a:t>region </a:t>
            </a:r>
            <a:r>
              <a:rPr lang="en-US" baseline="0" dirty="0" smtClean="0"/>
              <a:t>representing </a:t>
            </a:r>
            <a:r>
              <a:rPr lang="en-US" baseline="0" dirty="0" smtClean="0"/>
              <a:t>the 24 hour period </a:t>
            </a:r>
            <a:r>
              <a:rPr lang="en-US" baseline="0" dirty="0" smtClean="0"/>
              <a:t>immediately following the </a:t>
            </a:r>
            <a:r>
              <a:rPr lang="en-US" baseline="0" dirty="0" smtClean="0"/>
              <a:t>quake.</a:t>
            </a:r>
          </a:p>
          <a:p>
            <a:endParaRPr lang="en-US" dirty="0" smtClean="0"/>
          </a:p>
          <a:p>
            <a:r>
              <a:rPr lang="en-US" dirty="0" smtClean="0"/>
              <a:t>Although there are some fluctuations</a:t>
            </a:r>
            <a:r>
              <a:rPr lang="en-US" baseline="0" dirty="0" smtClean="0"/>
              <a:t> in the population size, w</a:t>
            </a:r>
            <a:r>
              <a:rPr lang="en-US" dirty="0" smtClean="0"/>
              <a:t>hat we </a:t>
            </a:r>
            <a:r>
              <a:rPr lang="en-US" dirty="0" smtClean="0"/>
              <a:t>see </a:t>
            </a:r>
            <a:r>
              <a:rPr lang="en-US" dirty="0" smtClean="0"/>
              <a:t>is that </a:t>
            </a:r>
            <a:r>
              <a:rPr lang="en-US" dirty="0" smtClean="0"/>
              <a:t>immediately following the earthquake, the number of BitTorrent peers online per</a:t>
            </a:r>
            <a:r>
              <a:rPr lang="en-US" baseline="0" dirty="0" smtClean="0"/>
              <a:t> hour was significantly lower than the previous </a:t>
            </a:r>
            <a:r>
              <a:rPr lang="en-US" baseline="0" dirty="0" smtClean="0"/>
              <a:t>week.  In some cases, it was over 30% lower than the previous week at the same hour.</a:t>
            </a:r>
          </a:p>
          <a:p>
            <a:endParaRPr lang="en-US" dirty="0" smtClean="0"/>
          </a:p>
          <a:p>
            <a:r>
              <a:rPr lang="en-US" dirty="0" smtClean="0"/>
              <a:t>However,</a:t>
            </a:r>
            <a:r>
              <a:rPr lang="en-US" baseline="0" dirty="0" smtClean="0"/>
              <a:t> if you look at the next 24 hour period, </a:t>
            </a:r>
            <a:r>
              <a:rPr lang="en-US" baseline="0" dirty="0" smtClean="0"/>
              <a:t>that is, 24 to 48 hours after the earthquake, from </a:t>
            </a:r>
            <a:r>
              <a:rPr lang="en-US" baseline="0" dirty="0" smtClean="0"/>
              <a:t>Saturday </a:t>
            </a:r>
            <a:r>
              <a:rPr lang="en-US" baseline="0" dirty="0" smtClean="0"/>
              <a:t>afternoon to </a:t>
            </a:r>
            <a:r>
              <a:rPr lang="en-US" baseline="0" dirty="0" smtClean="0"/>
              <a:t>Sunday afternoon, the total number of BitTorrent users closely matches with the previous week.  By this time, the nation-wide user population has </a:t>
            </a:r>
            <a:r>
              <a:rPr lang="en-US" baseline="0" dirty="0" smtClean="0"/>
              <a:t>recovered to match the previous week’s numbers.</a:t>
            </a:r>
          </a:p>
          <a:p>
            <a:endParaRPr lang="en-US" baseline="0" dirty="0" smtClean="0"/>
          </a:p>
          <a:p>
            <a:r>
              <a:rPr lang="en-US" baseline="0" dirty="0" smtClean="0"/>
              <a:t>So, what users are missing immediately after the earthquake?  That is, where are they located within Japan?</a:t>
            </a:r>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6</a:t>
            </a:fld>
            <a:endParaRPr lang="en-US" dirty="0"/>
          </a:p>
        </p:txBody>
      </p:sp>
    </p:spTree>
    <p:extLst>
      <p:ext uri="{BB962C8B-B14F-4D97-AF65-F5344CB8AC3E}">
        <p14:creationId xmlns:p14="http://schemas.microsoft.com/office/powerpoint/2010/main" val="381045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smtClean="0"/>
              <a:t>This</a:t>
            </a:r>
            <a:r>
              <a:rPr lang="fi-FI" dirty="0" smtClean="0"/>
              <a:t> </a:t>
            </a:r>
            <a:r>
              <a:rPr lang="fi-FI" dirty="0" err="1" smtClean="0"/>
              <a:t>map</a:t>
            </a:r>
            <a:r>
              <a:rPr lang="fi-FI" dirty="0" smtClean="0"/>
              <a:t> </a:t>
            </a:r>
            <a:r>
              <a:rPr lang="fi-FI" dirty="0" err="1" smtClean="0"/>
              <a:t>shows</a:t>
            </a:r>
            <a:r>
              <a:rPr lang="fi-FI" dirty="0" smtClean="0"/>
              <a:t> the </a:t>
            </a:r>
            <a:r>
              <a:rPr lang="fi-FI" dirty="0" err="1" smtClean="0"/>
              <a:t>details</a:t>
            </a:r>
            <a:r>
              <a:rPr lang="fi-FI" dirty="0" smtClean="0"/>
              <a:t> of </a:t>
            </a:r>
            <a:r>
              <a:rPr lang="fi-FI" dirty="0" err="1" smtClean="0"/>
              <a:t>how</a:t>
            </a:r>
            <a:r>
              <a:rPr lang="fi-FI" dirty="0" smtClean="0"/>
              <a:t> the </a:t>
            </a:r>
            <a:r>
              <a:rPr lang="fi-FI" dirty="0" err="1" smtClean="0"/>
              <a:t>population</a:t>
            </a:r>
            <a:r>
              <a:rPr lang="fi-FI" dirty="0" smtClean="0"/>
              <a:t> of BitTorrent </a:t>
            </a:r>
            <a:r>
              <a:rPr lang="fi-FI" dirty="0" err="1" smtClean="0"/>
              <a:t>users</a:t>
            </a:r>
            <a:r>
              <a:rPr lang="fi-FI" dirty="0" smtClean="0"/>
              <a:t> in </a:t>
            </a:r>
            <a:r>
              <a:rPr lang="fi-FI" dirty="0" err="1" smtClean="0"/>
              <a:t>each</a:t>
            </a:r>
            <a:r>
              <a:rPr lang="fi-FI" dirty="0" smtClean="0"/>
              <a:t> </a:t>
            </a:r>
            <a:r>
              <a:rPr lang="fi-FI" dirty="0" err="1" smtClean="0"/>
              <a:t>prefecture</a:t>
            </a:r>
            <a:r>
              <a:rPr lang="fi-FI" dirty="0" smtClean="0"/>
              <a:t> </a:t>
            </a:r>
            <a:r>
              <a:rPr lang="fi-FI" dirty="0" err="1" smtClean="0"/>
              <a:t>was</a:t>
            </a:r>
            <a:r>
              <a:rPr lang="fi-FI" dirty="0" smtClean="0"/>
              <a:t> </a:t>
            </a:r>
            <a:r>
              <a:rPr lang="fi-FI" dirty="0" err="1" smtClean="0"/>
              <a:t>affected</a:t>
            </a:r>
            <a:r>
              <a:rPr lang="fi-FI" dirty="0" smtClean="0"/>
              <a:t> </a:t>
            </a:r>
            <a:r>
              <a:rPr lang="fi-FI" dirty="0" err="1" smtClean="0"/>
              <a:t>immediately</a:t>
            </a:r>
            <a:r>
              <a:rPr lang="fi-FI" dirty="0" smtClean="0"/>
              <a:t> </a:t>
            </a:r>
            <a:r>
              <a:rPr lang="fi-FI" dirty="0" err="1" smtClean="0"/>
              <a:t>following</a:t>
            </a:r>
            <a:r>
              <a:rPr lang="fi-FI" dirty="0" smtClean="0"/>
              <a:t> the </a:t>
            </a:r>
            <a:r>
              <a:rPr lang="fi-FI" dirty="0" err="1" smtClean="0"/>
              <a:t>disaster</a:t>
            </a:r>
            <a:r>
              <a:rPr lang="fi-FI" dirty="0" smtClean="0"/>
              <a:t>, </a:t>
            </a:r>
            <a:r>
              <a:rPr lang="fi-FI" dirty="0" err="1" smtClean="0"/>
              <a:t>comparing</a:t>
            </a:r>
            <a:r>
              <a:rPr lang="fi-FI" dirty="0" smtClean="0"/>
              <a:t> the BitTorrent </a:t>
            </a:r>
            <a:r>
              <a:rPr lang="fi-FI" dirty="0" err="1" smtClean="0"/>
              <a:t>population</a:t>
            </a:r>
            <a:r>
              <a:rPr lang="fi-FI" dirty="0" smtClean="0"/>
              <a:t> 24 </a:t>
            </a:r>
            <a:r>
              <a:rPr lang="fi-FI" dirty="0" err="1" smtClean="0"/>
              <a:t>hours</a:t>
            </a:r>
            <a:r>
              <a:rPr lang="fi-FI" dirty="0" smtClean="0"/>
              <a:t> </a:t>
            </a:r>
            <a:r>
              <a:rPr lang="fi-FI" dirty="0" err="1" smtClean="0"/>
              <a:t>before</a:t>
            </a:r>
            <a:r>
              <a:rPr lang="fi-FI" dirty="0" smtClean="0"/>
              <a:t> and </a:t>
            </a:r>
            <a:r>
              <a:rPr lang="fi-FI" dirty="0" err="1" smtClean="0"/>
              <a:t>after</a:t>
            </a:r>
            <a:r>
              <a:rPr lang="fi-FI" dirty="0" smtClean="0"/>
              <a:t> the </a:t>
            </a:r>
            <a:r>
              <a:rPr lang="fi-FI" dirty="0" err="1" smtClean="0"/>
              <a:t>earthquake</a:t>
            </a:r>
            <a:r>
              <a:rPr lang="fi-FI" dirty="0" smtClean="0"/>
              <a:t>.  The </a:t>
            </a:r>
            <a:r>
              <a:rPr lang="fi-FI" dirty="0" err="1" smtClean="0"/>
              <a:t>epicenter</a:t>
            </a:r>
            <a:r>
              <a:rPr lang="fi-FI" dirty="0" smtClean="0"/>
              <a:t> of the </a:t>
            </a:r>
            <a:r>
              <a:rPr lang="fi-FI" dirty="0" err="1" smtClean="0"/>
              <a:t>earthquake</a:t>
            </a:r>
            <a:r>
              <a:rPr lang="fi-FI" dirty="0" smtClean="0"/>
              <a:t> is </a:t>
            </a:r>
            <a:r>
              <a:rPr lang="fi-FI" dirty="0" err="1" smtClean="0"/>
              <a:t>marked</a:t>
            </a:r>
            <a:r>
              <a:rPr lang="fi-FI" dirty="0" smtClean="0"/>
              <a:t> </a:t>
            </a:r>
            <a:r>
              <a:rPr lang="fi-FI" dirty="0" err="1" smtClean="0"/>
              <a:t>by</a:t>
            </a:r>
            <a:r>
              <a:rPr lang="fi-FI" dirty="0" smtClean="0"/>
              <a:t> the X on the </a:t>
            </a:r>
            <a:r>
              <a:rPr lang="fi-FI" dirty="0" err="1" smtClean="0"/>
              <a:t>map</a:t>
            </a:r>
            <a:r>
              <a:rPr lang="fi-FI" dirty="0" smtClean="0"/>
              <a:t>.</a:t>
            </a:r>
          </a:p>
          <a:p>
            <a:endParaRPr lang="fi-FI" dirty="0" smtClean="0"/>
          </a:p>
          <a:p>
            <a:r>
              <a:rPr lang="fi-FI" dirty="0" smtClean="0"/>
              <a:t>As </a:t>
            </a:r>
            <a:r>
              <a:rPr lang="fi-FI" dirty="0" err="1" smtClean="0"/>
              <a:t>you</a:t>
            </a:r>
            <a:r>
              <a:rPr lang="fi-FI" dirty="0" smtClean="0"/>
              <a:t> </a:t>
            </a:r>
            <a:r>
              <a:rPr lang="fi-FI" dirty="0" err="1" smtClean="0"/>
              <a:t>can</a:t>
            </a:r>
            <a:r>
              <a:rPr lang="fi-FI" dirty="0" smtClean="0"/>
              <a:t> </a:t>
            </a:r>
            <a:r>
              <a:rPr lang="fi-FI" dirty="0" err="1" smtClean="0"/>
              <a:t>see</a:t>
            </a:r>
            <a:r>
              <a:rPr lang="fi-FI" dirty="0" smtClean="0"/>
              <a:t> in the </a:t>
            </a:r>
            <a:r>
              <a:rPr lang="fi-FI" dirty="0" err="1" smtClean="0"/>
              <a:t>map</a:t>
            </a:r>
            <a:r>
              <a:rPr lang="fi-FI" dirty="0" smtClean="0"/>
              <a:t>, the </a:t>
            </a:r>
            <a:r>
              <a:rPr lang="fi-FI" dirty="0" err="1" smtClean="0"/>
              <a:t>prefectures</a:t>
            </a:r>
            <a:r>
              <a:rPr lang="fi-FI" dirty="0" smtClean="0"/>
              <a:t> with the </a:t>
            </a:r>
            <a:r>
              <a:rPr lang="fi-FI" dirty="0" err="1" smtClean="0"/>
              <a:t>largest</a:t>
            </a:r>
            <a:r>
              <a:rPr lang="fi-FI" dirty="0" smtClean="0"/>
              <a:t> </a:t>
            </a:r>
            <a:r>
              <a:rPr lang="fi-FI" dirty="0" err="1" smtClean="0"/>
              <a:t>drops</a:t>
            </a:r>
            <a:r>
              <a:rPr lang="fi-FI" dirty="0" smtClean="0"/>
              <a:t> </a:t>
            </a:r>
            <a:r>
              <a:rPr lang="fi-FI" dirty="0" err="1" smtClean="0"/>
              <a:t>are</a:t>
            </a:r>
            <a:r>
              <a:rPr lang="fi-FI" dirty="0" smtClean="0"/>
              <a:t> </a:t>
            </a:r>
            <a:r>
              <a:rPr lang="fi-FI" dirty="0" err="1" smtClean="0"/>
              <a:t>concentrated</a:t>
            </a:r>
            <a:r>
              <a:rPr lang="fi-FI" dirty="0" smtClean="0"/>
              <a:t> in the Tohoku </a:t>
            </a:r>
            <a:r>
              <a:rPr lang="fi-FI" dirty="0" err="1" smtClean="0"/>
              <a:t>region</a:t>
            </a:r>
            <a:r>
              <a:rPr lang="fi-FI" dirty="0" smtClean="0"/>
              <a:t>. </a:t>
            </a:r>
            <a:r>
              <a:rPr lang="fi-FI" dirty="0" err="1" smtClean="0"/>
              <a:t>Prefectures</a:t>
            </a:r>
            <a:r>
              <a:rPr lang="fi-FI" dirty="0" smtClean="0"/>
              <a:t> </a:t>
            </a:r>
            <a:r>
              <a:rPr lang="fi-FI" dirty="0" err="1" smtClean="0"/>
              <a:t>such</a:t>
            </a:r>
            <a:r>
              <a:rPr lang="fi-FI" dirty="0" smtClean="0"/>
              <a:t> as </a:t>
            </a:r>
            <a:r>
              <a:rPr lang="fi-FI" dirty="0" err="1" smtClean="0"/>
              <a:t>Aomori</a:t>
            </a:r>
            <a:r>
              <a:rPr lang="fi-FI" dirty="0" smtClean="0"/>
              <a:t> and </a:t>
            </a:r>
            <a:r>
              <a:rPr lang="fi-FI" dirty="0" err="1" smtClean="0"/>
              <a:t>Miyagi</a:t>
            </a:r>
            <a:r>
              <a:rPr lang="fi-FI" dirty="0" smtClean="0"/>
              <a:t> </a:t>
            </a:r>
            <a:r>
              <a:rPr lang="fi-FI" dirty="0" err="1" smtClean="0"/>
              <a:t>saw</a:t>
            </a:r>
            <a:r>
              <a:rPr lang="fi-FI" dirty="0" smtClean="0"/>
              <a:t> </a:t>
            </a:r>
            <a:r>
              <a:rPr lang="fi-FI" dirty="0" err="1" smtClean="0"/>
              <a:t>over</a:t>
            </a:r>
            <a:r>
              <a:rPr lang="fi-FI" dirty="0" smtClean="0"/>
              <a:t> a 70% </a:t>
            </a:r>
            <a:r>
              <a:rPr lang="fi-FI" dirty="0" err="1" smtClean="0"/>
              <a:t>drop</a:t>
            </a:r>
            <a:r>
              <a:rPr lang="fi-FI" dirty="0" smtClean="0"/>
              <a:t> in </a:t>
            </a:r>
            <a:r>
              <a:rPr lang="fi-FI" dirty="0" err="1" smtClean="0"/>
              <a:t>user</a:t>
            </a:r>
            <a:r>
              <a:rPr lang="fi-FI" dirty="0" smtClean="0"/>
              <a:t> </a:t>
            </a:r>
            <a:r>
              <a:rPr lang="fi-FI" dirty="0" err="1" smtClean="0"/>
              <a:t>population</a:t>
            </a:r>
            <a:r>
              <a:rPr lang="fi-FI" dirty="0" smtClean="0"/>
              <a:t>.  </a:t>
            </a:r>
            <a:r>
              <a:rPr lang="fi-FI" dirty="0" err="1" smtClean="0"/>
              <a:t>Some</a:t>
            </a:r>
            <a:r>
              <a:rPr lang="fi-FI" dirty="0" smtClean="0"/>
              <a:t> </a:t>
            </a:r>
            <a:r>
              <a:rPr lang="fi-FI" dirty="0" err="1" smtClean="0"/>
              <a:t>prefectures</a:t>
            </a:r>
            <a:r>
              <a:rPr lang="fi-FI" dirty="0" smtClean="0"/>
              <a:t> in the Kanto </a:t>
            </a:r>
            <a:r>
              <a:rPr lang="fi-FI" dirty="0" err="1" smtClean="0"/>
              <a:t>region</a:t>
            </a:r>
            <a:r>
              <a:rPr lang="fi-FI" dirty="0" smtClean="0"/>
              <a:t> </a:t>
            </a:r>
            <a:r>
              <a:rPr lang="fi-FI" dirty="0" err="1" smtClean="0"/>
              <a:t>also</a:t>
            </a:r>
            <a:r>
              <a:rPr lang="fi-FI" dirty="0" smtClean="0"/>
              <a:t> </a:t>
            </a:r>
            <a:r>
              <a:rPr lang="fi-FI" dirty="0" err="1" smtClean="0"/>
              <a:t>saw</a:t>
            </a:r>
            <a:r>
              <a:rPr lang="fi-FI" dirty="0" smtClean="0"/>
              <a:t> a </a:t>
            </a:r>
            <a:r>
              <a:rPr lang="fi-FI" dirty="0" err="1" smtClean="0"/>
              <a:t>large</a:t>
            </a:r>
            <a:r>
              <a:rPr lang="fi-FI" dirty="0" smtClean="0"/>
              <a:t> </a:t>
            </a:r>
            <a:r>
              <a:rPr lang="fi-FI" dirty="0" err="1" smtClean="0"/>
              <a:t>decrease</a:t>
            </a:r>
            <a:r>
              <a:rPr lang="fi-FI" dirty="0" smtClean="0"/>
              <a:t> in BitTorrent </a:t>
            </a:r>
            <a:r>
              <a:rPr lang="fi-FI" dirty="0" err="1" smtClean="0"/>
              <a:t>population</a:t>
            </a:r>
            <a:r>
              <a:rPr lang="fi-FI" dirty="0" smtClean="0"/>
              <a:t>.</a:t>
            </a:r>
          </a:p>
          <a:p>
            <a:endParaRPr lang="fi-FI" dirty="0" smtClean="0"/>
          </a:p>
          <a:p>
            <a:r>
              <a:rPr lang="fi-FI" dirty="0" err="1" smtClean="0"/>
              <a:t>Prectures</a:t>
            </a:r>
            <a:r>
              <a:rPr lang="fi-FI" dirty="0" smtClean="0"/>
              <a:t> </a:t>
            </a:r>
            <a:r>
              <a:rPr lang="fi-FI" dirty="0" err="1" smtClean="0"/>
              <a:t>that</a:t>
            </a:r>
            <a:r>
              <a:rPr lang="fi-FI" dirty="0" smtClean="0"/>
              <a:t> </a:t>
            </a:r>
            <a:r>
              <a:rPr lang="fi-FI" dirty="0" err="1" smtClean="0"/>
              <a:t>saw</a:t>
            </a:r>
            <a:r>
              <a:rPr lang="fi-FI" dirty="0" smtClean="0"/>
              <a:t> </a:t>
            </a:r>
            <a:r>
              <a:rPr lang="fi-FI" dirty="0" err="1" smtClean="0"/>
              <a:t>significant</a:t>
            </a:r>
            <a:r>
              <a:rPr lang="fi-FI" dirty="0" smtClean="0"/>
              <a:t>  </a:t>
            </a:r>
            <a:r>
              <a:rPr lang="fi-FI" dirty="0" err="1" smtClean="0"/>
              <a:t>growth</a:t>
            </a:r>
            <a:r>
              <a:rPr lang="fi-FI" dirty="0" smtClean="0"/>
              <a:t> in BitTorrent </a:t>
            </a:r>
            <a:r>
              <a:rPr lang="fi-FI" dirty="0" err="1" smtClean="0"/>
              <a:t>users</a:t>
            </a:r>
            <a:r>
              <a:rPr lang="fi-FI" dirty="0" smtClean="0"/>
              <a:t> </a:t>
            </a:r>
            <a:r>
              <a:rPr lang="fi-FI" dirty="0" err="1" smtClean="0"/>
              <a:t>were</a:t>
            </a:r>
            <a:r>
              <a:rPr lang="fi-FI" dirty="0" smtClean="0"/>
              <a:t> </a:t>
            </a:r>
            <a:r>
              <a:rPr lang="fi-FI" dirty="0" err="1" smtClean="0"/>
              <a:t>Tokushima</a:t>
            </a:r>
            <a:r>
              <a:rPr lang="fi-FI" dirty="0" smtClean="0"/>
              <a:t>, </a:t>
            </a:r>
            <a:r>
              <a:rPr lang="fi-FI" dirty="0" err="1" smtClean="0"/>
              <a:t>Ishikawa</a:t>
            </a:r>
            <a:r>
              <a:rPr lang="fi-FI" dirty="0" smtClean="0"/>
              <a:t>, and </a:t>
            </a:r>
            <a:r>
              <a:rPr lang="fi-FI" dirty="0" err="1" smtClean="0"/>
              <a:t>Kagawa</a:t>
            </a:r>
            <a:r>
              <a:rPr lang="fi-FI" dirty="0" smtClean="0"/>
              <a:t>.  </a:t>
            </a:r>
            <a:r>
              <a:rPr lang="fi-FI" dirty="0" err="1" smtClean="0"/>
              <a:t>These</a:t>
            </a:r>
            <a:r>
              <a:rPr lang="fi-FI" dirty="0" smtClean="0"/>
              <a:t> </a:t>
            </a:r>
            <a:r>
              <a:rPr lang="fi-FI" dirty="0" err="1" smtClean="0"/>
              <a:t>prefectures</a:t>
            </a:r>
            <a:r>
              <a:rPr lang="fi-FI" dirty="0" smtClean="0"/>
              <a:t> </a:t>
            </a:r>
            <a:r>
              <a:rPr lang="fi-FI" dirty="0" err="1" smtClean="0"/>
              <a:t>had</a:t>
            </a:r>
            <a:r>
              <a:rPr lang="fi-FI" dirty="0" smtClean="0"/>
              <a:t> </a:t>
            </a:r>
            <a:r>
              <a:rPr lang="fi-FI" dirty="0" err="1" smtClean="0"/>
              <a:t>small</a:t>
            </a:r>
            <a:r>
              <a:rPr lang="fi-FI" dirty="0" smtClean="0"/>
              <a:t> </a:t>
            </a:r>
            <a:r>
              <a:rPr lang="fi-FI" dirty="0" err="1" smtClean="0"/>
              <a:t>user</a:t>
            </a:r>
            <a:r>
              <a:rPr lang="fi-FI" dirty="0" smtClean="0"/>
              <a:t> </a:t>
            </a:r>
            <a:r>
              <a:rPr lang="fi-FI" dirty="0" err="1" smtClean="0"/>
              <a:t>populations</a:t>
            </a:r>
            <a:r>
              <a:rPr lang="fi-FI" dirty="0" smtClean="0"/>
              <a:t> and </a:t>
            </a:r>
            <a:r>
              <a:rPr lang="fi-FI" dirty="0" err="1" smtClean="0"/>
              <a:t>are</a:t>
            </a:r>
            <a:r>
              <a:rPr lang="fi-FI" dirty="0" smtClean="0"/>
              <a:t> </a:t>
            </a:r>
            <a:r>
              <a:rPr lang="fi-FI" dirty="0" err="1" smtClean="0"/>
              <a:t>most</a:t>
            </a:r>
            <a:r>
              <a:rPr lang="fi-FI" dirty="0" smtClean="0"/>
              <a:t> </a:t>
            </a:r>
            <a:r>
              <a:rPr lang="fi-FI" dirty="0" err="1" smtClean="0"/>
              <a:t>likely</a:t>
            </a:r>
            <a:r>
              <a:rPr lang="fi-FI" dirty="0" smtClean="0"/>
              <a:t> </a:t>
            </a:r>
            <a:r>
              <a:rPr lang="fi-FI" dirty="0" err="1" smtClean="0"/>
              <a:t>noise</a:t>
            </a:r>
            <a:r>
              <a:rPr lang="fi-FI" dirty="0" smtClean="0"/>
              <a:t>.  For </a:t>
            </a:r>
            <a:r>
              <a:rPr lang="fi-FI" dirty="0" err="1" smtClean="0"/>
              <a:t>example</a:t>
            </a:r>
            <a:r>
              <a:rPr lang="fi-FI" dirty="0" smtClean="0"/>
              <a:t>, in </a:t>
            </a:r>
            <a:r>
              <a:rPr lang="fi-FI" dirty="0" err="1" smtClean="0"/>
              <a:t>Tokushima</a:t>
            </a:r>
            <a:r>
              <a:rPr lang="fi-FI" dirty="0" smtClean="0"/>
              <a:t> </a:t>
            </a:r>
            <a:r>
              <a:rPr lang="fi-FI" dirty="0" err="1" smtClean="0"/>
              <a:t>we</a:t>
            </a:r>
            <a:r>
              <a:rPr lang="fi-FI" dirty="0" smtClean="0"/>
              <a:t> </a:t>
            </a:r>
            <a:r>
              <a:rPr lang="fi-FI" dirty="0" err="1" smtClean="0"/>
              <a:t>saw</a:t>
            </a:r>
            <a:r>
              <a:rPr lang="fi-FI" dirty="0" smtClean="0"/>
              <a:t> </a:t>
            </a:r>
            <a:r>
              <a:rPr lang="fi-FI" dirty="0" err="1" smtClean="0"/>
              <a:t>approximately</a:t>
            </a:r>
            <a:r>
              <a:rPr lang="fi-FI" dirty="0" smtClean="0"/>
              <a:t> 13 </a:t>
            </a:r>
            <a:r>
              <a:rPr lang="fi-FI" dirty="0" err="1" smtClean="0"/>
              <a:t>peers</a:t>
            </a:r>
            <a:r>
              <a:rPr lang="fi-FI" dirty="0" smtClean="0"/>
              <a:t> per </a:t>
            </a:r>
            <a:r>
              <a:rPr lang="fi-FI" dirty="0" err="1" smtClean="0"/>
              <a:t>hour</a:t>
            </a:r>
            <a:r>
              <a:rPr lang="fi-FI" dirty="0" smtClean="0"/>
              <a:t>, </a:t>
            </a:r>
            <a:r>
              <a:rPr lang="fi-FI" dirty="0" err="1" smtClean="0"/>
              <a:t>which</a:t>
            </a:r>
            <a:r>
              <a:rPr lang="fi-FI" dirty="0" smtClean="0"/>
              <a:t> </a:t>
            </a:r>
            <a:r>
              <a:rPr lang="fi-FI" dirty="0" err="1" smtClean="0"/>
              <a:t>increased</a:t>
            </a:r>
            <a:r>
              <a:rPr lang="fi-FI" dirty="0" smtClean="0"/>
              <a:t> to 17 </a:t>
            </a:r>
            <a:r>
              <a:rPr lang="fi-FI" dirty="0" err="1" smtClean="0"/>
              <a:t>after</a:t>
            </a:r>
            <a:r>
              <a:rPr lang="fi-FI" dirty="0" smtClean="0"/>
              <a:t> the </a:t>
            </a:r>
            <a:r>
              <a:rPr lang="fi-FI" dirty="0" err="1" smtClean="0"/>
              <a:t>disaster</a:t>
            </a:r>
            <a:r>
              <a:rPr lang="fi-FI" dirty="0" smtClean="0"/>
              <a:t>.  </a:t>
            </a:r>
          </a:p>
          <a:p>
            <a:endParaRPr lang="fi-FI" dirty="0" smtClean="0"/>
          </a:p>
          <a:p>
            <a:r>
              <a:rPr lang="fi-FI" dirty="0" err="1" smtClean="0"/>
              <a:t>So</a:t>
            </a:r>
            <a:r>
              <a:rPr lang="fi-FI" dirty="0" smtClean="0"/>
              <a:t>, </a:t>
            </a:r>
            <a:r>
              <a:rPr lang="fi-FI" dirty="0" err="1" smtClean="0"/>
              <a:t>how</a:t>
            </a:r>
            <a:r>
              <a:rPr lang="fi-FI" dirty="0" smtClean="0"/>
              <a:t> </a:t>
            </a:r>
            <a:r>
              <a:rPr lang="fi-FI" dirty="0" err="1" smtClean="0"/>
              <a:t>did</a:t>
            </a:r>
            <a:r>
              <a:rPr lang="fi-FI" dirty="0" smtClean="0"/>
              <a:t> </a:t>
            </a:r>
            <a:r>
              <a:rPr lang="fi-FI" dirty="0" err="1" smtClean="0"/>
              <a:t>changes</a:t>
            </a:r>
            <a:r>
              <a:rPr lang="fi-FI" dirty="0" smtClean="0"/>
              <a:t> in BitTorrent </a:t>
            </a:r>
            <a:r>
              <a:rPr lang="fi-FI" dirty="0" err="1" smtClean="0"/>
              <a:t>population</a:t>
            </a:r>
            <a:r>
              <a:rPr lang="fi-FI" dirty="0" smtClean="0"/>
              <a:t> </a:t>
            </a:r>
            <a:r>
              <a:rPr lang="fi-FI" dirty="0" err="1" smtClean="0"/>
              <a:t>relate</a:t>
            </a:r>
            <a:r>
              <a:rPr lang="fi-FI" dirty="0" smtClean="0"/>
              <a:t> to the </a:t>
            </a:r>
            <a:r>
              <a:rPr lang="fi-FI" dirty="0" err="1" smtClean="0"/>
              <a:t>intensity</a:t>
            </a:r>
            <a:r>
              <a:rPr lang="fi-FI" dirty="0" smtClean="0"/>
              <a:t> of the </a:t>
            </a:r>
            <a:r>
              <a:rPr lang="fi-FI" dirty="0" err="1" smtClean="0"/>
              <a:t>tsunami</a:t>
            </a:r>
            <a:r>
              <a:rPr lang="fi-FI" dirty="0" smtClean="0"/>
              <a:t> and </a:t>
            </a:r>
            <a:r>
              <a:rPr lang="fi-FI" dirty="0" err="1" smtClean="0"/>
              <a:t>earthquake</a:t>
            </a:r>
            <a:r>
              <a:rPr lang="fi-FI" dirty="0" smtClean="0"/>
              <a:t> </a:t>
            </a:r>
            <a:r>
              <a:rPr lang="fi-FI" dirty="0" err="1" smtClean="0"/>
              <a:t>reported</a:t>
            </a:r>
            <a:r>
              <a:rPr lang="fi-FI" dirty="0" smtClean="0"/>
              <a:t> in </a:t>
            </a:r>
            <a:r>
              <a:rPr lang="fi-FI" dirty="0" err="1" smtClean="0"/>
              <a:t>each</a:t>
            </a:r>
            <a:r>
              <a:rPr lang="fi-FI" dirty="0" smtClean="0"/>
              <a:t> </a:t>
            </a:r>
            <a:r>
              <a:rPr lang="fi-FI" dirty="0" err="1" smtClean="0"/>
              <a:t>prefecture</a:t>
            </a:r>
            <a:r>
              <a:rPr lang="fi-FI" dirty="0" smtClean="0"/>
              <a:t>.</a:t>
            </a:r>
            <a:endParaRPr lang="fi-FI" dirty="0" smtClean="0"/>
          </a:p>
          <a:p>
            <a:endParaRPr lang="fi-FI" dirty="0" smtClean="0"/>
          </a:p>
          <a:p>
            <a:endParaRPr lang="fi-FI" dirty="0" smtClean="0"/>
          </a:p>
          <a:p>
            <a:r>
              <a:rPr lang="fi-FI" dirty="0" err="1" smtClean="0"/>
              <a:t>Aomori</a:t>
            </a:r>
            <a:r>
              <a:rPr lang="fi-FI" dirty="0" smtClean="0"/>
              <a:t>	20 </a:t>
            </a:r>
            <a:r>
              <a:rPr lang="fi-FI" dirty="0" err="1" smtClean="0"/>
              <a:t>peers</a:t>
            </a:r>
            <a:r>
              <a:rPr lang="fi-FI" dirty="0" smtClean="0"/>
              <a:t>	-78.8% </a:t>
            </a:r>
            <a:r>
              <a:rPr lang="fi-FI" dirty="0" err="1" smtClean="0"/>
              <a:t>change</a:t>
            </a:r>
            <a:endParaRPr lang="fi-FI" dirty="0" smtClean="0"/>
          </a:p>
          <a:p>
            <a:r>
              <a:rPr lang="fi-FI" dirty="0" err="1" smtClean="0"/>
              <a:t>Miyagi</a:t>
            </a:r>
            <a:r>
              <a:rPr lang="fi-FI" dirty="0" smtClean="0"/>
              <a:t>	50 </a:t>
            </a:r>
            <a:r>
              <a:rPr lang="fi-FI" dirty="0" err="1" smtClean="0"/>
              <a:t>peers</a:t>
            </a:r>
            <a:r>
              <a:rPr lang="fi-FI" dirty="0" smtClean="0"/>
              <a:t>	-70.2% </a:t>
            </a:r>
            <a:r>
              <a:rPr lang="fi-FI" dirty="0" err="1" smtClean="0"/>
              <a:t>change</a:t>
            </a:r>
            <a:endParaRPr lang="fi-FI" dirty="0" smtClean="0"/>
          </a:p>
          <a:p>
            <a:r>
              <a:rPr lang="fi-FI" dirty="0" err="1" smtClean="0"/>
              <a:t>Iwate</a:t>
            </a:r>
            <a:r>
              <a:rPr lang="fi-FI" dirty="0" smtClean="0"/>
              <a:t>	26 </a:t>
            </a:r>
            <a:r>
              <a:rPr lang="fi-FI" dirty="0" err="1" smtClean="0"/>
              <a:t>peers</a:t>
            </a:r>
            <a:r>
              <a:rPr lang="fi-FI" dirty="0" smtClean="0"/>
              <a:t>	-66.7% </a:t>
            </a:r>
            <a:r>
              <a:rPr lang="fi-FI" dirty="0" err="1" smtClean="0"/>
              <a:t>change</a:t>
            </a:r>
            <a:endParaRPr lang="fi-FI" dirty="0" smtClean="0"/>
          </a:p>
          <a:p>
            <a:r>
              <a:rPr lang="fi-FI" dirty="0" err="1" smtClean="0"/>
              <a:t>Akita</a:t>
            </a:r>
            <a:r>
              <a:rPr lang="fi-FI" dirty="0" smtClean="0"/>
              <a:t>	12 </a:t>
            </a:r>
            <a:r>
              <a:rPr lang="fi-FI" dirty="0" err="1" smtClean="0"/>
              <a:t>peers</a:t>
            </a:r>
            <a:r>
              <a:rPr lang="fi-FI" dirty="0" smtClean="0"/>
              <a:t>	-66.7% </a:t>
            </a:r>
            <a:r>
              <a:rPr lang="fi-FI" dirty="0" err="1" smtClean="0"/>
              <a:t>change</a:t>
            </a:r>
            <a:endParaRPr lang="fi-FI" dirty="0" smtClean="0"/>
          </a:p>
          <a:p>
            <a:r>
              <a:rPr lang="fi-FI" dirty="0" err="1" smtClean="0"/>
              <a:t>Yamagata</a:t>
            </a:r>
            <a:r>
              <a:rPr lang="fi-FI" dirty="0" smtClean="0"/>
              <a:t>	20 </a:t>
            </a:r>
            <a:r>
              <a:rPr lang="fi-FI" dirty="0" err="1" smtClean="0"/>
              <a:t>peers</a:t>
            </a:r>
            <a:r>
              <a:rPr lang="fi-FI" dirty="0" smtClean="0"/>
              <a:t>	-59.3% </a:t>
            </a:r>
            <a:r>
              <a:rPr lang="fi-FI" dirty="0" err="1" smtClean="0"/>
              <a:t>change</a:t>
            </a:r>
            <a:endParaRPr lang="fi-FI" dirty="0" smtClean="0"/>
          </a:p>
          <a:p>
            <a:r>
              <a:rPr lang="fi-FI" dirty="0" err="1" smtClean="0"/>
              <a:t>Tochigi</a:t>
            </a:r>
            <a:r>
              <a:rPr lang="fi-FI" dirty="0" smtClean="0"/>
              <a:t>	56 </a:t>
            </a:r>
            <a:r>
              <a:rPr lang="fi-FI" dirty="0" err="1" smtClean="0"/>
              <a:t>peers</a:t>
            </a:r>
            <a:r>
              <a:rPr lang="fi-FI" dirty="0" smtClean="0"/>
              <a:t>	-50.3% </a:t>
            </a:r>
            <a:r>
              <a:rPr lang="fi-FI" dirty="0" err="1" smtClean="0"/>
              <a:t>change</a:t>
            </a:r>
            <a:endParaRPr lang="fi-FI" dirty="0" smtClean="0"/>
          </a:p>
          <a:p>
            <a:r>
              <a:rPr lang="fi-FI" dirty="0" err="1" smtClean="0"/>
              <a:t>Ibaraki</a:t>
            </a:r>
            <a:r>
              <a:rPr lang="fi-FI" dirty="0" smtClean="0"/>
              <a:t>	64 </a:t>
            </a:r>
            <a:r>
              <a:rPr lang="fi-FI" dirty="0" err="1" smtClean="0"/>
              <a:t>peers</a:t>
            </a:r>
            <a:r>
              <a:rPr lang="fi-FI" dirty="0" smtClean="0"/>
              <a:t>	-50.0% </a:t>
            </a:r>
            <a:r>
              <a:rPr lang="fi-FI" dirty="0" err="1" smtClean="0"/>
              <a:t>change</a:t>
            </a:r>
            <a:endParaRPr lang="fi-FI" dirty="0" smtClean="0"/>
          </a:p>
          <a:p>
            <a:r>
              <a:rPr lang="fi-FI" dirty="0" err="1" smtClean="0"/>
              <a:t>Fukushima</a:t>
            </a:r>
            <a:r>
              <a:rPr lang="fi-FI" dirty="0" smtClean="0"/>
              <a:t>	48 </a:t>
            </a:r>
            <a:r>
              <a:rPr lang="fi-FI" dirty="0" err="1" smtClean="0"/>
              <a:t>peers</a:t>
            </a:r>
            <a:r>
              <a:rPr lang="fi-FI" dirty="0" smtClean="0"/>
              <a:t>	-45.0% </a:t>
            </a:r>
            <a:r>
              <a:rPr lang="fi-FI" dirty="0" err="1" smtClean="0"/>
              <a:t>change</a:t>
            </a:r>
            <a:endParaRPr lang="fi-FI" dirty="0" smtClean="0"/>
          </a:p>
          <a:p>
            <a:r>
              <a:rPr lang="fi-FI" dirty="0" err="1" smtClean="0"/>
              <a:t>Gumma</a:t>
            </a:r>
            <a:r>
              <a:rPr lang="fi-FI" dirty="0" smtClean="0"/>
              <a:t>	55 </a:t>
            </a:r>
            <a:r>
              <a:rPr lang="fi-FI" dirty="0" err="1" smtClean="0"/>
              <a:t>peers</a:t>
            </a:r>
            <a:r>
              <a:rPr lang="fi-FI" dirty="0" smtClean="0"/>
              <a:t>	-39.1% </a:t>
            </a:r>
            <a:r>
              <a:rPr lang="fi-FI" dirty="0" err="1" smtClean="0"/>
              <a:t>change</a:t>
            </a:r>
            <a:endParaRPr lang="fi-FI" dirty="0" smtClean="0"/>
          </a:p>
          <a:p>
            <a:r>
              <a:rPr lang="fi-FI" dirty="0" smtClean="0"/>
              <a:t>Chiba	255 </a:t>
            </a:r>
            <a:r>
              <a:rPr lang="fi-FI" dirty="0" err="1" smtClean="0"/>
              <a:t>peers</a:t>
            </a:r>
            <a:r>
              <a:rPr lang="fi-FI" dirty="0" smtClean="0"/>
              <a:t>	-27.5% </a:t>
            </a:r>
            <a:r>
              <a:rPr lang="fi-FI" dirty="0" err="1" smtClean="0"/>
              <a:t>change</a:t>
            </a:r>
            <a:endParaRPr lang="fi-FI" dirty="0" smtClean="0"/>
          </a:p>
          <a:p>
            <a:r>
              <a:rPr lang="fi-FI" dirty="0" smtClean="0"/>
              <a:t>Saitama	233 </a:t>
            </a:r>
            <a:r>
              <a:rPr lang="fi-FI" dirty="0" err="1" smtClean="0"/>
              <a:t>peers</a:t>
            </a:r>
            <a:r>
              <a:rPr lang="fi-FI" dirty="0" smtClean="0"/>
              <a:t>	-26.8% </a:t>
            </a:r>
            <a:r>
              <a:rPr lang="fi-FI" dirty="0" err="1" smtClean="0"/>
              <a:t>change</a:t>
            </a:r>
            <a:endParaRPr lang="fi-FI" dirty="0" smtClean="0"/>
          </a:p>
          <a:p>
            <a:r>
              <a:rPr lang="fi-FI" dirty="0" err="1" smtClean="0"/>
              <a:t>Kanagawa</a:t>
            </a:r>
            <a:r>
              <a:rPr lang="fi-FI" dirty="0" smtClean="0"/>
              <a:t>	460 </a:t>
            </a:r>
            <a:r>
              <a:rPr lang="fi-FI" dirty="0" err="1" smtClean="0"/>
              <a:t>peers</a:t>
            </a:r>
            <a:r>
              <a:rPr lang="fi-FI" dirty="0" smtClean="0"/>
              <a:t>	-22.7% </a:t>
            </a:r>
            <a:r>
              <a:rPr lang="fi-FI" dirty="0" err="1" smtClean="0"/>
              <a:t>change</a:t>
            </a:r>
            <a:endParaRPr lang="fi-FI" dirty="0" smtClean="0"/>
          </a:p>
          <a:p>
            <a:r>
              <a:rPr lang="fi-FI" dirty="0" smtClean="0"/>
              <a:t>Tokyo	1210 </a:t>
            </a:r>
            <a:r>
              <a:rPr lang="fi-FI" dirty="0" err="1" smtClean="0"/>
              <a:t>peers</a:t>
            </a:r>
            <a:r>
              <a:rPr lang="fi-FI" dirty="0" smtClean="0"/>
              <a:t>	-22.4% </a:t>
            </a:r>
            <a:r>
              <a:rPr lang="fi-FI" dirty="0" err="1" smtClean="0"/>
              <a:t>change</a:t>
            </a:r>
            <a:endParaRPr lang="fi-FI" dirty="0" smtClean="0"/>
          </a:p>
          <a:p>
            <a:r>
              <a:rPr lang="fi-FI" dirty="0" err="1" smtClean="0"/>
              <a:t>Shizuoka</a:t>
            </a:r>
            <a:r>
              <a:rPr lang="fi-FI" dirty="0" smtClean="0"/>
              <a:t>	169 </a:t>
            </a:r>
            <a:r>
              <a:rPr lang="fi-FI" dirty="0" err="1" smtClean="0"/>
              <a:t>peers</a:t>
            </a:r>
            <a:r>
              <a:rPr lang="fi-FI" dirty="0" smtClean="0"/>
              <a:t>	-19.1% </a:t>
            </a:r>
            <a:r>
              <a:rPr lang="fi-FI" dirty="0" err="1" smtClean="0"/>
              <a:t>change</a:t>
            </a:r>
            <a:endParaRPr lang="fi-FI" dirty="0" smtClean="0"/>
          </a:p>
          <a:p>
            <a:r>
              <a:rPr lang="fi-FI" dirty="0" smtClean="0"/>
              <a:t>Hokkaido	139 </a:t>
            </a:r>
            <a:r>
              <a:rPr lang="fi-FI" dirty="0" err="1" smtClean="0"/>
              <a:t>peers</a:t>
            </a:r>
            <a:r>
              <a:rPr lang="fi-FI" dirty="0" smtClean="0"/>
              <a:t>	-18.6% </a:t>
            </a:r>
            <a:r>
              <a:rPr lang="fi-FI" dirty="0" err="1" smtClean="0"/>
              <a:t>change</a:t>
            </a:r>
            <a:endParaRPr lang="fi-FI" dirty="0" smtClean="0"/>
          </a:p>
          <a:p>
            <a:r>
              <a:rPr lang="fi-FI" dirty="0" err="1" smtClean="0"/>
              <a:t>Saga</a:t>
            </a:r>
            <a:r>
              <a:rPr lang="fi-FI" dirty="0" smtClean="0"/>
              <a:t>	11 </a:t>
            </a:r>
            <a:r>
              <a:rPr lang="fi-FI" dirty="0" err="1" smtClean="0"/>
              <a:t>peers</a:t>
            </a:r>
            <a:r>
              <a:rPr lang="fi-FI" dirty="0" smtClean="0"/>
              <a:t>	-18.3% </a:t>
            </a:r>
            <a:r>
              <a:rPr lang="fi-FI" dirty="0" err="1" smtClean="0"/>
              <a:t>change</a:t>
            </a:r>
            <a:endParaRPr lang="fi-FI" dirty="0" smtClean="0"/>
          </a:p>
          <a:p>
            <a:r>
              <a:rPr lang="fi-FI" dirty="0" smtClean="0"/>
              <a:t>Niigata	46 </a:t>
            </a:r>
            <a:r>
              <a:rPr lang="fi-FI" dirty="0" err="1" smtClean="0"/>
              <a:t>peers</a:t>
            </a:r>
            <a:r>
              <a:rPr lang="fi-FI" dirty="0" smtClean="0"/>
              <a:t>	-15.1% </a:t>
            </a:r>
            <a:r>
              <a:rPr lang="fi-FI" dirty="0" err="1" smtClean="0"/>
              <a:t>change</a:t>
            </a:r>
            <a:endParaRPr lang="fi-FI" dirty="0" smtClean="0"/>
          </a:p>
          <a:p>
            <a:r>
              <a:rPr lang="fi-FI" dirty="0" err="1" smtClean="0"/>
              <a:t>Gifu</a:t>
            </a:r>
            <a:r>
              <a:rPr lang="fi-FI" dirty="0" smtClean="0"/>
              <a:t>	72 </a:t>
            </a:r>
            <a:r>
              <a:rPr lang="fi-FI" dirty="0" err="1" smtClean="0"/>
              <a:t>peers</a:t>
            </a:r>
            <a:r>
              <a:rPr lang="fi-FI" dirty="0" smtClean="0"/>
              <a:t>	-14.1% </a:t>
            </a:r>
            <a:r>
              <a:rPr lang="fi-FI" dirty="0" err="1" smtClean="0"/>
              <a:t>change</a:t>
            </a:r>
            <a:endParaRPr lang="fi-FI" dirty="0" smtClean="0"/>
          </a:p>
          <a:p>
            <a:r>
              <a:rPr lang="fi-FI" dirty="0" err="1" smtClean="0"/>
              <a:t>Mie</a:t>
            </a:r>
            <a:r>
              <a:rPr lang="fi-FI" dirty="0" smtClean="0"/>
              <a:t>	57 </a:t>
            </a:r>
            <a:r>
              <a:rPr lang="fi-FI" dirty="0" err="1" smtClean="0"/>
              <a:t>peers</a:t>
            </a:r>
            <a:r>
              <a:rPr lang="fi-FI" dirty="0" smtClean="0"/>
              <a:t>	-13.7% </a:t>
            </a:r>
            <a:r>
              <a:rPr lang="fi-FI" dirty="0" err="1" smtClean="0"/>
              <a:t>change</a:t>
            </a:r>
            <a:endParaRPr lang="fi-FI" dirty="0" smtClean="0"/>
          </a:p>
          <a:p>
            <a:r>
              <a:rPr lang="fi-FI" dirty="0" err="1" smtClean="0"/>
              <a:t>Kyoto</a:t>
            </a:r>
            <a:r>
              <a:rPr lang="fi-FI" dirty="0" smtClean="0"/>
              <a:t>	95 </a:t>
            </a:r>
            <a:r>
              <a:rPr lang="fi-FI" dirty="0" err="1" smtClean="0"/>
              <a:t>peers</a:t>
            </a:r>
            <a:r>
              <a:rPr lang="fi-FI" dirty="0" smtClean="0"/>
              <a:t>	-12.5% </a:t>
            </a:r>
            <a:r>
              <a:rPr lang="fi-FI" dirty="0" err="1" smtClean="0"/>
              <a:t>change</a:t>
            </a:r>
            <a:endParaRPr lang="fi-FI" dirty="0" smtClean="0"/>
          </a:p>
          <a:p>
            <a:r>
              <a:rPr lang="fi-FI" dirty="0" smtClean="0"/>
              <a:t>Fukuoka	108 </a:t>
            </a:r>
            <a:r>
              <a:rPr lang="fi-FI" dirty="0" err="1" smtClean="0"/>
              <a:t>peers</a:t>
            </a:r>
            <a:r>
              <a:rPr lang="fi-FI" dirty="0" smtClean="0"/>
              <a:t>	-12.1% </a:t>
            </a:r>
            <a:r>
              <a:rPr lang="fi-FI" dirty="0" err="1" smtClean="0"/>
              <a:t>change</a:t>
            </a:r>
            <a:endParaRPr lang="fi-FI" dirty="0" smtClean="0"/>
          </a:p>
          <a:p>
            <a:r>
              <a:rPr lang="fi-FI" dirty="0" err="1" smtClean="0"/>
              <a:t>Nagano</a:t>
            </a:r>
            <a:r>
              <a:rPr lang="fi-FI" dirty="0" smtClean="0"/>
              <a:t>	62 </a:t>
            </a:r>
            <a:r>
              <a:rPr lang="fi-FI" dirty="0" err="1" smtClean="0"/>
              <a:t>peers</a:t>
            </a:r>
            <a:r>
              <a:rPr lang="fi-FI" dirty="0" smtClean="0"/>
              <a:t>	-11.6% </a:t>
            </a:r>
            <a:r>
              <a:rPr lang="fi-FI" dirty="0" err="1" smtClean="0"/>
              <a:t>change</a:t>
            </a:r>
            <a:endParaRPr lang="fi-FI" dirty="0" smtClean="0"/>
          </a:p>
          <a:p>
            <a:r>
              <a:rPr lang="fi-FI" dirty="0" smtClean="0"/>
              <a:t>Hiroshima	71 </a:t>
            </a:r>
            <a:r>
              <a:rPr lang="fi-FI" dirty="0" err="1" smtClean="0"/>
              <a:t>peers</a:t>
            </a:r>
            <a:r>
              <a:rPr lang="fi-FI" dirty="0" smtClean="0"/>
              <a:t>	-11.1% </a:t>
            </a:r>
            <a:r>
              <a:rPr lang="fi-FI" dirty="0" err="1" smtClean="0"/>
              <a:t>change</a:t>
            </a:r>
            <a:endParaRPr lang="fi-FI" dirty="0" smtClean="0"/>
          </a:p>
          <a:p>
            <a:r>
              <a:rPr lang="fi-FI" dirty="0" smtClean="0"/>
              <a:t>Osaka	391 </a:t>
            </a:r>
            <a:r>
              <a:rPr lang="fi-FI" dirty="0" err="1" smtClean="0"/>
              <a:t>peers</a:t>
            </a:r>
            <a:r>
              <a:rPr lang="fi-FI" dirty="0" smtClean="0"/>
              <a:t>	-10.7% </a:t>
            </a:r>
            <a:r>
              <a:rPr lang="fi-FI" dirty="0" err="1" smtClean="0"/>
              <a:t>change</a:t>
            </a:r>
            <a:endParaRPr lang="fi-FI" dirty="0" smtClean="0"/>
          </a:p>
          <a:p>
            <a:r>
              <a:rPr lang="fi-FI" dirty="0" smtClean="0"/>
              <a:t>Nagasaki	21 </a:t>
            </a:r>
            <a:r>
              <a:rPr lang="fi-FI" dirty="0" err="1" smtClean="0"/>
              <a:t>peers</a:t>
            </a:r>
            <a:r>
              <a:rPr lang="fi-FI" dirty="0" smtClean="0"/>
              <a:t>	-10.5% </a:t>
            </a:r>
            <a:r>
              <a:rPr lang="fi-FI" dirty="0" err="1" smtClean="0"/>
              <a:t>change</a:t>
            </a:r>
            <a:endParaRPr lang="fi-FI" dirty="0" smtClean="0"/>
          </a:p>
          <a:p>
            <a:r>
              <a:rPr lang="fi-FI" dirty="0" err="1" smtClean="0"/>
              <a:t>Aichi</a:t>
            </a:r>
            <a:r>
              <a:rPr lang="fi-FI" dirty="0" smtClean="0"/>
              <a:t>	341 </a:t>
            </a:r>
            <a:r>
              <a:rPr lang="fi-FI" dirty="0" err="1" smtClean="0"/>
              <a:t>peers</a:t>
            </a:r>
            <a:r>
              <a:rPr lang="fi-FI" dirty="0" smtClean="0"/>
              <a:t>	-8.9% </a:t>
            </a:r>
            <a:r>
              <a:rPr lang="fi-FI" dirty="0" err="1" smtClean="0"/>
              <a:t>change</a:t>
            </a:r>
            <a:endParaRPr lang="fi-FI" dirty="0" smtClean="0"/>
          </a:p>
          <a:p>
            <a:r>
              <a:rPr lang="fi-FI" dirty="0" smtClean="0"/>
              <a:t>Okayama	52 </a:t>
            </a:r>
            <a:r>
              <a:rPr lang="fi-FI" dirty="0" err="1" smtClean="0"/>
              <a:t>peers</a:t>
            </a:r>
            <a:r>
              <a:rPr lang="fi-FI" dirty="0" smtClean="0"/>
              <a:t>	-6.8% </a:t>
            </a:r>
            <a:r>
              <a:rPr lang="fi-FI" dirty="0" err="1" smtClean="0"/>
              <a:t>change</a:t>
            </a:r>
            <a:endParaRPr lang="fi-FI" dirty="0" smtClean="0"/>
          </a:p>
          <a:p>
            <a:r>
              <a:rPr lang="fi-FI" dirty="0" err="1" smtClean="0"/>
              <a:t>Hyogo</a:t>
            </a:r>
            <a:r>
              <a:rPr lang="fi-FI" dirty="0" smtClean="0"/>
              <a:t>	174 </a:t>
            </a:r>
            <a:r>
              <a:rPr lang="fi-FI" dirty="0" err="1" smtClean="0"/>
              <a:t>peers</a:t>
            </a:r>
            <a:r>
              <a:rPr lang="fi-FI" dirty="0" smtClean="0"/>
              <a:t>	-6.8% </a:t>
            </a:r>
            <a:r>
              <a:rPr lang="fi-FI" dirty="0" err="1" smtClean="0"/>
              <a:t>change</a:t>
            </a:r>
            <a:endParaRPr lang="fi-FI" dirty="0" smtClean="0"/>
          </a:p>
          <a:p>
            <a:r>
              <a:rPr lang="fi-FI" dirty="0" err="1" smtClean="0"/>
              <a:t>Yamaguchi</a:t>
            </a:r>
            <a:r>
              <a:rPr lang="fi-FI" dirty="0" smtClean="0"/>
              <a:t>	21 </a:t>
            </a:r>
            <a:r>
              <a:rPr lang="fi-FI" dirty="0" err="1" smtClean="0"/>
              <a:t>peers</a:t>
            </a:r>
            <a:r>
              <a:rPr lang="fi-FI" dirty="0" smtClean="0"/>
              <a:t>	-5.8% </a:t>
            </a:r>
            <a:r>
              <a:rPr lang="fi-FI" dirty="0" err="1" smtClean="0"/>
              <a:t>change</a:t>
            </a:r>
            <a:endParaRPr lang="fi-FI" dirty="0" smtClean="0"/>
          </a:p>
          <a:p>
            <a:r>
              <a:rPr lang="fi-FI" dirty="0" err="1" smtClean="0"/>
              <a:t>Shiga</a:t>
            </a:r>
            <a:r>
              <a:rPr lang="fi-FI" dirty="0" smtClean="0"/>
              <a:t>	34 </a:t>
            </a:r>
            <a:r>
              <a:rPr lang="fi-FI" dirty="0" err="1" smtClean="0"/>
              <a:t>peers</a:t>
            </a:r>
            <a:r>
              <a:rPr lang="fi-FI" dirty="0" smtClean="0"/>
              <a:t>	-4.9% </a:t>
            </a:r>
            <a:r>
              <a:rPr lang="fi-FI" dirty="0" err="1" smtClean="0"/>
              <a:t>change</a:t>
            </a:r>
            <a:endParaRPr lang="fi-FI" dirty="0" smtClean="0"/>
          </a:p>
          <a:p>
            <a:r>
              <a:rPr lang="fi-FI" dirty="0" err="1" smtClean="0"/>
              <a:t>Nara</a:t>
            </a:r>
            <a:r>
              <a:rPr lang="fi-FI" dirty="0" smtClean="0"/>
              <a:t>	41 </a:t>
            </a:r>
            <a:r>
              <a:rPr lang="fi-FI" dirty="0" err="1" smtClean="0"/>
              <a:t>peers</a:t>
            </a:r>
            <a:r>
              <a:rPr lang="fi-FI" dirty="0" smtClean="0"/>
              <a:t>	-2.5% </a:t>
            </a:r>
            <a:r>
              <a:rPr lang="fi-FI" dirty="0" err="1" smtClean="0"/>
              <a:t>change</a:t>
            </a:r>
            <a:endParaRPr lang="fi-FI" dirty="0" smtClean="0"/>
          </a:p>
          <a:p>
            <a:r>
              <a:rPr lang="fi-FI" dirty="0" err="1" smtClean="0"/>
              <a:t>Wakayama</a:t>
            </a:r>
            <a:r>
              <a:rPr lang="fi-FI" dirty="0" smtClean="0"/>
              <a:t>	23 </a:t>
            </a:r>
            <a:r>
              <a:rPr lang="fi-FI" dirty="0" err="1" smtClean="0"/>
              <a:t>peers</a:t>
            </a:r>
            <a:r>
              <a:rPr lang="fi-FI" dirty="0" smtClean="0"/>
              <a:t>	-0.9% </a:t>
            </a:r>
            <a:r>
              <a:rPr lang="fi-FI" dirty="0" err="1" smtClean="0"/>
              <a:t>change</a:t>
            </a:r>
            <a:endParaRPr lang="fi-FI" dirty="0" smtClean="0"/>
          </a:p>
          <a:p>
            <a:r>
              <a:rPr lang="fi-FI" dirty="0" err="1" smtClean="0"/>
              <a:t>Oita</a:t>
            </a:r>
            <a:r>
              <a:rPr lang="fi-FI" dirty="0" smtClean="0"/>
              <a:t>	24 </a:t>
            </a:r>
            <a:r>
              <a:rPr lang="fi-FI" dirty="0" err="1" smtClean="0"/>
              <a:t>peers</a:t>
            </a:r>
            <a:r>
              <a:rPr lang="fi-FI" dirty="0" smtClean="0"/>
              <a:t>	-0.4% </a:t>
            </a:r>
            <a:r>
              <a:rPr lang="fi-FI" dirty="0" err="1" smtClean="0"/>
              <a:t>change</a:t>
            </a:r>
            <a:endParaRPr lang="fi-FI" dirty="0" smtClean="0"/>
          </a:p>
          <a:p>
            <a:r>
              <a:rPr lang="fi-FI" dirty="0" err="1" smtClean="0"/>
              <a:t>Okinawa</a:t>
            </a:r>
            <a:r>
              <a:rPr lang="fi-FI" dirty="0" smtClean="0"/>
              <a:t>	48 </a:t>
            </a:r>
            <a:r>
              <a:rPr lang="fi-FI" dirty="0" err="1" smtClean="0"/>
              <a:t>peers</a:t>
            </a:r>
            <a:r>
              <a:rPr lang="fi-FI" dirty="0" smtClean="0"/>
              <a:t>	4.0% </a:t>
            </a:r>
            <a:r>
              <a:rPr lang="fi-FI" dirty="0" err="1" smtClean="0"/>
              <a:t>change</a:t>
            </a:r>
            <a:endParaRPr lang="fi-FI" dirty="0" smtClean="0"/>
          </a:p>
          <a:p>
            <a:r>
              <a:rPr lang="fi-FI" dirty="0" err="1" smtClean="0"/>
              <a:t>Ehime</a:t>
            </a:r>
            <a:r>
              <a:rPr lang="fi-FI" dirty="0" smtClean="0"/>
              <a:t>	20 </a:t>
            </a:r>
            <a:r>
              <a:rPr lang="fi-FI" dirty="0" err="1" smtClean="0"/>
              <a:t>peers</a:t>
            </a:r>
            <a:r>
              <a:rPr lang="fi-FI" dirty="0" smtClean="0"/>
              <a:t>	4.3% </a:t>
            </a:r>
            <a:r>
              <a:rPr lang="fi-FI" dirty="0" err="1" smtClean="0"/>
              <a:t>change</a:t>
            </a:r>
            <a:endParaRPr lang="fi-FI" dirty="0" smtClean="0"/>
          </a:p>
          <a:p>
            <a:r>
              <a:rPr lang="fi-FI" dirty="0" smtClean="0"/>
              <a:t>Kagoshima	16 </a:t>
            </a:r>
            <a:r>
              <a:rPr lang="fi-FI" dirty="0" err="1" smtClean="0"/>
              <a:t>peers</a:t>
            </a:r>
            <a:r>
              <a:rPr lang="fi-FI" dirty="0" smtClean="0"/>
              <a:t>	7.9% </a:t>
            </a:r>
            <a:r>
              <a:rPr lang="fi-FI" dirty="0" err="1" smtClean="0"/>
              <a:t>change</a:t>
            </a:r>
            <a:endParaRPr lang="fi-FI" dirty="0" smtClean="0"/>
          </a:p>
          <a:p>
            <a:r>
              <a:rPr lang="fi-FI" dirty="0" smtClean="0"/>
              <a:t>Kumamoto	25 </a:t>
            </a:r>
            <a:r>
              <a:rPr lang="fi-FI" dirty="0" err="1" smtClean="0"/>
              <a:t>peers</a:t>
            </a:r>
            <a:r>
              <a:rPr lang="fi-FI" dirty="0" smtClean="0"/>
              <a:t>	8.3% </a:t>
            </a:r>
            <a:r>
              <a:rPr lang="fi-FI" dirty="0" err="1" smtClean="0"/>
              <a:t>change</a:t>
            </a:r>
            <a:endParaRPr lang="fi-FI" dirty="0" smtClean="0"/>
          </a:p>
          <a:p>
            <a:r>
              <a:rPr lang="fi-FI" dirty="0" err="1" smtClean="0"/>
              <a:t>Toyama</a:t>
            </a:r>
            <a:r>
              <a:rPr lang="fi-FI" dirty="0" smtClean="0"/>
              <a:t>	27 </a:t>
            </a:r>
            <a:r>
              <a:rPr lang="fi-FI" dirty="0" err="1" smtClean="0"/>
              <a:t>peers</a:t>
            </a:r>
            <a:r>
              <a:rPr lang="fi-FI" dirty="0" smtClean="0"/>
              <a:t>	8.9% </a:t>
            </a:r>
            <a:r>
              <a:rPr lang="fi-FI" dirty="0" err="1" smtClean="0"/>
              <a:t>change</a:t>
            </a:r>
            <a:endParaRPr lang="fi-FI" dirty="0" smtClean="0"/>
          </a:p>
          <a:p>
            <a:r>
              <a:rPr lang="fi-FI" dirty="0" err="1" smtClean="0"/>
              <a:t>Kagawa</a:t>
            </a:r>
            <a:r>
              <a:rPr lang="fi-FI" dirty="0" smtClean="0"/>
              <a:t>	19 </a:t>
            </a:r>
            <a:r>
              <a:rPr lang="fi-FI" dirty="0" err="1" smtClean="0"/>
              <a:t>peers</a:t>
            </a:r>
            <a:r>
              <a:rPr lang="fi-FI" dirty="0" smtClean="0"/>
              <a:t>	10.0% </a:t>
            </a:r>
            <a:r>
              <a:rPr lang="fi-FI" dirty="0" err="1" smtClean="0"/>
              <a:t>change</a:t>
            </a:r>
            <a:endParaRPr lang="fi-FI" dirty="0" smtClean="0"/>
          </a:p>
          <a:p>
            <a:r>
              <a:rPr lang="fi-FI" dirty="0" err="1" smtClean="0"/>
              <a:t>Ishikawa</a:t>
            </a:r>
            <a:r>
              <a:rPr lang="fi-FI" dirty="0" smtClean="0"/>
              <a:t>	23 </a:t>
            </a:r>
            <a:r>
              <a:rPr lang="fi-FI" dirty="0" err="1" smtClean="0"/>
              <a:t>peers</a:t>
            </a:r>
            <a:r>
              <a:rPr lang="fi-FI" dirty="0" smtClean="0"/>
              <a:t>	13.8% </a:t>
            </a:r>
            <a:r>
              <a:rPr lang="fi-FI" dirty="0" err="1" smtClean="0"/>
              <a:t>change</a:t>
            </a:r>
            <a:endParaRPr lang="fi-FI" dirty="0" smtClean="0"/>
          </a:p>
          <a:p>
            <a:r>
              <a:rPr lang="fi-FI" dirty="0" err="1" smtClean="0"/>
              <a:t>Tokushima</a:t>
            </a:r>
            <a:r>
              <a:rPr lang="fi-FI" dirty="0" smtClean="0"/>
              <a:t>	13 </a:t>
            </a:r>
            <a:r>
              <a:rPr lang="fi-FI" dirty="0" err="1" smtClean="0"/>
              <a:t>peers</a:t>
            </a:r>
            <a:r>
              <a:rPr lang="fi-FI" dirty="0" smtClean="0"/>
              <a:t>	35.7% </a:t>
            </a:r>
            <a:r>
              <a:rPr lang="fi-FI" dirty="0" err="1" smtClean="0"/>
              <a:t>change</a:t>
            </a:r>
            <a:endParaRPr lang="fi-FI" dirty="0" smtClean="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7</a:t>
            </a:fld>
            <a:endParaRPr lang="en-US" dirty="0"/>
          </a:p>
        </p:txBody>
      </p:sp>
    </p:spTree>
    <p:extLst>
      <p:ext uri="{BB962C8B-B14F-4D97-AF65-F5344CB8AC3E}">
        <p14:creationId xmlns:p14="http://schemas.microsoft.com/office/powerpoint/2010/main" val="326567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compared the changes in each prefecture's BitTorrent population against the average tsunami intensity for each prefecture</a:t>
            </a:r>
            <a:r>
              <a:rPr lang="en-US" dirty="0" smtClean="0"/>
              <a:t>.  The data</a:t>
            </a:r>
            <a:r>
              <a:rPr lang="en-US" baseline="0" dirty="0" smtClean="0"/>
              <a:t> is normalized by the prefecture with the highest average tsunami height.  That is, we averaged the reported tsunami height reported across multiple measurement points in a single prefecture.  </a:t>
            </a:r>
            <a:endParaRPr lang="en-US" dirty="0" smtClean="0"/>
          </a:p>
          <a:p>
            <a:endParaRPr lang="en-US" dirty="0" smtClean="0"/>
          </a:p>
          <a:p>
            <a:r>
              <a:rPr lang="en-US" dirty="0" smtClean="0"/>
              <a:t>In these data sets, we found a significant negative correlation of -0.62</a:t>
            </a:r>
            <a:r>
              <a:rPr lang="en-US" baseline="0" dirty="0" smtClean="0"/>
              <a:t> </a:t>
            </a:r>
            <a:r>
              <a:rPr lang="en-US" dirty="0" smtClean="0"/>
              <a:t>between the change in the number of BitTorrent users and the intensity of the </a:t>
            </a:r>
            <a:r>
              <a:rPr lang="en-US" dirty="0" smtClean="0"/>
              <a:t>tsunami,</a:t>
            </a:r>
            <a:r>
              <a:rPr lang="en-US" baseline="0" dirty="0" smtClean="0"/>
              <a:t> so</a:t>
            </a:r>
            <a:r>
              <a:rPr lang="en-US" dirty="0" smtClean="0"/>
              <a:t> prefectures </a:t>
            </a:r>
            <a:r>
              <a:rPr lang="en-US" dirty="0" smtClean="0"/>
              <a:t>with a higher tsunami intensity tended</a:t>
            </a:r>
            <a:r>
              <a:rPr lang="en-US" baseline="0" dirty="0" smtClean="0"/>
              <a:t> to see </a:t>
            </a:r>
            <a:r>
              <a:rPr lang="en-US" dirty="0" smtClean="0"/>
              <a:t>larger drops in BitTorrent population</a:t>
            </a:r>
            <a:r>
              <a:rPr lang="en-US" dirty="0" smtClean="0"/>
              <a:t>.</a:t>
            </a:r>
            <a:endParaRPr lang="en-US" dirty="0" smtClean="0"/>
          </a:p>
          <a:p>
            <a:endParaRPr lang="en-US" dirty="0" smtClean="0"/>
          </a:p>
          <a:p>
            <a:r>
              <a:rPr lang="en-US" dirty="0" smtClean="0"/>
              <a:t>Note that prefectures on the west side of the Tohoku region were not hit directly</a:t>
            </a:r>
            <a:r>
              <a:rPr lang="en-US" baseline="0" dirty="0" smtClean="0"/>
              <a:t> by the tsunami, but still saw a drop in user population, </a:t>
            </a:r>
            <a:r>
              <a:rPr lang="en-US" baseline="0" dirty="0" smtClean="0"/>
              <a:t>resulting in a lower correlation coefficient.</a:t>
            </a:r>
          </a:p>
          <a:p>
            <a:endParaRPr lang="en-US" baseline="0" dirty="0" smtClean="0"/>
          </a:p>
          <a:p>
            <a:r>
              <a:rPr lang="en-US" baseline="0" dirty="0" smtClean="0"/>
              <a:t>How does this compare against the earthquake intensity?</a:t>
            </a:r>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8</a:t>
            </a:fld>
            <a:endParaRPr lang="en-US" dirty="0"/>
          </a:p>
        </p:txBody>
      </p:sp>
    </p:spTree>
    <p:extLst>
      <p:ext uri="{BB962C8B-B14F-4D97-AF65-F5344CB8AC3E}">
        <p14:creationId xmlns:p14="http://schemas.microsoft.com/office/powerpoint/2010/main" val="100439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these plots,</a:t>
            </a:r>
            <a:r>
              <a:rPr lang="en-US" baseline="0" dirty="0" smtClean="0"/>
              <a:t> we averaged the degree of displacement of each point of measurement in a prefecture.  Again, we normalized across all prefectures by the prefecture reporting the highest average displacement measured.</a:t>
            </a:r>
            <a:endParaRPr lang="en-US" dirty="0" smtClean="0"/>
          </a:p>
          <a:p>
            <a:endParaRPr lang="en-US" dirty="0" smtClean="0"/>
          </a:p>
          <a:p>
            <a:r>
              <a:rPr lang="en-US" dirty="0" smtClean="0"/>
              <a:t>In this case, since </a:t>
            </a:r>
            <a:r>
              <a:rPr lang="en-US" dirty="0" smtClean="0"/>
              <a:t>regions near the epicenter</a:t>
            </a:r>
            <a:r>
              <a:rPr lang="en-US" baseline="0" dirty="0" smtClean="0"/>
              <a:t> that did not get hit by a tsunami were greatly affected by the earthquake, </a:t>
            </a:r>
            <a:r>
              <a:rPr lang="en-US" dirty="0" smtClean="0"/>
              <a:t>we found a stronger negative correlation coefficient of -0.81 between the earthquake intensity and the change in BitTorrent user population. </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9</a:t>
            </a:fld>
            <a:endParaRPr lang="en-US" dirty="0"/>
          </a:p>
        </p:txBody>
      </p:sp>
    </p:spTree>
    <p:extLst>
      <p:ext uri="{BB962C8B-B14F-4D97-AF65-F5344CB8AC3E}">
        <p14:creationId xmlns:p14="http://schemas.microsoft.com/office/powerpoint/2010/main" val="3763734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509588"/>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5" name="Rectangle 3"/>
          <p:cNvSpPr>
            <a:spLocks noChangeArrowheads="1"/>
          </p:cNvSpPr>
          <p:nvPr/>
        </p:nvSpPr>
        <p:spPr bwMode="auto">
          <a:xfrm>
            <a:off x="0" y="0"/>
            <a:ext cx="9144000" cy="509588"/>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6" name="Rectangle 4"/>
          <p:cNvSpPr>
            <a:spLocks noChangeArrowheads="1"/>
          </p:cNvSpPr>
          <p:nvPr/>
        </p:nvSpPr>
        <p:spPr bwMode="auto">
          <a:xfrm>
            <a:off x="0" y="0"/>
            <a:ext cx="9144000" cy="509588"/>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6149" name="Rectangle 5"/>
          <p:cNvSpPr>
            <a:spLocks noGrp="1" noChangeArrowheads="1"/>
          </p:cNvSpPr>
          <p:nvPr>
            <p:ph type="subTitle" sz="quarter" idx="1"/>
          </p:nvPr>
        </p:nvSpPr>
        <p:spPr>
          <a:xfrm>
            <a:off x="1447800" y="3657600"/>
            <a:ext cx="6400800" cy="2012950"/>
          </a:xfrm>
        </p:spPr>
        <p:txBody>
          <a:bodyPr/>
          <a:lstStyle>
            <a:lvl1pPr marL="0" indent="0" algn="ctr">
              <a:buFont typeface="Wingdings" pitchFamily="2" charset="2"/>
              <a:buNone/>
              <a:defRPr sz="2400"/>
            </a:lvl1pPr>
          </a:lstStyle>
          <a:p>
            <a:r>
              <a:rPr lang="en-US"/>
              <a:t>Click to edit</a:t>
            </a:r>
          </a:p>
        </p:txBody>
      </p:sp>
      <p:sp>
        <p:nvSpPr>
          <p:cNvPr id="6150" name="Rectangle 6"/>
          <p:cNvSpPr>
            <a:spLocks noGrp="1" noChangeArrowheads="1"/>
          </p:cNvSpPr>
          <p:nvPr>
            <p:ph type="ctrTitle" sz="quarter"/>
          </p:nvPr>
        </p:nvSpPr>
        <p:spPr>
          <a:xfrm>
            <a:off x="381000" y="2101850"/>
            <a:ext cx="8418513" cy="641350"/>
          </a:xfrm>
        </p:spPr>
        <p:txBody>
          <a:bodyPr anchor="b">
            <a:spAutoFit/>
          </a:bodyPr>
          <a:lstStyle>
            <a:lvl1pPr algn="ctr">
              <a:defRPr sz="3600">
                <a:ln w="18415" cmpd="sng">
                  <a:solidFill>
                    <a:schemeClr val="accent1">
                      <a:lumMod val="50000"/>
                    </a:schemeClr>
                  </a:solidFill>
                  <a:prstDash val="solid"/>
                </a:ln>
                <a:solidFill>
                  <a:schemeClr val="accent2">
                    <a:lumMod val="50000"/>
                  </a:schemeClr>
                </a:solidFill>
                <a:effectLst/>
              </a:defRPr>
            </a:lvl1pPr>
          </a:lstStyle>
          <a:p>
            <a:r>
              <a:rPr lang="en-US"/>
              <a:t>Click to edit Master title style</a:t>
            </a:r>
          </a:p>
        </p:txBody>
      </p:sp>
      <p:sp>
        <p:nvSpPr>
          <p:cNvPr id="11" name="Rectangle 8"/>
          <p:cNvSpPr>
            <a:spLocks noChangeArrowheads="1"/>
          </p:cNvSpPr>
          <p:nvPr userDrawn="1"/>
        </p:nvSpPr>
        <p:spPr bwMode="blackGray">
          <a:xfrm>
            <a:off x="0" y="6492240"/>
            <a:ext cx="9144000" cy="346972"/>
          </a:xfrm>
          <a:prstGeom prst="rect">
            <a:avLst/>
          </a:prstGeom>
          <a:solidFill>
            <a:srgbClr val="666699"/>
          </a:solidFill>
          <a:ln w="19050">
            <a:solidFill>
              <a:srgbClr val="666699"/>
            </a:solidFill>
            <a:miter lim="800000"/>
            <a:headEnd/>
            <a:tailEnd/>
          </a:ln>
          <a:effectLst/>
        </p:spPr>
        <p:txBody>
          <a:bodyPr wrap="none" anchor="ctr"/>
          <a:lstStyle/>
          <a:p>
            <a:pPr>
              <a:defRPr/>
            </a:pPr>
            <a:endParaRPr lang="en-US" dirty="0"/>
          </a:p>
        </p:txBody>
      </p:sp>
      <p:sp>
        <p:nvSpPr>
          <p:cNvPr id="8" name="Text Box 8"/>
          <p:cNvSpPr txBox="1">
            <a:spLocks noChangeArrowheads="1"/>
          </p:cNvSpPr>
          <p:nvPr userDrawn="1"/>
        </p:nvSpPr>
        <p:spPr bwMode="auto">
          <a:xfrm>
            <a:off x="4959458" y="6519215"/>
            <a:ext cx="4184542" cy="338785"/>
          </a:xfrm>
          <a:prstGeom prst="rect">
            <a:avLst/>
          </a:prstGeom>
          <a:noFill/>
          <a:ln w="12700" cap="sq">
            <a:noFill/>
            <a:miter lim="800000"/>
            <a:headEnd type="none" w="sm" len="sm"/>
            <a:tailEnd type="none" w="sm" len="sm"/>
          </a:ln>
          <a:effectLst/>
        </p:spPr>
        <p:txBody>
          <a:bodyPr>
            <a:spAutoFit/>
          </a:bodyPr>
          <a:lstStyle/>
          <a:p>
            <a:pPr algn="r" eaLnBrk="1" hangingPunct="1">
              <a:spcBef>
                <a:spcPct val="50000"/>
              </a:spcBef>
              <a:defRPr/>
            </a:pPr>
            <a:r>
              <a:rPr lang="en-US" sz="1600" b="1" dirty="0">
                <a:solidFill>
                  <a:schemeClr val="bg1"/>
                </a:solidFill>
                <a:cs typeface="Arial" charset="0"/>
              </a:rPr>
              <a:t>http://aqualab.cs.northwestern.edu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3"/>
          </p:nvPr>
        </p:nvSpPr>
        <p:spPr>
          <a:xfrm>
            <a:off x="3733800" y="6477000"/>
            <a:ext cx="4953000" cy="381000"/>
          </a:xfrm>
          <a:prstGeom prst="rect">
            <a:avLst/>
          </a:prstGeom>
          <a:ln/>
        </p:spPr>
        <p:txBody>
          <a:bodyPr/>
          <a:lstStyle>
            <a:lvl1pPr>
              <a:defRPr sz="1600" i="0">
                <a:solidFill>
                  <a:schemeClr val="bg1"/>
                </a:solidFill>
              </a:defRPr>
            </a:lvl1pPr>
          </a:lstStyle>
          <a:p>
            <a:pPr>
              <a:defRPr/>
            </a:pPr>
            <a:r>
              <a:rPr lang="en-US" dirty="0" smtClean="0"/>
              <a:t>BitTorrent as a Global Witness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3"/>
          </p:nvPr>
        </p:nvSpPr>
        <p:spPr>
          <a:xfrm>
            <a:off x="3657600" y="6477000"/>
            <a:ext cx="5029200" cy="381000"/>
          </a:xfrm>
          <a:prstGeom prst="rect">
            <a:avLst/>
          </a:prstGeom>
          <a:ln/>
        </p:spPr>
        <p:txBody>
          <a:bodyPr/>
          <a:lstStyle>
            <a:lvl1pPr>
              <a:defRPr sz="1600">
                <a:solidFill>
                  <a:schemeClr val="bg1"/>
                </a:solidFill>
              </a:defRPr>
            </a:lvl1pPr>
          </a:lstStyle>
          <a:p>
            <a:pPr>
              <a:defRPr/>
            </a:pPr>
            <a:r>
              <a:rPr lang="en-US" dirty="0" smtClean="0"/>
              <a:t>BitTorrent as a Global Witness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ftr" sz="quarter" idx="3"/>
          </p:nvPr>
        </p:nvSpPr>
        <p:spPr>
          <a:xfrm>
            <a:off x="3657600" y="6477000"/>
            <a:ext cx="5029200" cy="381000"/>
          </a:xfrm>
          <a:prstGeom prst="rect">
            <a:avLst/>
          </a:prstGeom>
          <a:ln/>
        </p:spPr>
        <p:txBody>
          <a:bodyPr/>
          <a:lstStyle>
            <a:lvl1pPr>
              <a:defRPr sz="1600">
                <a:solidFill>
                  <a:schemeClr val="bg1"/>
                </a:solidFill>
              </a:defRPr>
            </a:lvl1pPr>
          </a:lstStyle>
          <a:p>
            <a:pPr>
              <a:defRPr/>
            </a:pPr>
            <a:r>
              <a:rPr lang="en-US" dirty="0" smtClean="0"/>
              <a:t>BitTorrent as a Global Witness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3657600" y="6477000"/>
            <a:ext cx="5029200" cy="381000"/>
          </a:xfrm>
          <a:prstGeom prst="rect">
            <a:avLst/>
          </a:prstGeom>
          <a:ln/>
        </p:spPr>
        <p:txBody>
          <a:bodyPr/>
          <a:lstStyle>
            <a:lvl1pPr>
              <a:defRPr sz="1600">
                <a:solidFill>
                  <a:schemeClr val="bg1"/>
                </a:solidFill>
              </a:defRPr>
            </a:lvl1pPr>
          </a:lstStyle>
          <a:p>
            <a:pPr>
              <a:defRPr/>
            </a:pPr>
            <a:r>
              <a:rPr lang="en-US" dirty="0" smtClean="0"/>
              <a:t>BitTorrent as a Global Witness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3"/>
          </p:nvPr>
        </p:nvSpPr>
        <p:spPr>
          <a:xfrm>
            <a:off x="3657600" y="6477000"/>
            <a:ext cx="5029200" cy="381000"/>
          </a:xfrm>
          <a:prstGeom prst="rect">
            <a:avLst/>
          </a:prstGeom>
          <a:ln/>
        </p:spPr>
        <p:txBody>
          <a:bodyPr/>
          <a:lstStyle>
            <a:lvl1pPr>
              <a:defRPr sz="1600">
                <a:solidFill>
                  <a:schemeClr val="bg1"/>
                </a:solidFill>
              </a:defRPr>
            </a:lvl1pPr>
          </a:lstStyle>
          <a:p>
            <a:pPr>
              <a:defRPr/>
            </a:pPr>
            <a:r>
              <a:rPr lang="en-US" dirty="0" smtClean="0"/>
              <a:t>BitTorrent as a Global Witness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23825"/>
            <a:ext cx="8077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3"/>
          </p:nvPr>
        </p:nvSpPr>
        <p:spPr>
          <a:xfrm>
            <a:off x="3657600" y="6477000"/>
            <a:ext cx="5029200" cy="381000"/>
          </a:xfrm>
          <a:prstGeom prst="rect">
            <a:avLst/>
          </a:prstGeom>
          <a:ln/>
        </p:spPr>
        <p:txBody>
          <a:bodyPr/>
          <a:lstStyle>
            <a:lvl1pPr>
              <a:defRPr sz="1600">
                <a:solidFill>
                  <a:schemeClr val="bg1"/>
                </a:solidFill>
              </a:defRPr>
            </a:lvl1pPr>
          </a:lstStyle>
          <a:p>
            <a:pPr>
              <a:defRPr/>
            </a:pPr>
            <a:r>
              <a:rPr lang="en-US" dirty="0" smtClean="0"/>
              <a:t>BitTorrent as a Global Witness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125" name="Rectangle 5"/>
          <p:cNvSpPr>
            <a:spLocks noChangeArrowheads="1"/>
          </p:cNvSpPr>
          <p:nvPr/>
        </p:nvSpPr>
        <p:spPr bwMode="auto">
          <a:xfrm rot="10800000">
            <a:off x="-1"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5126" name="Rectangle 6"/>
          <p:cNvSpPr>
            <a:spLocks noChangeArrowheads="1"/>
          </p:cNvSpPr>
          <p:nvPr/>
        </p:nvSpPr>
        <p:spPr bwMode="auto">
          <a:xfrm rot="10800000">
            <a:off x="-1"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5131" name="Rectangle 11"/>
          <p:cNvSpPr>
            <a:spLocks noChangeArrowheads="1"/>
          </p:cNvSpPr>
          <p:nvPr/>
        </p:nvSpPr>
        <p:spPr bwMode="auto">
          <a:xfrm rot="10800000">
            <a:off x="-1"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3074" name="Rectangle 2"/>
          <p:cNvSpPr>
            <a:spLocks noGrp="1" noChangeArrowheads="1"/>
          </p:cNvSpPr>
          <p:nvPr>
            <p:ph type="title"/>
          </p:nvPr>
        </p:nvSpPr>
        <p:spPr bwMode="auto">
          <a:xfrm>
            <a:off x="304800" y="76200"/>
            <a:ext cx="853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304800" y="838200"/>
            <a:ext cx="8534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ChangeArrowheads="1"/>
          </p:cNvSpPr>
          <p:nvPr/>
        </p:nvSpPr>
        <p:spPr bwMode="blackGray">
          <a:xfrm>
            <a:off x="3657600" y="6492240"/>
            <a:ext cx="5486400" cy="346971"/>
          </a:xfrm>
          <a:prstGeom prst="rect">
            <a:avLst/>
          </a:prstGeom>
          <a:solidFill>
            <a:srgbClr val="666699"/>
          </a:solidFill>
          <a:ln w="19050">
            <a:solidFill>
              <a:srgbClr val="666699"/>
            </a:solidFill>
            <a:miter lim="800000"/>
            <a:headEnd/>
            <a:tailEnd/>
          </a:ln>
          <a:effectLst/>
        </p:spPr>
        <p:txBody>
          <a:bodyPr wrap="none" anchor="ctr"/>
          <a:lstStyle/>
          <a:p>
            <a:pPr>
              <a:defRPr/>
            </a:pPr>
            <a:endParaRPr lang="en-US" dirty="0"/>
          </a:p>
        </p:txBody>
      </p:sp>
      <p:sp>
        <p:nvSpPr>
          <p:cNvPr id="17" name="Rectangle 8"/>
          <p:cNvSpPr>
            <a:spLocks noChangeArrowheads="1"/>
          </p:cNvSpPr>
          <p:nvPr/>
        </p:nvSpPr>
        <p:spPr bwMode="blackGray">
          <a:xfrm>
            <a:off x="0" y="6492240"/>
            <a:ext cx="3584448" cy="346972"/>
          </a:xfrm>
          <a:prstGeom prst="rect">
            <a:avLst/>
          </a:prstGeom>
          <a:noFill/>
          <a:ln w="19050">
            <a:solidFill>
              <a:srgbClr val="666699"/>
            </a:solidFill>
            <a:miter lim="800000"/>
            <a:headEnd/>
            <a:tailEnd/>
          </a:ln>
          <a:effectLst/>
        </p:spPr>
        <p:txBody>
          <a:bodyPr wrap="none" anchor="ctr"/>
          <a:lstStyle/>
          <a:p>
            <a:pPr>
              <a:defRPr/>
            </a:pPr>
            <a:endParaRPr lang="en-US" dirty="0"/>
          </a:p>
        </p:txBody>
      </p:sp>
      <p:sp>
        <p:nvSpPr>
          <p:cNvPr id="21" name="Rectangle 5"/>
          <p:cNvSpPr>
            <a:spLocks noGrp="1" noChangeArrowheads="1"/>
          </p:cNvSpPr>
          <p:nvPr>
            <p:ph type="ftr" sz="quarter" idx="3"/>
          </p:nvPr>
        </p:nvSpPr>
        <p:spPr>
          <a:xfrm>
            <a:off x="3657600" y="6477000"/>
            <a:ext cx="5029200" cy="381000"/>
          </a:xfrm>
          <a:prstGeom prst="rect">
            <a:avLst/>
          </a:prstGeom>
          <a:ln w="19050">
            <a:noFill/>
          </a:ln>
        </p:spPr>
        <p:txBody>
          <a:bodyPr/>
          <a:lstStyle>
            <a:lvl1pPr>
              <a:defRPr sz="1600" i="0">
                <a:solidFill>
                  <a:schemeClr val="bg1"/>
                </a:solidFill>
              </a:defRPr>
            </a:lvl1pPr>
          </a:lstStyle>
          <a:p>
            <a:pPr>
              <a:defRPr/>
            </a:pPr>
            <a:r>
              <a:rPr lang="en-US" dirty="0" smtClean="0"/>
              <a:t>BitTorrent as a Global Witness</a:t>
            </a:r>
            <a:endParaRPr lang="en-US" dirty="0"/>
          </a:p>
        </p:txBody>
      </p:sp>
      <p:sp>
        <p:nvSpPr>
          <p:cNvPr id="20" name="Footer Placeholder 3"/>
          <p:cNvSpPr txBox="1">
            <a:spLocks/>
          </p:cNvSpPr>
          <p:nvPr/>
        </p:nvSpPr>
        <p:spPr>
          <a:xfrm>
            <a:off x="0" y="6477000"/>
            <a:ext cx="3619500" cy="381000"/>
          </a:xfrm>
          <a:prstGeom prst="rect">
            <a:avLst/>
          </a:prstGeo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666699"/>
                </a:solidFill>
                <a:effectLst/>
                <a:uLnTx/>
                <a:uFillTx/>
                <a:latin typeface="Arial" charset="0"/>
                <a:ea typeface="+mn-ea"/>
                <a:cs typeface="+mn-cs"/>
              </a:rPr>
              <a:t>Bischof et al. @ </a:t>
            </a:r>
            <a:r>
              <a:rPr kumimoji="0" lang="en-US" sz="1600" b="1" i="0" u="none" strike="noStrike" kern="1200" cap="none" spc="0" normalizeH="0" baseline="0" noProof="0" dirty="0" err="1" smtClean="0">
                <a:ln>
                  <a:noFill/>
                </a:ln>
                <a:solidFill>
                  <a:srgbClr val="666699"/>
                </a:solidFill>
                <a:effectLst/>
                <a:uLnTx/>
                <a:uFillTx/>
                <a:latin typeface="Arial" charset="0"/>
                <a:ea typeface="+mn-ea"/>
                <a:cs typeface="+mn-cs"/>
              </a:rPr>
              <a:t>AquaLab</a:t>
            </a:r>
            <a:endParaRPr kumimoji="0" lang="en-US" sz="1600" b="1" i="0" u="none" strike="noStrike" kern="1200" cap="none" spc="0" normalizeH="0" baseline="0" noProof="0" dirty="0">
              <a:ln>
                <a:noFill/>
              </a:ln>
              <a:solidFill>
                <a:srgbClr val="666699"/>
              </a:solidFill>
              <a:effectLst/>
              <a:uLnTx/>
              <a:uFillTx/>
              <a:latin typeface="Arial" charset="0"/>
              <a:ea typeface="+mn-ea"/>
              <a:cs typeface="+mn-cs"/>
            </a:endParaRPr>
          </a:p>
        </p:txBody>
      </p:sp>
      <p:sp>
        <p:nvSpPr>
          <p:cNvPr id="22" name="Slide Number Placeholder 4"/>
          <p:cNvSpPr txBox="1">
            <a:spLocks/>
          </p:cNvSpPr>
          <p:nvPr/>
        </p:nvSpPr>
        <p:spPr>
          <a:xfrm>
            <a:off x="8734425" y="6477000"/>
            <a:ext cx="409575" cy="3810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020D3DC-CDC9-4B94-A0DB-13F4D6987516}" type="slidenum">
              <a:rPr kumimoji="0" lang="en-US" sz="1400" b="0" i="0" u="none" strike="noStrike" kern="1200" cap="none" spc="0" normalizeH="0" baseline="0" noProof="0" smtClean="0">
                <a:ln>
                  <a:noFill/>
                </a:ln>
                <a:solidFill>
                  <a:schemeClr val="bg1"/>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4" r:id="rId3"/>
    <p:sldLayoutId id="2147483736" r:id="rId4"/>
    <p:sldLayoutId id="2147483737" r:id="rId5"/>
    <p:sldLayoutId id="2147483740" r:id="rId6"/>
    <p:sldLayoutId id="2147483742" r:id="rId7"/>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hf sldNum="0" hdr="0" dt="0"/>
  <p:txStyles>
    <p:titleStyle>
      <a:lvl1pPr algn="l" rtl="0" eaLnBrk="0" fontAlgn="base" hangingPunct="0">
        <a:spcBef>
          <a:spcPct val="0"/>
        </a:spcBef>
        <a:spcAft>
          <a:spcPct val="0"/>
        </a:spcAft>
        <a:defRPr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Blip>
          <a:blip r:embed="rId9"/>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4.emf"/><Relationship Id="rId6"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1021140"/>
            <a:ext cx="7924800" cy="1569660"/>
          </a:xfrm>
        </p:spPr>
        <p:txBody>
          <a:bodyPr/>
          <a:lstStyle/>
          <a:p>
            <a:r>
              <a:rPr lang="en-US" sz="3200" dirty="0"/>
              <a:t>Distributed Systems and Natural </a:t>
            </a:r>
            <a:r>
              <a:rPr lang="en-US" sz="3200" dirty="0" smtClean="0"/>
              <a:t>Disasters</a:t>
            </a:r>
            <a:br>
              <a:rPr lang="en-US" sz="3200" dirty="0" smtClean="0"/>
            </a:br>
            <a:r>
              <a:rPr lang="en-US" sz="3200" dirty="0"/>
              <a:t/>
            </a:r>
            <a:br>
              <a:rPr lang="en-US" sz="3200" dirty="0"/>
            </a:br>
            <a:r>
              <a:rPr lang="en-US" sz="3200" i="1" dirty="0"/>
              <a:t>BitTorrent as a Global Witness</a:t>
            </a:r>
          </a:p>
        </p:txBody>
      </p:sp>
      <p:sp>
        <p:nvSpPr>
          <p:cNvPr id="5" name="Rectangle 4"/>
          <p:cNvSpPr/>
          <p:nvPr/>
        </p:nvSpPr>
        <p:spPr>
          <a:xfrm>
            <a:off x="685800" y="3436940"/>
            <a:ext cx="7543798" cy="923330"/>
          </a:xfrm>
          <a:prstGeom prst="rect">
            <a:avLst/>
          </a:prstGeom>
        </p:spPr>
        <p:txBody>
          <a:bodyPr wrap="square">
            <a:spAutoFit/>
          </a:bodyPr>
          <a:lstStyle/>
          <a:p>
            <a:pPr algn="ctr"/>
            <a:r>
              <a:rPr lang="en-US" b="1" dirty="0" smtClean="0"/>
              <a:t>Zachary Bischof</a:t>
            </a:r>
            <a:r>
              <a:rPr lang="en-US" dirty="0" smtClean="0"/>
              <a:t>, John Otto, </a:t>
            </a:r>
            <a:r>
              <a:rPr lang="en-US" dirty="0" err="1" smtClean="0"/>
              <a:t>Fabián</a:t>
            </a:r>
            <a:r>
              <a:rPr lang="en-US" dirty="0" smtClean="0"/>
              <a:t> Bustamante</a:t>
            </a:r>
          </a:p>
          <a:p>
            <a:pPr algn="ctr"/>
            <a:endParaRPr lang="en-US" dirty="0"/>
          </a:p>
          <a:p>
            <a:pPr algn="ctr"/>
            <a:r>
              <a:rPr lang="en-US" dirty="0" smtClean="0"/>
              <a:t>Northwestern University</a:t>
            </a:r>
          </a:p>
        </p:txBody>
      </p:sp>
      <p:pic>
        <p:nvPicPr>
          <p:cNvPr id="3" name="Picture 2"/>
          <p:cNvPicPr>
            <a:picLocks noChangeAspect="1"/>
          </p:cNvPicPr>
          <p:nvPr/>
        </p:nvPicPr>
        <p:blipFill>
          <a:blip r:embed="rId3"/>
          <a:stretch>
            <a:fillRect/>
          </a:stretch>
        </p:blipFill>
        <p:spPr>
          <a:xfrm>
            <a:off x="7620000" y="5029200"/>
            <a:ext cx="1305115" cy="129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with Earthquake and Tsunami</a:t>
            </a:r>
            <a:endParaRPr lang="en-US" dirty="0"/>
          </a:p>
        </p:txBody>
      </p:sp>
      <p:sp>
        <p:nvSpPr>
          <p:cNvPr id="3" name="Content Placeholder 2"/>
          <p:cNvSpPr>
            <a:spLocks noGrp="1"/>
          </p:cNvSpPr>
          <p:nvPr>
            <p:ph idx="1"/>
          </p:nvPr>
        </p:nvSpPr>
        <p:spPr>
          <a:xfrm>
            <a:off x="5029200" y="5715000"/>
            <a:ext cx="3581400" cy="609600"/>
          </a:xfrm>
        </p:spPr>
        <p:txBody>
          <a:bodyPr/>
          <a:lstStyle/>
          <a:p>
            <a:pPr marL="0" indent="0">
              <a:buNone/>
            </a:pPr>
            <a:r>
              <a:rPr lang="en-US" sz="2400" i="1" dirty="0" smtClean="0"/>
              <a:t>p = [1 – (1 – a) * (1 – b)]</a:t>
            </a:r>
            <a:endParaRPr lang="en-US" sz="2400"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descr="redGreenGr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00" y="4881622"/>
            <a:ext cx="3200400" cy="355600"/>
          </a:xfrm>
          <a:prstGeom prst="rect">
            <a:avLst/>
          </a:prstGeom>
        </p:spPr>
      </p:pic>
      <p:pic>
        <p:nvPicPr>
          <p:cNvPr id="6" name="Picture 5" descr="btChangeRa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6524"/>
            <a:ext cx="4573927" cy="3975100"/>
          </a:xfrm>
          <a:prstGeom prst="rect">
            <a:avLst/>
          </a:prstGeom>
        </p:spPr>
      </p:pic>
      <p:sp>
        <p:nvSpPr>
          <p:cNvPr id="7" name="TextBox 6"/>
          <p:cNvSpPr txBox="1"/>
          <p:nvPr/>
        </p:nvSpPr>
        <p:spPr>
          <a:xfrm>
            <a:off x="533400" y="5206424"/>
            <a:ext cx="914400" cy="584776"/>
          </a:xfrm>
          <a:prstGeom prst="rect">
            <a:avLst/>
          </a:prstGeom>
          <a:noFill/>
        </p:spPr>
        <p:txBody>
          <a:bodyPr wrap="square" rtlCol="0">
            <a:spAutoFit/>
          </a:bodyPr>
          <a:lstStyle/>
          <a:p>
            <a:r>
              <a:rPr lang="en-US" sz="1600" dirty="0" smtClean="0"/>
              <a:t>-100%            	</a:t>
            </a:r>
            <a:endParaRPr lang="en-US" sz="1600" dirty="0"/>
          </a:p>
        </p:txBody>
      </p:sp>
      <p:sp>
        <p:nvSpPr>
          <p:cNvPr id="8" name="TextBox 7"/>
          <p:cNvSpPr txBox="1"/>
          <p:nvPr/>
        </p:nvSpPr>
        <p:spPr>
          <a:xfrm>
            <a:off x="2302200" y="5206424"/>
            <a:ext cx="914400" cy="584776"/>
          </a:xfrm>
          <a:prstGeom prst="rect">
            <a:avLst/>
          </a:prstGeom>
          <a:noFill/>
        </p:spPr>
        <p:txBody>
          <a:bodyPr wrap="square" rtlCol="0">
            <a:spAutoFit/>
          </a:bodyPr>
          <a:lstStyle/>
          <a:p>
            <a:r>
              <a:rPr lang="en-US" sz="1600" dirty="0" smtClean="0"/>
              <a:t>0%            	</a:t>
            </a:r>
            <a:endParaRPr lang="en-US" sz="1600" dirty="0"/>
          </a:p>
        </p:txBody>
      </p:sp>
      <p:sp>
        <p:nvSpPr>
          <p:cNvPr id="9" name="TextBox 8"/>
          <p:cNvSpPr txBox="1"/>
          <p:nvPr/>
        </p:nvSpPr>
        <p:spPr>
          <a:xfrm>
            <a:off x="3657600" y="5206424"/>
            <a:ext cx="914400" cy="584776"/>
          </a:xfrm>
          <a:prstGeom prst="rect">
            <a:avLst/>
          </a:prstGeom>
          <a:noFill/>
        </p:spPr>
        <p:txBody>
          <a:bodyPr wrap="square" rtlCol="0">
            <a:spAutoFit/>
          </a:bodyPr>
          <a:lstStyle/>
          <a:p>
            <a:r>
              <a:rPr lang="en-US" sz="1600" dirty="0"/>
              <a:t>+</a:t>
            </a:r>
            <a:r>
              <a:rPr lang="en-US" sz="1600" dirty="0" smtClean="0"/>
              <a:t>100%            	</a:t>
            </a:r>
            <a:endParaRPr lang="en-US" sz="1600" dirty="0"/>
          </a:p>
        </p:txBody>
      </p:sp>
      <p:pic>
        <p:nvPicPr>
          <p:cNvPr id="11" name="Picture 10" descr="blueGra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888924"/>
            <a:ext cx="3200400" cy="342900"/>
          </a:xfrm>
          <a:prstGeom prst="rect">
            <a:avLst/>
          </a:prstGeom>
        </p:spPr>
      </p:pic>
      <p:pic>
        <p:nvPicPr>
          <p:cNvPr id="14" name="Picture 13" descr="disasterProdMeansBlue.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481" y="918402"/>
            <a:ext cx="4607361" cy="3975100"/>
          </a:xfrm>
          <a:prstGeom prst="rect">
            <a:avLst/>
          </a:prstGeom>
        </p:spPr>
      </p:pic>
      <p:sp>
        <p:nvSpPr>
          <p:cNvPr id="15" name="TextBox 14"/>
          <p:cNvSpPr txBox="1"/>
          <p:nvPr/>
        </p:nvSpPr>
        <p:spPr>
          <a:xfrm>
            <a:off x="4578350" y="5209777"/>
            <a:ext cx="1593850" cy="338554"/>
          </a:xfrm>
          <a:prstGeom prst="rect">
            <a:avLst/>
          </a:prstGeom>
          <a:noFill/>
        </p:spPr>
        <p:txBody>
          <a:bodyPr wrap="square" rtlCol="0">
            <a:spAutoFit/>
          </a:bodyPr>
          <a:lstStyle/>
          <a:p>
            <a:pPr algn="ctr"/>
            <a:r>
              <a:rPr lang="en-US" sz="1600" dirty="0" smtClean="0"/>
              <a:t>Least affected</a:t>
            </a:r>
            <a:endParaRPr lang="en-US" sz="1600" dirty="0"/>
          </a:p>
        </p:txBody>
      </p:sp>
      <p:sp>
        <p:nvSpPr>
          <p:cNvPr id="16" name="TextBox 15"/>
          <p:cNvSpPr txBox="1"/>
          <p:nvPr/>
        </p:nvSpPr>
        <p:spPr>
          <a:xfrm>
            <a:off x="7620000" y="5205431"/>
            <a:ext cx="1511300" cy="338554"/>
          </a:xfrm>
          <a:prstGeom prst="rect">
            <a:avLst/>
          </a:prstGeom>
          <a:noFill/>
        </p:spPr>
        <p:txBody>
          <a:bodyPr wrap="square" rtlCol="0">
            <a:spAutoFit/>
          </a:bodyPr>
          <a:lstStyle/>
          <a:p>
            <a:pPr algn="ctr"/>
            <a:r>
              <a:rPr lang="en-US" sz="1600" dirty="0" smtClean="0"/>
              <a:t>Most affected</a:t>
            </a:r>
            <a:endParaRPr lang="en-US" sz="1600" dirty="0"/>
          </a:p>
        </p:txBody>
      </p:sp>
      <p:sp>
        <p:nvSpPr>
          <p:cNvPr id="17" name="TextBox 16"/>
          <p:cNvSpPr txBox="1"/>
          <p:nvPr/>
        </p:nvSpPr>
        <p:spPr>
          <a:xfrm>
            <a:off x="1219200" y="664621"/>
            <a:ext cx="2514600" cy="369332"/>
          </a:xfrm>
          <a:prstGeom prst="rect">
            <a:avLst/>
          </a:prstGeom>
          <a:noFill/>
        </p:spPr>
        <p:txBody>
          <a:bodyPr wrap="square" rtlCol="0">
            <a:spAutoFit/>
          </a:bodyPr>
          <a:lstStyle/>
          <a:p>
            <a:pPr algn="ctr"/>
            <a:r>
              <a:rPr lang="en-US" dirty="0" smtClean="0"/>
              <a:t>BT Population Change</a:t>
            </a:r>
            <a:endParaRPr lang="en-US" dirty="0"/>
          </a:p>
        </p:txBody>
      </p:sp>
      <p:sp>
        <p:nvSpPr>
          <p:cNvPr id="18" name="TextBox 17"/>
          <p:cNvSpPr txBox="1"/>
          <p:nvPr/>
        </p:nvSpPr>
        <p:spPr>
          <a:xfrm>
            <a:off x="5181600" y="642447"/>
            <a:ext cx="3200400" cy="369332"/>
          </a:xfrm>
          <a:prstGeom prst="rect">
            <a:avLst/>
          </a:prstGeom>
          <a:noFill/>
        </p:spPr>
        <p:txBody>
          <a:bodyPr wrap="square" rtlCol="0">
            <a:spAutoFit/>
          </a:bodyPr>
          <a:lstStyle/>
          <a:p>
            <a:pPr algn="ctr"/>
            <a:r>
              <a:rPr lang="en-US" dirty="0" smtClean="0"/>
              <a:t>Union Intensity</a:t>
            </a:r>
            <a:endParaRPr lang="en-US" dirty="0"/>
          </a:p>
        </p:txBody>
      </p:sp>
    </p:spTree>
    <p:extLst>
      <p:ext uri="{BB962C8B-B14F-4D97-AF65-F5344CB8AC3E}">
        <p14:creationId xmlns:p14="http://schemas.microsoft.com/office/powerpoint/2010/main" val="335576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Impact on the Network</a:t>
            </a:r>
            <a:endParaRPr lang="en-US" dirty="0"/>
          </a:p>
        </p:txBody>
      </p:sp>
      <p:sp>
        <p:nvSpPr>
          <p:cNvPr id="3" name="Content Placeholder 2"/>
          <p:cNvSpPr>
            <a:spLocks noGrp="1"/>
          </p:cNvSpPr>
          <p:nvPr>
            <p:ph idx="1"/>
          </p:nvPr>
        </p:nvSpPr>
        <p:spPr/>
        <p:txBody>
          <a:bodyPr/>
          <a:lstStyle/>
          <a:p>
            <a:r>
              <a:rPr lang="en-US" dirty="0"/>
              <a:t>Reports of damage to submarine cables due to earthquake and </a:t>
            </a:r>
            <a:r>
              <a:rPr lang="en-US" dirty="0" smtClean="0"/>
              <a:t>tsunami</a:t>
            </a:r>
            <a:endParaRPr lang="en-US" i="1" dirty="0" smtClean="0"/>
          </a:p>
          <a:p>
            <a:endParaRPr lang="en-US" i="1" dirty="0"/>
          </a:p>
          <a:p>
            <a:r>
              <a:rPr lang="en-US" i="1" dirty="0" smtClean="0"/>
              <a:t>Can </a:t>
            </a:r>
            <a:r>
              <a:rPr lang="en-US" i="1" dirty="0"/>
              <a:t>we identify how the disaster affected the </a:t>
            </a:r>
            <a:r>
              <a:rPr lang="en-US" i="1" dirty="0" smtClean="0"/>
              <a:t>underlying network </a:t>
            </a:r>
            <a:r>
              <a:rPr lang="en-US" i="1" dirty="0"/>
              <a:t>and routing</a:t>
            </a:r>
            <a:r>
              <a:rPr lang="en-US" i="1" dirty="0" smtClean="0"/>
              <a:t>?</a:t>
            </a:r>
            <a:endParaRPr lang="en-US" dirty="0" smtClean="0"/>
          </a:p>
          <a:p>
            <a:endParaRPr lang="en-US" dirty="0"/>
          </a:p>
          <a:p>
            <a:r>
              <a:rPr lang="en-US" dirty="0" smtClean="0"/>
              <a:t>Using </a:t>
            </a:r>
            <a:r>
              <a:rPr lang="en-US" dirty="0" err="1" smtClean="0"/>
              <a:t>traceroute</a:t>
            </a:r>
            <a:r>
              <a:rPr lang="en-US" dirty="0" smtClean="0"/>
              <a:t> measurements to detect changes in the underlying network</a:t>
            </a:r>
          </a:p>
          <a:p>
            <a:pPr lvl="1"/>
            <a:r>
              <a:rPr lang="en-US" dirty="0" smtClean="0"/>
              <a:t>E.g. Links disappearing, changes in routing, …</a:t>
            </a:r>
          </a:p>
          <a:p>
            <a:endParaRPr lang="en-US" dirty="0" smtClean="0"/>
          </a:p>
          <a:p>
            <a:endParaRPr lang="en-US" dirty="0" smtClean="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1466094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n-US" dirty="0"/>
              <a:t>S</a:t>
            </a:r>
            <a:r>
              <a:rPr lang="en-US" dirty="0" smtClean="0"/>
              <a:t>ubmarine </a:t>
            </a:r>
            <a:r>
              <a:rPr lang="en-US" dirty="0"/>
              <a:t>C</a:t>
            </a:r>
            <a:r>
              <a:rPr lang="en-US" dirty="0" smtClean="0"/>
              <a:t>ables</a:t>
            </a:r>
            <a:endParaRPr lang="en-US" dirty="0"/>
          </a:p>
        </p:txBody>
      </p:sp>
      <p:sp>
        <p:nvSpPr>
          <p:cNvPr id="3" name="Content Placeholder 2"/>
          <p:cNvSpPr>
            <a:spLocks noGrp="1"/>
          </p:cNvSpPr>
          <p:nvPr>
            <p:ph idx="1"/>
          </p:nvPr>
        </p:nvSpPr>
        <p:spPr/>
        <p:txBody>
          <a:bodyPr/>
          <a:lstStyle/>
          <a:p>
            <a:r>
              <a:rPr lang="en-US" dirty="0" smtClean="0"/>
              <a:t>Assume that routes through Japan converge at submarine cables (few alternate routes)</a:t>
            </a:r>
          </a:p>
          <a:p>
            <a:pPr marL="457200" lvl="1" indent="0">
              <a:buNone/>
            </a:pPr>
            <a:endParaRPr lang="en-US" dirty="0" smtClean="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descr="graph-atd-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6616700" cy="4716746"/>
          </a:xfrm>
          <a:prstGeom prst="rect">
            <a:avLst/>
          </a:prstGeom>
        </p:spPr>
      </p:pic>
      <p:sp>
        <p:nvSpPr>
          <p:cNvPr id="6" name="TextBox 5"/>
          <p:cNvSpPr txBox="1"/>
          <p:nvPr/>
        </p:nvSpPr>
        <p:spPr>
          <a:xfrm>
            <a:off x="2895600" y="1896070"/>
            <a:ext cx="1875600" cy="923330"/>
          </a:xfrm>
          <a:prstGeom prst="rect">
            <a:avLst/>
          </a:prstGeom>
          <a:noFill/>
        </p:spPr>
        <p:txBody>
          <a:bodyPr wrap="square" rtlCol="0">
            <a:spAutoFit/>
          </a:bodyPr>
          <a:lstStyle/>
          <a:p>
            <a:pPr algn="ctr"/>
            <a:r>
              <a:rPr lang="en-US" dirty="0" smtClean="0"/>
              <a:t>Paths converge at submarine cables</a:t>
            </a:r>
            <a:endParaRPr lang="en-US" dirty="0"/>
          </a:p>
        </p:txBody>
      </p:sp>
      <p:cxnSp>
        <p:nvCxnSpPr>
          <p:cNvPr id="7" name="Straight Arrow Connector 6"/>
          <p:cNvCxnSpPr/>
          <p:nvPr/>
        </p:nvCxnSpPr>
        <p:spPr bwMode="auto">
          <a:xfrm>
            <a:off x="3839400" y="2895600"/>
            <a:ext cx="275400" cy="12192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2" name="Freeform 11"/>
          <p:cNvSpPr/>
          <p:nvPr/>
        </p:nvSpPr>
        <p:spPr>
          <a:xfrm>
            <a:off x="1676400" y="4064001"/>
            <a:ext cx="5647266" cy="2031999"/>
          </a:xfrm>
          <a:custGeom>
            <a:avLst/>
            <a:gdLst>
              <a:gd name="connsiteX0" fmla="*/ 6914928 w 6914928"/>
              <a:gd name="connsiteY0" fmla="*/ 439663 h 2511624"/>
              <a:gd name="connsiteX1" fmla="*/ 6790796 w 6914928"/>
              <a:gd name="connsiteY1" fmla="*/ 229602 h 2511624"/>
              <a:gd name="connsiteX2" fmla="*/ 6552080 w 6914928"/>
              <a:gd name="connsiteY2" fmla="*/ 95927 h 2511624"/>
              <a:gd name="connsiteX3" fmla="*/ 6093746 w 6914928"/>
              <a:gd name="connsiteY3" fmla="*/ 48186 h 2511624"/>
              <a:gd name="connsiteX4" fmla="*/ 5559023 w 6914928"/>
              <a:gd name="connsiteY4" fmla="*/ 38638 h 2511624"/>
              <a:gd name="connsiteX5" fmla="*/ 5005203 w 6914928"/>
              <a:gd name="connsiteY5" fmla="*/ 445 h 2511624"/>
              <a:gd name="connsiteX6" fmla="*/ 3897563 w 6914928"/>
              <a:gd name="connsiteY6" fmla="*/ 67282 h 2511624"/>
              <a:gd name="connsiteX7" fmla="*/ 2780374 w 6914928"/>
              <a:gd name="connsiteY7" fmla="*/ 200957 h 2511624"/>
              <a:gd name="connsiteX8" fmla="*/ 1462664 w 6914928"/>
              <a:gd name="connsiteY8" fmla="*/ 783398 h 2511624"/>
              <a:gd name="connsiteX9" fmla="*/ 555545 w 6914928"/>
              <a:gd name="connsiteY9" fmla="*/ 945718 h 2511624"/>
              <a:gd name="connsiteX10" fmla="*/ 545996 w 6914928"/>
              <a:gd name="connsiteY10" fmla="*/ 974362 h 2511624"/>
              <a:gd name="connsiteX11" fmla="*/ 421864 w 6914928"/>
              <a:gd name="connsiteY11" fmla="*/ 1346742 h 2511624"/>
              <a:gd name="connsiteX12" fmla="*/ 11273 w 6914928"/>
              <a:gd name="connsiteY12" fmla="*/ 1976924 h 2511624"/>
              <a:gd name="connsiteX13" fmla="*/ 106760 w 6914928"/>
              <a:gd name="connsiteY13" fmla="*/ 2511624 h 2511624"/>
              <a:gd name="connsiteX14" fmla="*/ 106760 w 6914928"/>
              <a:gd name="connsiteY14" fmla="*/ 2511624 h 2511624"/>
              <a:gd name="connsiteX15" fmla="*/ 106760 w 6914928"/>
              <a:gd name="connsiteY15" fmla="*/ 2511624 h 25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4928" h="2511624">
                <a:moveTo>
                  <a:pt x="6914928" y="439663"/>
                </a:moveTo>
                <a:cubicBezTo>
                  <a:pt x="6883099" y="363277"/>
                  <a:pt x="6851271" y="286891"/>
                  <a:pt x="6790796" y="229602"/>
                </a:cubicBezTo>
                <a:cubicBezTo>
                  <a:pt x="6730321" y="172313"/>
                  <a:pt x="6668255" y="126163"/>
                  <a:pt x="6552080" y="95927"/>
                </a:cubicBezTo>
                <a:cubicBezTo>
                  <a:pt x="6435905" y="65691"/>
                  <a:pt x="6259255" y="57734"/>
                  <a:pt x="6093746" y="48186"/>
                </a:cubicBezTo>
                <a:cubicBezTo>
                  <a:pt x="5928237" y="38638"/>
                  <a:pt x="5740447" y="46595"/>
                  <a:pt x="5559023" y="38638"/>
                </a:cubicBezTo>
                <a:cubicBezTo>
                  <a:pt x="5377599" y="30681"/>
                  <a:pt x="5282113" y="-4329"/>
                  <a:pt x="5005203" y="445"/>
                </a:cubicBezTo>
                <a:cubicBezTo>
                  <a:pt x="4728293" y="5219"/>
                  <a:pt x="4268368" y="33863"/>
                  <a:pt x="3897563" y="67282"/>
                </a:cubicBezTo>
                <a:cubicBezTo>
                  <a:pt x="3526758" y="100701"/>
                  <a:pt x="3186190" y="81604"/>
                  <a:pt x="2780374" y="200957"/>
                </a:cubicBezTo>
                <a:cubicBezTo>
                  <a:pt x="2374558" y="320310"/>
                  <a:pt x="1833469" y="659271"/>
                  <a:pt x="1462664" y="783398"/>
                </a:cubicBezTo>
                <a:cubicBezTo>
                  <a:pt x="1091859" y="907525"/>
                  <a:pt x="708323" y="913891"/>
                  <a:pt x="555545" y="945718"/>
                </a:cubicBezTo>
                <a:cubicBezTo>
                  <a:pt x="402767" y="977545"/>
                  <a:pt x="545996" y="974362"/>
                  <a:pt x="545996" y="974362"/>
                </a:cubicBezTo>
                <a:cubicBezTo>
                  <a:pt x="523716" y="1041199"/>
                  <a:pt x="510984" y="1179648"/>
                  <a:pt x="421864" y="1346742"/>
                </a:cubicBezTo>
                <a:cubicBezTo>
                  <a:pt x="332744" y="1513836"/>
                  <a:pt x="63790" y="1782777"/>
                  <a:pt x="11273" y="1976924"/>
                </a:cubicBezTo>
                <a:cubicBezTo>
                  <a:pt x="-41244" y="2171071"/>
                  <a:pt x="106760" y="2511624"/>
                  <a:pt x="106760" y="2511624"/>
                </a:cubicBezTo>
                <a:lnTo>
                  <a:pt x="106760" y="2511624"/>
                </a:lnTo>
                <a:lnTo>
                  <a:pt x="106760" y="2511624"/>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2743200" y="2667000"/>
            <a:ext cx="4836437" cy="3124200"/>
          </a:xfrm>
          <a:custGeom>
            <a:avLst/>
            <a:gdLst>
              <a:gd name="connsiteX0" fmla="*/ 5827037 w 5827037"/>
              <a:gd name="connsiteY0" fmla="*/ 0 h 3883793"/>
              <a:gd name="connsiteX1" fmla="*/ 5664710 w 5827037"/>
              <a:gd name="connsiteY1" fmla="*/ 171868 h 3883793"/>
              <a:gd name="connsiteX2" fmla="*/ 5292314 w 5827037"/>
              <a:gd name="connsiteY2" fmla="*/ 381929 h 3883793"/>
              <a:gd name="connsiteX3" fmla="*/ 4748042 w 5827037"/>
              <a:gd name="connsiteY3" fmla="*/ 792502 h 3883793"/>
              <a:gd name="connsiteX4" fmla="*/ 4194222 w 5827037"/>
              <a:gd name="connsiteY4" fmla="*/ 1222171 h 3883793"/>
              <a:gd name="connsiteX5" fmla="*/ 3611756 w 5827037"/>
              <a:gd name="connsiteY5" fmla="*/ 1613647 h 3883793"/>
              <a:gd name="connsiteX6" fmla="*/ 2485019 w 5827037"/>
              <a:gd name="connsiteY6" fmla="*/ 1747322 h 3883793"/>
              <a:gd name="connsiteX7" fmla="*/ 1386927 w 5827037"/>
              <a:gd name="connsiteY7" fmla="*/ 1880997 h 3883793"/>
              <a:gd name="connsiteX8" fmla="*/ 957239 w 5827037"/>
              <a:gd name="connsiteY8" fmla="*/ 2071961 h 3883793"/>
              <a:gd name="connsiteX9" fmla="*/ 489357 w 5827037"/>
              <a:gd name="connsiteY9" fmla="*/ 2262925 h 3883793"/>
              <a:gd name="connsiteX10" fmla="*/ 21474 w 5827037"/>
              <a:gd name="connsiteY10" fmla="*/ 2463438 h 3883793"/>
              <a:gd name="connsiteX11" fmla="*/ 88315 w 5827037"/>
              <a:gd name="connsiteY11" fmla="*/ 2425245 h 3883793"/>
              <a:gd name="connsiteX12" fmla="*/ 174252 w 5827037"/>
              <a:gd name="connsiteY12" fmla="*/ 2616209 h 3883793"/>
              <a:gd name="connsiteX13" fmla="*/ 508454 w 5827037"/>
              <a:gd name="connsiteY13" fmla="*/ 3322777 h 3883793"/>
              <a:gd name="connsiteX14" fmla="*/ 594392 w 5827037"/>
              <a:gd name="connsiteY14" fmla="*/ 3847928 h 3883793"/>
              <a:gd name="connsiteX15" fmla="*/ 584843 w 5827037"/>
              <a:gd name="connsiteY15" fmla="*/ 3838380 h 3883793"/>
              <a:gd name="connsiteX16" fmla="*/ 584843 w 5827037"/>
              <a:gd name="connsiteY16" fmla="*/ 3838380 h 388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27037" h="3883793">
                <a:moveTo>
                  <a:pt x="5827037" y="0"/>
                </a:moveTo>
                <a:cubicBezTo>
                  <a:pt x="5790433" y="54106"/>
                  <a:pt x="5753830" y="108213"/>
                  <a:pt x="5664710" y="171868"/>
                </a:cubicBezTo>
                <a:cubicBezTo>
                  <a:pt x="5575589" y="235523"/>
                  <a:pt x="5445092" y="278490"/>
                  <a:pt x="5292314" y="381929"/>
                </a:cubicBezTo>
                <a:cubicBezTo>
                  <a:pt x="5139536" y="485368"/>
                  <a:pt x="4931057" y="652462"/>
                  <a:pt x="4748042" y="792502"/>
                </a:cubicBezTo>
                <a:cubicBezTo>
                  <a:pt x="4565027" y="932542"/>
                  <a:pt x="4383603" y="1085314"/>
                  <a:pt x="4194222" y="1222171"/>
                </a:cubicBezTo>
                <a:cubicBezTo>
                  <a:pt x="4004841" y="1359028"/>
                  <a:pt x="3896623" y="1526122"/>
                  <a:pt x="3611756" y="1613647"/>
                </a:cubicBezTo>
                <a:cubicBezTo>
                  <a:pt x="3326889" y="1701172"/>
                  <a:pt x="2485019" y="1747322"/>
                  <a:pt x="2485019" y="1747322"/>
                </a:cubicBezTo>
                <a:cubicBezTo>
                  <a:pt x="2114214" y="1791880"/>
                  <a:pt x="1641557" y="1826891"/>
                  <a:pt x="1386927" y="1880997"/>
                </a:cubicBezTo>
                <a:cubicBezTo>
                  <a:pt x="1132297" y="1935103"/>
                  <a:pt x="1106834" y="2008306"/>
                  <a:pt x="957239" y="2071961"/>
                </a:cubicBezTo>
                <a:cubicBezTo>
                  <a:pt x="807644" y="2135616"/>
                  <a:pt x="645318" y="2197679"/>
                  <a:pt x="489357" y="2262925"/>
                </a:cubicBezTo>
                <a:cubicBezTo>
                  <a:pt x="333396" y="2328171"/>
                  <a:pt x="88314" y="2436385"/>
                  <a:pt x="21474" y="2463438"/>
                </a:cubicBezTo>
                <a:cubicBezTo>
                  <a:pt x="-45366" y="2490491"/>
                  <a:pt x="62852" y="2399783"/>
                  <a:pt x="88315" y="2425245"/>
                </a:cubicBezTo>
                <a:cubicBezTo>
                  <a:pt x="113778" y="2450707"/>
                  <a:pt x="104229" y="2466620"/>
                  <a:pt x="174252" y="2616209"/>
                </a:cubicBezTo>
                <a:cubicBezTo>
                  <a:pt x="244275" y="2765798"/>
                  <a:pt x="438431" y="3117491"/>
                  <a:pt x="508454" y="3322777"/>
                </a:cubicBezTo>
                <a:cubicBezTo>
                  <a:pt x="578477" y="3528063"/>
                  <a:pt x="581661" y="3761994"/>
                  <a:pt x="594392" y="3847928"/>
                </a:cubicBezTo>
                <a:cubicBezTo>
                  <a:pt x="607123" y="3933862"/>
                  <a:pt x="584843" y="3838380"/>
                  <a:pt x="584843" y="3838380"/>
                </a:cubicBezTo>
                <a:lnTo>
                  <a:pt x="584843" y="3838380"/>
                </a:lnTo>
              </a:path>
            </a:pathLst>
          </a:custGeom>
          <a:ln w="5080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4" name="Freeform 13"/>
          <p:cNvSpPr/>
          <p:nvPr/>
        </p:nvSpPr>
        <p:spPr>
          <a:xfrm>
            <a:off x="2525845" y="1977050"/>
            <a:ext cx="3248421" cy="2197016"/>
          </a:xfrm>
          <a:custGeom>
            <a:avLst/>
            <a:gdLst>
              <a:gd name="connsiteX0" fmla="*/ 4010421 w 4010421"/>
              <a:gd name="connsiteY0" fmla="*/ 0 h 2578016"/>
              <a:gd name="connsiteX1" fmla="*/ 3934033 w 4010421"/>
              <a:gd name="connsiteY1" fmla="*/ 219608 h 2578016"/>
              <a:gd name="connsiteX2" fmla="*/ 3828998 w 4010421"/>
              <a:gd name="connsiteY2" fmla="*/ 639729 h 2578016"/>
              <a:gd name="connsiteX3" fmla="*/ 3848095 w 4010421"/>
              <a:gd name="connsiteY3" fmla="*/ 1260363 h 2578016"/>
              <a:gd name="connsiteX4" fmla="*/ 3867192 w 4010421"/>
              <a:gd name="connsiteY4" fmla="*/ 1795063 h 2578016"/>
              <a:gd name="connsiteX5" fmla="*/ 3934033 w 4010421"/>
              <a:gd name="connsiteY5" fmla="*/ 2367955 h 2578016"/>
              <a:gd name="connsiteX6" fmla="*/ 2797746 w 4010421"/>
              <a:gd name="connsiteY6" fmla="*/ 2463437 h 2578016"/>
              <a:gd name="connsiteX7" fmla="*/ 1737849 w 4010421"/>
              <a:gd name="connsiteY7" fmla="*/ 2578016 h 2578016"/>
              <a:gd name="connsiteX8" fmla="*/ 124132 w 4010421"/>
              <a:gd name="connsiteY8" fmla="*/ 2492082 h 2578016"/>
              <a:gd name="connsiteX9" fmla="*/ 152778 w 4010421"/>
              <a:gd name="connsiteY9" fmla="*/ 1900093 h 2578016"/>
              <a:gd name="connsiteX10" fmla="*/ 105035 w 4010421"/>
              <a:gd name="connsiteY10" fmla="*/ 1222170 h 2578016"/>
              <a:gd name="connsiteX11" fmla="*/ 0 w 4010421"/>
              <a:gd name="connsiteY11" fmla="*/ 162319 h 2578016"/>
              <a:gd name="connsiteX12" fmla="*/ 0 w 4010421"/>
              <a:gd name="connsiteY12" fmla="*/ 162319 h 257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0421" h="2578016">
                <a:moveTo>
                  <a:pt x="4010421" y="0"/>
                </a:moveTo>
                <a:lnTo>
                  <a:pt x="3934033" y="219608"/>
                </a:lnTo>
                <a:lnTo>
                  <a:pt x="3828998" y="639729"/>
                </a:lnTo>
                <a:lnTo>
                  <a:pt x="3848095" y="1260363"/>
                </a:lnTo>
                <a:lnTo>
                  <a:pt x="3867192" y="1795063"/>
                </a:lnTo>
                <a:lnTo>
                  <a:pt x="3934033" y="2367955"/>
                </a:lnTo>
                <a:lnTo>
                  <a:pt x="2797746" y="2463437"/>
                </a:lnTo>
                <a:lnTo>
                  <a:pt x="1737849" y="2578016"/>
                </a:lnTo>
                <a:lnTo>
                  <a:pt x="124132" y="2492082"/>
                </a:lnTo>
                <a:lnTo>
                  <a:pt x="152778" y="1900093"/>
                </a:lnTo>
                <a:lnTo>
                  <a:pt x="105035" y="1222170"/>
                </a:lnTo>
                <a:lnTo>
                  <a:pt x="0" y="162319"/>
                </a:lnTo>
                <a:lnTo>
                  <a:pt x="0" y="162319"/>
                </a:lnTo>
              </a:path>
            </a:pathLst>
          </a:custGeom>
          <a:ln w="50800">
            <a:solidFill>
              <a:srgbClr val="0008FF"/>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8810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n-US" dirty="0"/>
              <a:t>S</a:t>
            </a:r>
            <a:r>
              <a:rPr lang="en-US" dirty="0" smtClean="0"/>
              <a:t>ubmarine </a:t>
            </a:r>
            <a:r>
              <a:rPr lang="en-US" dirty="0"/>
              <a:t>C</a:t>
            </a:r>
            <a:r>
              <a:rPr lang="en-US" dirty="0" smtClean="0"/>
              <a:t>ables</a:t>
            </a:r>
            <a:endParaRPr lang="en-US" dirty="0"/>
          </a:p>
        </p:txBody>
      </p:sp>
      <p:sp>
        <p:nvSpPr>
          <p:cNvPr id="3" name="Content Placeholder 2"/>
          <p:cNvSpPr>
            <a:spLocks noGrp="1"/>
          </p:cNvSpPr>
          <p:nvPr>
            <p:ph idx="1"/>
          </p:nvPr>
        </p:nvSpPr>
        <p:spPr/>
        <p:txBody>
          <a:bodyPr/>
          <a:lstStyle/>
          <a:p>
            <a:r>
              <a:rPr lang="en-US" dirty="0">
                <a:solidFill>
                  <a:schemeClr val="tx1">
                    <a:lumMod val="65000"/>
                    <a:lumOff val="35000"/>
                  </a:schemeClr>
                </a:solidFill>
              </a:rPr>
              <a:t>Assume that routes through Japan converge at submarine cables (few alternate routes)</a:t>
            </a:r>
          </a:p>
          <a:p>
            <a:pPr lvl="1"/>
            <a:r>
              <a:rPr lang="en-US" dirty="0" smtClean="0"/>
              <a:t>Identify IP links that </a:t>
            </a:r>
            <a:r>
              <a:rPr lang="en-US" dirty="0"/>
              <a:t>appear frequently </a:t>
            </a:r>
            <a:r>
              <a:rPr lang="en-US" dirty="0" smtClean="0"/>
              <a:t>in </a:t>
            </a:r>
            <a:r>
              <a:rPr lang="en-US" dirty="0" err="1" smtClean="0"/>
              <a:t>traceroutes</a:t>
            </a:r>
            <a:r>
              <a:rPr lang="en-US" dirty="0" smtClean="0"/>
              <a:t> </a:t>
            </a:r>
          </a:p>
          <a:p>
            <a:pPr lvl="1"/>
            <a:r>
              <a:rPr lang="en-US" dirty="0" smtClean="0"/>
              <a:t>Select the top 1% most “popular” IP links</a:t>
            </a:r>
          </a:p>
          <a:p>
            <a:pPr lvl="1"/>
            <a:endParaRPr lang="en-US" dirty="0" smtClean="0"/>
          </a:p>
          <a:p>
            <a:r>
              <a:rPr lang="en-US" dirty="0" smtClean="0"/>
              <a:t>Submarine cables have a significant propagation delay</a:t>
            </a:r>
          </a:p>
          <a:p>
            <a:pPr lvl="1"/>
            <a:r>
              <a:rPr lang="en-US" dirty="0" smtClean="0"/>
              <a:t>Identify links with consistently long delay</a:t>
            </a:r>
          </a:p>
          <a:p>
            <a:pPr lvl="1"/>
            <a:r>
              <a:rPr lang="en-US" dirty="0" smtClean="0"/>
              <a:t>Select the top 10% in latency (&gt;87 </a:t>
            </a:r>
            <a:r>
              <a:rPr lang="en-US" dirty="0" err="1" smtClean="0"/>
              <a:t>ms</a:t>
            </a:r>
            <a:r>
              <a:rPr lang="en-US" dirty="0" smtClean="0"/>
              <a:t>)</a:t>
            </a:r>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609106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ks_dailyPercentageAppear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62" y="1358900"/>
            <a:ext cx="8082838" cy="4051300"/>
          </a:xfrm>
          <a:prstGeom prst="rect">
            <a:avLst/>
          </a:prstGeom>
        </p:spPr>
      </p:pic>
      <p:sp>
        <p:nvSpPr>
          <p:cNvPr id="9" name="Right Brace 8"/>
          <p:cNvSpPr/>
          <p:nvPr/>
        </p:nvSpPr>
        <p:spPr bwMode="auto">
          <a:xfrm>
            <a:off x="6930570" y="2815629"/>
            <a:ext cx="304800" cy="1451571"/>
          </a:xfrm>
          <a:prstGeom prst="rightBrace">
            <a:avLst>
              <a:gd name="adj1" fmla="val 43346"/>
              <a:gd name="adj2" fmla="val 22768"/>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7010400" y="2581870"/>
            <a:ext cx="1524000" cy="923330"/>
          </a:xfrm>
          <a:prstGeom prst="rect">
            <a:avLst/>
          </a:prstGeom>
          <a:noFill/>
        </p:spPr>
        <p:txBody>
          <a:bodyPr wrap="square" rtlCol="0">
            <a:spAutoFit/>
          </a:bodyPr>
          <a:lstStyle/>
          <a:p>
            <a:pPr algn="ctr"/>
            <a:r>
              <a:rPr lang="en-US" dirty="0" smtClean="0"/>
              <a:t>Average drops by 17%</a:t>
            </a:r>
            <a:endParaRPr lang="en-US" dirty="0"/>
          </a:p>
        </p:txBody>
      </p:sp>
      <p:sp>
        <p:nvSpPr>
          <p:cNvPr id="2" name="Title 1"/>
          <p:cNvSpPr>
            <a:spLocks noGrp="1"/>
          </p:cNvSpPr>
          <p:nvPr>
            <p:ph type="title"/>
          </p:nvPr>
        </p:nvSpPr>
        <p:spPr/>
        <p:txBody>
          <a:bodyPr/>
          <a:lstStyle/>
          <a:p>
            <a:r>
              <a:rPr lang="en-US" dirty="0"/>
              <a:t>E</a:t>
            </a:r>
            <a:r>
              <a:rPr lang="en-US" dirty="0" smtClean="0"/>
              <a:t>ffect on Submarine Links</a:t>
            </a:r>
            <a:endParaRPr lang="en-US" dirty="0"/>
          </a:p>
        </p:txBody>
      </p:sp>
      <p:sp>
        <p:nvSpPr>
          <p:cNvPr id="3" name="Content Placeholder 2"/>
          <p:cNvSpPr>
            <a:spLocks noGrp="1"/>
          </p:cNvSpPr>
          <p:nvPr>
            <p:ph idx="1"/>
          </p:nvPr>
        </p:nvSpPr>
        <p:spPr>
          <a:xfrm>
            <a:off x="1371600" y="3886200"/>
            <a:ext cx="5257800" cy="990600"/>
          </a:xfrm>
        </p:spPr>
        <p:txBody>
          <a:bodyPr/>
          <a:lstStyle/>
          <a:p>
            <a:pPr marL="0" indent="0" algn="ctr">
              <a:buNone/>
            </a:pPr>
            <a:r>
              <a:rPr lang="en-US" sz="2200" dirty="0" smtClean="0"/>
              <a:t>Overall average drops from 76% to 59</a:t>
            </a:r>
            <a:r>
              <a:rPr lang="en-US" sz="2200" dirty="0" smtClean="0"/>
              <a:t>%</a:t>
            </a:r>
          </a:p>
          <a:p>
            <a:pPr marL="0" indent="0" algn="ctr">
              <a:buNone/>
            </a:pPr>
            <a:r>
              <a:rPr lang="en-US" sz="2200" dirty="0" smtClean="0"/>
              <a:t>Some </a:t>
            </a:r>
            <a:r>
              <a:rPr lang="en-US" sz="2200" dirty="0" smtClean="0"/>
              <a:t>links completely disappear</a:t>
            </a:r>
            <a:endParaRPr lang="en-US" sz="2200"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2008091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Normal Distribution</a:t>
            </a: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29" name="Picture 28" descr="exam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71" y="1066800"/>
            <a:ext cx="8763000" cy="4421332"/>
          </a:xfrm>
          <a:prstGeom prst="rect">
            <a:avLst/>
          </a:prstGeom>
        </p:spPr>
      </p:pic>
      <p:cxnSp>
        <p:nvCxnSpPr>
          <p:cNvPr id="31" name="Straight Connector 30"/>
          <p:cNvCxnSpPr/>
          <p:nvPr/>
        </p:nvCxnSpPr>
        <p:spPr bwMode="auto">
          <a:xfrm>
            <a:off x="4811273" y="1295400"/>
            <a:ext cx="0" cy="3429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5" name="Straight Arrow Connector 34"/>
          <p:cNvCxnSpPr/>
          <p:nvPr/>
        </p:nvCxnSpPr>
        <p:spPr bwMode="auto">
          <a:xfrm>
            <a:off x="3810000" y="1828800"/>
            <a:ext cx="914400" cy="3048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H="1">
            <a:off x="7162800" y="3429000"/>
            <a:ext cx="152400" cy="10668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2209800" y="3429000"/>
            <a:ext cx="228600" cy="10668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48" name="TextBox 47"/>
          <p:cNvSpPr txBox="1"/>
          <p:nvPr/>
        </p:nvSpPr>
        <p:spPr>
          <a:xfrm>
            <a:off x="2133600" y="1459468"/>
            <a:ext cx="1828800" cy="369332"/>
          </a:xfrm>
          <a:prstGeom prst="rect">
            <a:avLst/>
          </a:prstGeom>
          <a:noFill/>
        </p:spPr>
        <p:txBody>
          <a:bodyPr wrap="square" rtlCol="0">
            <a:spAutoFit/>
          </a:bodyPr>
          <a:lstStyle/>
          <a:p>
            <a:r>
              <a:rPr lang="en-US" dirty="0" smtClean="0"/>
              <a:t>1:1 frequency</a:t>
            </a:r>
            <a:endParaRPr lang="en-US" dirty="0"/>
          </a:p>
        </p:txBody>
      </p:sp>
      <p:sp>
        <p:nvSpPr>
          <p:cNvPr id="51" name="TextBox 50"/>
          <p:cNvSpPr txBox="1"/>
          <p:nvPr/>
        </p:nvSpPr>
        <p:spPr>
          <a:xfrm>
            <a:off x="5638800" y="2438400"/>
            <a:ext cx="2590800" cy="646331"/>
          </a:xfrm>
          <a:prstGeom prst="rect">
            <a:avLst/>
          </a:prstGeom>
          <a:noFill/>
        </p:spPr>
        <p:txBody>
          <a:bodyPr wrap="square" rtlCol="0">
            <a:spAutoFit/>
          </a:bodyPr>
          <a:lstStyle/>
          <a:p>
            <a:pPr algn="ctr"/>
            <a:r>
              <a:rPr lang="en-US" dirty="0" smtClean="0"/>
              <a:t>Appeared more often before the disaster</a:t>
            </a:r>
            <a:endParaRPr lang="en-US" dirty="0"/>
          </a:p>
        </p:txBody>
      </p:sp>
      <p:sp>
        <p:nvSpPr>
          <p:cNvPr id="53" name="TextBox 52"/>
          <p:cNvSpPr txBox="1"/>
          <p:nvPr/>
        </p:nvSpPr>
        <p:spPr>
          <a:xfrm>
            <a:off x="1219200" y="2706469"/>
            <a:ext cx="2590800" cy="646331"/>
          </a:xfrm>
          <a:prstGeom prst="rect">
            <a:avLst/>
          </a:prstGeom>
          <a:noFill/>
        </p:spPr>
        <p:txBody>
          <a:bodyPr wrap="square" rtlCol="0">
            <a:spAutoFit/>
          </a:bodyPr>
          <a:lstStyle/>
          <a:p>
            <a:pPr algn="ctr"/>
            <a:r>
              <a:rPr lang="en-US" dirty="0" smtClean="0"/>
              <a:t>Appeared more often after the disaster</a:t>
            </a:r>
            <a:endParaRPr lang="en-US" dirty="0"/>
          </a:p>
        </p:txBody>
      </p:sp>
      <p:sp>
        <p:nvSpPr>
          <p:cNvPr id="3" name="Rectangle 2"/>
          <p:cNvSpPr/>
          <p:nvPr/>
        </p:nvSpPr>
        <p:spPr bwMode="auto">
          <a:xfrm>
            <a:off x="578322" y="1177020"/>
            <a:ext cx="564678" cy="3657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13085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51" grpId="0"/>
      <p:bldP spid="51" grpId="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Disaster’s Impact on Links Used</a:t>
            </a: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descr="links_p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03" y="1066800"/>
            <a:ext cx="8759568" cy="4419600"/>
          </a:xfrm>
          <a:prstGeom prst="rect">
            <a:avLst/>
          </a:prstGeom>
        </p:spPr>
      </p:pic>
      <p:sp>
        <p:nvSpPr>
          <p:cNvPr id="7" name="TextBox 6"/>
          <p:cNvSpPr txBox="1"/>
          <p:nvPr/>
        </p:nvSpPr>
        <p:spPr>
          <a:xfrm>
            <a:off x="5791200" y="2209800"/>
            <a:ext cx="2667000" cy="369332"/>
          </a:xfrm>
          <a:prstGeom prst="rect">
            <a:avLst/>
          </a:prstGeom>
          <a:noFill/>
        </p:spPr>
        <p:txBody>
          <a:bodyPr wrap="square" rtlCol="0">
            <a:spAutoFit/>
          </a:bodyPr>
          <a:lstStyle/>
          <a:p>
            <a:pPr algn="ctr"/>
            <a:r>
              <a:rPr lang="en-US" dirty="0" smtClean="0"/>
              <a:t>Links </a:t>
            </a:r>
            <a:r>
              <a:rPr lang="en-US" dirty="0" smtClean="0"/>
              <a:t>disappear</a:t>
            </a:r>
            <a:endParaRPr lang="en-US" dirty="0"/>
          </a:p>
        </p:txBody>
      </p:sp>
      <p:cxnSp>
        <p:nvCxnSpPr>
          <p:cNvPr id="9" name="Straight Arrow Connector 8"/>
          <p:cNvCxnSpPr>
            <a:stCxn id="7" idx="2"/>
          </p:cNvCxnSpPr>
          <p:nvPr/>
        </p:nvCxnSpPr>
        <p:spPr bwMode="auto">
          <a:xfrm>
            <a:off x="7124700" y="2579132"/>
            <a:ext cx="38100" cy="92606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1" name="Straight Connector 10"/>
          <p:cNvCxnSpPr/>
          <p:nvPr/>
        </p:nvCxnSpPr>
        <p:spPr bwMode="auto">
          <a:xfrm>
            <a:off x="4811273" y="1295400"/>
            <a:ext cx="0" cy="34290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2" name="TextBox 11"/>
          <p:cNvSpPr txBox="1"/>
          <p:nvPr/>
        </p:nvSpPr>
        <p:spPr>
          <a:xfrm>
            <a:off x="1524000" y="1524000"/>
            <a:ext cx="1905000" cy="646331"/>
          </a:xfrm>
          <a:prstGeom prst="rect">
            <a:avLst/>
          </a:prstGeom>
          <a:noFill/>
        </p:spPr>
        <p:txBody>
          <a:bodyPr wrap="square" rtlCol="0">
            <a:spAutoFit/>
          </a:bodyPr>
          <a:lstStyle/>
          <a:p>
            <a:pPr algn="ctr"/>
            <a:r>
              <a:rPr lang="en-US" dirty="0" smtClean="0"/>
              <a:t>Links </a:t>
            </a:r>
            <a:r>
              <a:rPr lang="en-US" dirty="0" smtClean="0"/>
              <a:t>that saw increased </a:t>
            </a:r>
            <a:r>
              <a:rPr lang="en-US" dirty="0" smtClean="0"/>
              <a:t>traffic</a:t>
            </a:r>
            <a:endParaRPr lang="en-US" dirty="0"/>
          </a:p>
        </p:txBody>
      </p:sp>
      <p:cxnSp>
        <p:nvCxnSpPr>
          <p:cNvPr id="14" name="Straight Arrow Connector 13"/>
          <p:cNvCxnSpPr/>
          <p:nvPr/>
        </p:nvCxnSpPr>
        <p:spPr bwMode="auto">
          <a:xfrm>
            <a:off x="3429000" y="2133600"/>
            <a:ext cx="838200" cy="457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TextBox 19"/>
          <p:cNvSpPr txBox="1"/>
          <p:nvPr/>
        </p:nvSpPr>
        <p:spPr>
          <a:xfrm>
            <a:off x="1828800" y="2667000"/>
            <a:ext cx="1828800" cy="369332"/>
          </a:xfrm>
          <a:prstGeom prst="rect">
            <a:avLst/>
          </a:prstGeom>
          <a:noFill/>
        </p:spPr>
        <p:txBody>
          <a:bodyPr wrap="square" rtlCol="0">
            <a:spAutoFit/>
          </a:bodyPr>
          <a:lstStyle/>
          <a:p>
            <a:pPr algn="ctr"/>
            <a:r>
              <a:rPr lang="en-US" dirty="0" smtClean="0"/>
              <a:t>Links </a:t>
            </a:r>
            <a:r>
              <a:rPr lang="en-US" dirty="0" smtClean="0"/>
              <a:t>appear</a:t>
            </a:r>
            <a:endParaRPr lang="en-US" dirty="0"/>
          </a:p>
        </p:txBody>
      </p:sp>
      <p:cxnSp>
        <p:nvCxnSpPr>
          <p:cNvPr id="22" name="Straight Arrow Connector 21"/>
          <p:cNvCxnSpPr/>
          <p:nvPr/>
        </p:nvCxnSpPr>
        <p:spPr bwMode="auto">
          <a:xfrm>
            <a:off x="2743200" y="3048000"/>
            <a:ext cx="0" cy="9144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Content Placeholder 2"/>
          <p:cNvSpPr>
            <a:spLocks noGrp="1"/>
          </p:cNvSpPr>
          <p:nvPr>
            <p:ph idx="1"/>
          </p:nvPr>
        </p:nvSpPr>
        <p:spPr>
          <a:xfrm>
            <a:off x="304800" y="5410200"/>
            <a:ext cx="8534400" cy="838200"/>
          </a:xfrm>
        </p:spPr>
        <p:txBody>
          <a:bodyPr/>
          <a:lstStyle/>
          <a:p>
            <a:r>
              <a:rPr lang="en-US" dirty="0" smtClean="0"/>
              <a:t>Able to identify links appearing, links disappearing, and links handling more traffic</a:t>
            </a:r>
            <a:endParaRPr lang="en-US" dirty="0"/>
          </a:p>
        </p:txBody>
      </p:sp>
    </p:spTree>
    <p:extLst>
      <p:ext uri="{BB962C8B-B14F-4D97-AF65-F5344CB8AC3E}">
        <p14:creationId xmlns:p14="http://schemas.microsoft.com/office/powerpoint/2010/main" val="3675941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Link Popularity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3108973"/>
              </p:ext>
            </p:extLst>
          </p:nvPr>
        </p:nvGraphicFramePr>
        <p:xfrm>
          <a:off x="152400" y="1913396"/>
          <a:ext cx="8915399" cy="2201404"/>
        </p:xfrm>
        <a:graphic>
          <a:graphicData uri="http://schemas.openxmlformats.org/drawingml/2006/table">
            <a:tbl>
              <a:tblPr firstRow="1" bandRow="1">
                <a:tableStyleId>{5C22544A-7EE6-4342-B048-85BDC9FD1C3A}</a:tableStyleId>
              </a:tblPr>
              <a:tblGrid>
                <a:gridCol w="1024493"/>
                <a:gridCol w="1119630"/>
                <a:gridCol w="2193512"/>
                <a:gridCol w="2291765"/>
                <a:gridCol w="2285999"/>
              </a:tblGrid>
              <a:tr h="457200">
                <a:tc>
                  <a:txBody>
                    <a:bodyPr/>
                    <a:lstStyle/>
                    <a:p>
                      <a:r>
                        <a:rPr lang="en-US" dirty="0" smtClean="0"/>
                        <a:t>ASN</a:t>
                      </a:r>
                      <a:endParaRPr lang="en-US" dirty="0"/>
                    </a:p>
                  </a:txBody>
                  <a:tcPr/>
                </a:tc>
                <a:tc>
                  <a:txBody>
                    <a:bodyPr/>
                    <a:lstStyle/>
                    <a:p>
                      <a:r>
                        <a:rPr lang="en-US" dirty="0" smtClean="0"/>
                        <a:t>ISP</a:t>
                      </a:r>
                      <a:endParaRPr lang="en-US" dirty="0"/>
                    </a:p>
                  </a:txBody>
                  <a:tcPr/>
                </a:tc>
                <a:tc>
                  <a:txBody>
                    <a:bodyPr/>
                    <a:lstStyle/>
                    <a:p>
                      <a:r>
                        <a:rPr lang="en-US" dirty="0" smtClean="0"/>
                        <a:t>% Disappearing</a:t>
                      </a:r>
                      <a:endParaRPr lang="en-US" dirty="0"/>
                    </a:p>
                  </a:txBody>
                  <a:tcPr/>
                </a:tc>
                <a:tc>
                  <a:txBody>
                    <a:bodyPr/>
                    <a:lstStyle/>
                    <a:p>
                      <a:r>
                        <a:rPr lang="en-US" dirty="0" smtClean="0"/>
                        <a:t>% Increased by</a:t>
                      </a:r>
                      <a:r>
                        <a:rPr lang="en-US" baseline="0" dirty="0" smtClean="0"/>
                        <a:t> x10</a:t>
                      </a:r>
                      <a:endParaRPr lang="en-US" dirty="0"/>
                    </a:p>
                  </a:txBody>
                  <a:tcPr/>
                </a:tc>
                <a:tc>
                  <a:txBody>
                    <a:bodyPr/>
                    <a:lstStyle/>
                    <a:p>
                      <a:r>
                        <a:rPr lang="en-US" dirty="0" smtClean="0"/>
                        <a:t>%</a:t>
                      </a:r>
                      <a:r>
                        <a:rPr lang="en-US" baseline="0" dirty="0" smtClean="0"/>
                        <a:t> </a:t>
                      </a:r>
                      <a:r>
                        <a:rPr lang="en-US" dirty="0" smtClean="0"/>
                        <a:t>Appearing</a:t>
                      </a:r>
                      <a:endParaRPr lang="en-US" dirty="0"/>
                    </a:p>
                  </a:txBody>
                  <a:tcPr/>
                </a:tc>
              </a:tr>
              <a:tr h="436051">
                <a:tc>
                  <a:txBody>
                    <a:bodyPr/>
                    <a:lstStyle/>
                    <a:p>
                      <a:r>
                        <a:rPr lang="en-US" dirty="0" smtClean="0"/>
                        <a:t>2516</a:t>
                      </a:r>
                      <a:endParaRPr lang="en-US" dirty="0"/>
                    </a:p>
                  </a:txBody>
                  <a:tcPr/>
                </a:tc>
                <a:tc>
                  <a:txBody>
                    <a:bodyPr/>
                    <a:lstStyle/>
                    <a:p>
                      <a:r>
                        <a:rPr lang="en-US" dirty="0" smtClean="0"/>
                        <a:t>KDDI</a:t>
                      </a:r>
                      <a:endParaRPr lang="en-US" dirty="0"/>
                    </a:p>
                  </a:txBody>
                  <a:tcPr/>
                </a:tc>
                <a:tc>
                  <a:txBody>
                    <a:bodyPr/>
                    <a:lstStyle/>
                    <a:p>
                      <a:pPr algn="r"/>
                      <a:r>
                        <a:rPr lang="en-US" dirty="0" smtClean="0"/>
                        <a:t>15.3%</a:t>
                      </a:r>
                      <a:endParaRPr lang="en-US" dirty="0"/>
                    </a:p>
                  </a:txBody>
                  <a:tcPr/>
                </a:tc>
                <a:tc>
                  <a:txBody>
                    <a:bodyPr/>
                    <a:lstStyle/>
                    <a:p>
                      <a:pPr algn="r"/>
                      <a:r>
                        <a:rPr lang="en-US" dirty="0" smtClean="0"/>
                        <a:t>6.8%</a:t>
                      </a:r>
                      <a:endParaRPr lang="en-US" dirty="0"/>
                    </a:p>
                  </a:txBody>
                  <a:tcPr/>
                </a:tc>
                <a:tc>
                  <a:txBody>
                    <a:bodyPr/>
                    <a:lstStyle/>
                    <a:p>
                      <a:pPr algn="r"/>
                      <a:r>
                        <a:rPr lang="en-US" dirty="0" smtClean="0"/>
                        <a:t>0.6%</a:t>
                      </a:r>
                      <a:endParaRPr lang="en-US" dirty="0"/>
                    </a:p>
                  </a:txBody>
                  <a:tcPr/>
                </a:tc>
              </a:tr>
              <a:tr h="436051">
                <a:tc>
                  <a:txBody>
                    <a:bodyPr/>
                    <a:lstStyle/>
                    <a:p>
                      <a:r>
                        <a:rPr lang="en-US" sz="1800" kern="1200" dirty="0" smtClean="0">
                          <a:solidFill>
                            <a:schemeClr val="dk1"/>
                          </a:solidFill>
                          <a:effectLst/>
                          <a:latin typeface="+mn-lt"/>
                          <a:ea typeface="+mn-ea"/>
                          <a:cs typeface="+mn-cs"/>
                        </a:rPr>
                        <a:t>2914 </a:t>
                      </a:r>
                      <a:endParaRPr lang="en-US" dirty="0"/>
                    </a:p>
                  </a:txBody>
                  <a:tcPr/>
                </a:tc>
                <a:tc>
                  <a:txBody>
                    <a:bodyPr/>
                    <a:lstStyle/>
                    <a:p>
                      <a:r>
                        <a:rPr lang="en-US" dirty="0" smtClean="0"/>
                        <a:t>NTT</a:t>
                      </a:r>
                      <a:endParaRPr lang="en-US" dirty="0"/>
                    </a:p>
                  </a:txBody>
                  <a:tcPr/>
                </a:tc>
                <a:tc>
                  <a:txBody>
                    <a:bodyPr/>
                    <a:lstStyle/>
                    <a:p>
                      <a:pPr algn="r"/>
                      <a:r>
                        <a:rPr lang="en-US" dirty="0" smtClean="0"/>
                        <a:t>26.7%</a:t>
                      </a:r>
                      <a:endParaRPr lang="en-US" dirty="0"/>
                    </a:p>
                  </a:txBody>
                  <a:tcPr/>
                </a:tc>
                <a:tc>
                  <a:txBody>
                    <a:bodyPr/>
                    <a:lstStyle/>
                    <a:p>
                      <a:pPr algn="r"/>
                      <a:r>
                        <a:rPr lang="en-US" dirty="0" smtClean="0"/>
                        <a:t>13.8%</a:t>
                      </a:r>
                      <a:endParaRPr lang="en-US" dirty="0"/>
                    </a:p>
                  </a:txBody>
                  <a:tcPr/>
                </a:tc>
                <a:tc>
                  <a:txBody>
                    <a:bodyPr/>
                    <a:lstStyle/>
                    <a:p>
                      <a:pPr algn="r"/>
                      <a:r>
                        <a:rPr lang="en-US" dirty="0" smtClean="0"/>
                        <a:t>3.9%</a:t>
                      </a:r>
                      <a:endParaRPr lang="en-US" dirty="0"/>
                    </a:p>
                  </a:txBody>
                  <a:tcPr/>
                </a:tc>
              </a:tr>
              <a:tr h="436051">
                <a:tc>
                  <a:txBody>
                    <a:bodyPr/>
                    <a:lstStyle/>
                    <a:p>
                      <a:r>
                        <a:rPr lang="en-US" sz="1800" kern="1200" dirty="0" smtClean="0">
                          <a:solidFill>
                            <a:schemeClr val="dk1"/>
                          </a:solidFill>
                          <a:effectLst/>
                          <a:latin typeface="+mn-lt"/>
                          <a:ea typeface="+mn-ea"/>
                          <a:cs typeface="+mn-cs"/>
                        </a:rPr>
                        <a:t>10026 </a:t>
                      </a:r>
                      <a:endParaRPr lang="en-US" dirty="0"/>
                    </a:p>
                  </a:txBody>
                  <a:tcPr/>
                </a:tc>
                <a:tc>
                  <a:txBody>
                    <a:bodyPr/>
                    <a:lstStyle/>
                    <a:p>
                      <a:r>
                        <a:rPr lang="en-US" dirty="0" err="1" smtClean="0"/>
                        <a:t>Pacnet</a:t>
                      </a:r>
                      <a:endParaRPr lang="en-US" dirty="0"/>
                    </a:p>
                  </a:txBody>
                  <a:tcPr/>
                </a:tc>
                <a:tc>
                  <a:txBody>
                    <a:bodyPr/>
                    <a:lstStyle/>
                    <a:p>
                      <a:pPr algn="r"/>
                      <a:r>
                        <a:rPr lang="en-US" dirty="0" smtClean="0"/>
                        <a:t>8.3%</a:t>
                      </a:r>
                      <a:endParaRPr lang="en-US" dirty="0"/>
                    </a:p>
                  </a:txBody>
                  <a:tcPr/>
                </a:tc>
                <a:tc>
                  <a:txBody>
                    <a:bodyPr/>
                    <a:lstStyle/>
                    <a:p>
                      <a:pPr algn="r"/>
                      <a:r>
                        <a:rPr lang="en-US" dirty="0" smtClean="0"/>
                        <a:t>11.1%</a:t>
                      </a:r>
                      <a:endParaRPr lang="en-US" dirty="0"/>
                    </a:p>
                  </a:txBody>
                  <a:tcPr/>
                </a:tc>
                <a:tc>
                  <a:txBody>
                    <a:bodyPr/>
                    <a:lstStyle/>
                    <a:p>
                      <a:pPr algn="r"/>
                      <a:r>
                        <a:rPr lang="en-US" dirty="0" smtClean="0"/>
                        <a:t>8.3%</a:t>
                      </a:r>
                      <a:endParaRPr lang="en-US" dirty="0"/>
                    </a:p>
                  </a:txBody>
                  <a:tcPr/>
                </a:tc>
              </a:tr>
              <a:tr h="436051">
                <a:tc>
                  <a:txBody>
                    <a:bodyPr/>
                    <a:lstStyle/>
                    <a:p>
                      <a:r>
                        <a:rPr lang="en-US" sz="1800" kern="1200" dirty="0" smtClean="0">
                          <a:solidFill>
                            <a:schemeClr val="dk1"/>
                          </a:solidFill>
                          <a:effectLst/>
                          <a:latin typeface="+mn-lt"/>
                          <a:ea typeface="+mn-ea"/>
                          <a:cs typeface="+mn-cs"/>
                        </a:rPr>
                        <a:t>2497 </a:t>
                      </a:r>
                      <a:endParaRPr lang="en-US" dirty="0"/>
                    </a:p>
                  </a:txBody>
                  <a:tcPr/>
                </a:tc>
                <a:tc>
                  <a:txBody>
                    <a:bodyPr/>
                    <a:lstStyle/>
                    <a:p>
                      <a:r>
                        <a:rPr lang="en-US" dirty="0" smtClean="0"/>
                        <a:t>IIJ</a:t>
                      </a:r>
                      <a:endParaRPr lang="en-US" dirty="0"/>
                    </a:p>
                  </a:txBody>
                  <a:tcPr/>
                </a:tc>
                <a:tc>
                  <a:txBody>
                    <a:bodyPr/>
                    <a:lstStyle/>
                    <a:p>
                      <a:pPr algn="r"/>
                      <a:r>
                        <a:rPr lang="en-US" dirty="0" smtClean="0"/>
                        <a:t>13.9%</a:t>
                      </a:r>
                      <a:endParaRPr lang="en-US" dirty="0"/>
                    </a:p>
                  </a:txBody>
                  <a:tcPr/>
                </a:tc>
                <a:tc>
                  <a:txBody>
                    <a:bodyPr/>
                    <a:lstStyle/>
                    <a:p>
                      <a:pPr algn="r"/>
                      <a:r>
                        <a:rPr lang="en-US" dirty="0" smtClean="0"/>
                        <a:t>27.7%</a:t>
                      </a:r>
                      <a:endParaRPr lang="en-US" dirty="0"/>
                    </a:p>
                  </a:txBody>
                  <a:tcPr/>
                </a:tc>
                <a:tc>
                  <a:txBody>
                    <a:bodyPr/>
                    <a:lstStyle/>
                    <a:p>
                      <a:pPr algn="r"/>
                      <a:r>
                        <a:rPr lang="en-US" dirty="0" smtClean="0"/>
                        <a:t>23.1%</a:t>
                      </a:r>
                      <a:endParaRPr lang="en-US" dirty="0"/>
                    </a:p>
                  </a:txBody>
                  <a:tcPr/>
                </a:tc>
              </a:tr>
            </a:tbl>
          </a:graphicData>
        </a:graphic>
      </p:graphicFrame>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
        <p:nvSpPr>
          <p:cNvPr id="8" name="Content Placeholder 2"/>
          <p:cNvSpPr txBox="1">
            <a:spLocks/>
          </p:cNvSpPr>
          <p:nvPr/>
        </p:nvSpPr>
        <p:spPr bwMode="auto">
          <a:xfrm>
            <a:off x="304800" y="5105400"/>
            <a:ext cx="8534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dirty="0" smtClean="0"/>
              <a:t>Press reported </a:t>
            </a:r>
            <a:r>
              <a:rPr lang="en-US" dirty="0" smtClean="0"/>
              <a:t>damage to cables in the networks of KDDI, NTT, and </a:t>
            </a:r>
            <a:r>
              <a:rPr lang="en-US" dirty="0" err="1" smtClean="0"/>
              <a:t>Pacnet</a:t>
            </a:r>
            <a:endParaRPr lang="en-US" dirty="0"/>
          </a:p>
        </p:txBody>
      </p:sp>
      <p:sp>
        <p:nvSpPr>
          <p:cNvPr id="3" name="Frame 2"/>
          <p:cNvSpPr/>
          <p:nvPr/>
        </p:nvSpPr>
        <p:spPr bwMode="auto">
          <a:xfrm>
            <a:off x="3048000" y="2362200"/>
            <a:ext cx="1447800" cy="1752600"/>
          </a:xfrm>
          <a:prstGeom prst="frame">
            <a:avLst>
              <a:gd name="adj1" fmla="val 505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Frame 10"/>
          <p:cNvSpPr/>
          <p:nvPr/>
        </p:nvSpPr>
        <p:spPr bwMode="auto">
          <a:xfrm>
            <a:off x="5410200" y="2362200"/>
            <a:ext cx="1447800" cy="1752600"/>
          </a:xfrm>
          <a:prstGeom prst="frame">
            <a:avLst>
              <a:gd name="adj1" fmla="val 505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Frame 11"/>
          <p:cNvSpPr/>
          <p:nvPr/>
        </p:nvSpPr>
        <p:spPr bwMode="auto">
          <a:xfrm>
            <a:off x="7620000" y="2362200"/>
            <a:ext cx="1447800" cy="1752600"/>
          </a:xfrm>
          <a:prstGeom prst="frame">
            <a:avLst>
              <a:gd name="adj1" fmla="val 505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31481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Systems and Disasters</a:t>
            </a:r>
            <a:endParaRPr lang="en-US" dirty="0"/>
          </a:p>
        </p:txBody>
      </p:sp>
      <p:sp>
        <p:nvSpPr>
          <p:cNvPr id="3" name="Content Placeholder 2"/>
          <p:cNvSpPr>
            <a:spLocks noGrp="1"/>
          </p:cNvSpPr>
          <p:nvPr>
            <p:ph idx="1"/>
          </p:nvPr>
        </p:nvSpPr>
        <p:spPr/>
        <p:txBody>
          <a:bodyPr/>
          <a:lstStyle/>
          <a:p>
            <a:endParaRPr lang="en-US" dirty="0" smtClean="0"/>
          </a:p>
          <a:p>
            <a:r>
              <a:rPr lang="en-US" dirty="0" smtClean="0"/>
              <a:t>Leveraging distributed systems allows us to see the impact of natural disasters on our networked society</a:t>
            </a:r>
          </a:p>
          <a:p>
            <a:endParaRPr lang="en-US" dirty="0"/>
          </a:p>
          <a:p>
            <a:endParaRPr lang="en-US" dirty="0" smtClean="0"/>
          </a:p>
          <a:p>
            <a:r>
              <a:rPr lang="en-US" i="1" dirty="0" smtClean="0"/>
              <a:t>Can we see the </a:t>
            </a:r>
            <a:r>
              <a:rPr lang="en-US" i="1" dirty="0" smtClean="0"/>
              <a:t>effects </a:t>
            </a:r>
            <a:r>
              <a:rPr lang="en-US" i="1" dirty="0" smtClean="0"/>
              <a:t>of other man-made phenomena?</a:t>
            </a:r>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3229983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Unrest in </a:t>
            </a:r>
            <a:r>
              <a:rPr lang="en-US" dirty="0" err="1" smtClean="0"/>
              <a:t>Egpyt</a:t>
            </a:r>
            <a:endParaRPr lang="en-US" dirty="0"/>
          </a:p>
        </p:txBody>
      </p:sp>
      <p:sp>
        <p:nvSpPr>
          <p:cNvPr id="3" name="Content Placeholder 2"/>
          <p:cNvSpPr>
            <a:spLocks noGrp="1"/>
          </p:cNvSpPr>
          <p:nvPr>
            <p:ph idx="1"/>
          </p:nvPr>
        </p:nvSpPr>
        <p:spPr/>
        <p:txBody>
          <a:bodyPr/>
          <a:lstStyle/>
          <a:p>
            <a:r>
              <a:rPr lang="en-US" dirty="0" smtClean="0"/>
              <a:t>On January 27</a:t>
            </a:r>
            <a:r>
              <a:rPr lang="en-US" baseline="30000" dirty="0" smtClean="0"/>
              <a:t>th</a:t>
            </a:r>
            <a:r>
              <a:rPr lang="en-US" dirty="0" smtClean="0"/>
              <a:t>, at about 22:30 UTC, Internet access in Egypt was shut off</a:t>
            </a:r>
          </a:p>
          <a:p>
            <a:pPr lvl="1"/>
            <a:r>
              <a:rPr lang="en-US" dirty="0" smtClean="0"/>
              <a:t>[</a:t>
            </a:r>
            <a:r>
              <a:rPr lang="en-US" dirty="0" err="1" smtClean="0"/>
              <a:t>BGPmon</a:t>
            </a:r>
            <a:r>
              <a:rPr lang="en-US" dirty="0" smtClean="0"/>
              <a:t>, </a:t>
            </a:r>
            <a:r>
              <a:rPr lang="en-US" dirty="0" err="1" smtClean="0"/>
              <a:t>renesys</a:t>
            </a:r>
            <a:r>
              <a:rPr lang="en-US" dirty="0" smtClean="0"/>
              <a:t>]</a:t>
            </a: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descr="peers_in_egyp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41" y="2667000"/>
            <a:ext cx="8724441" cy="3276600"/>
          </a:xfrm>
          <a:prstGeom prst="rect">
            <a:avLst/>
          </a:prstGeom>
        </p:spPr>
      </p:pic>
      <p:sp>
        <p:nvSpPr>
          <p:cNvPr id="10" name="TextBox 9"/>
          <p:cNvSpPr txBox="1"/>
          <p:nvPr/>
        </p:nvSpPr>
        <p:spPr>
          <a:xfrm>
            <a:off x="5867400" y="3512403"/>
            <a:ext cx="1524000" cy="830997"/>
          </a:xfrm>
          <a:prstGeom prst="rect">
            <a:avLst/>
          </a:prstGeom>
          <a:noFill/>
        </p:spPr>
        <p:txBody>
          <a:bodyPr wrap="square" rtlCol="0">
            <a:spAutoFit/>
          </a:bodyPr>
          <a:lstStyle/>
          <a:p>
            <a:pPr algn="ctr"/>
            <a:r>
              <a:rPr lang="en-US" sz="2400" dirty="0" smtClean="0"/>
              <a:t>Reported shutdown</a:t>
            </a:r>
            <a:endParaRPr lang="en-US" sz="2400" dirty="0"/>
          </a:p>
        </p:txBody>
      </p:sp>
      <p:cxnSp>
        <p:nvCxnSpPr>
          <p:cNvPr id="13" name="Straight Arrow Connector 12"/>
          <p:cNvCxnSpPr>
            <a:stCxn id="10" idx="3"/>
          </p:cNvCxnSpPr>
          <p:nvPr/>
        </p:nvCxnSpPr>
        <p:spPr bwMode="auto">
          <a:xfrm>
            <a:off x="7391400" y="3927902"/>
            <a:ext cx="1033204" cy="166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4800600" y="3944779"/>
            <a:ext cx="1066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534717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Systems in the Wild</a:t>
            </a:r>
            <a:endParaRPr lang="en-US" dirty="0"/>
          </a:p>
        </p:txBody>
      </p:sp>
      <p:sp>
        <p:nvSpPr>
          <p:cNvPr id="3" name="Content Placeholder 2"/>
          <p:cNvSpPr>
            <a:spLocks noGrp="1"/>
          </p:cNvSpPr>
          <p:nvPr>
            <p:ph idx="1"/>
          </p:nvPr>
        </p:nvSpPr>
        <p:spPr/>
        <p:txBody>
          <a:bodyPr/>
          <a:lstStyle/>
          <a:p>
            <a:r>
              <a:rPr lang="en-US" dirty="0" smtClean="0"/>
              <a:t>Distributed systems are becoming fully integrated into our daily lives</a:t>
            </a:r>
          </a:p>
          <a:p>
            <a:endParaRPr lang="en-US" dirty="0"/>
          </a:p>
          <a:p>
            <a:endParaRPr lang="en-US" dirty="0" smtClean="0"/>
          </a:p>
          <a:p>
            <a:endParaRPr lang="en-US" dirty="0" smtClean="0"/>
          </a:p>
          <a:p>
            <a:endParaRPr lang="en-US" dirty="0"/>
          </a:p>
          <a:p>
            <a:r>
              <a:rPr lang="en-US" dirty="0" smtClean="0"/>
              <a:t>Pervasive distributed systems provide a vantage point for monitoring our networked society</a:t>
            </a:r>
          </a:p>
          <a:p>
            <a:pPr lvl="1"/>
            <a:r>
              <a:rPr lang="en-US" i="1" smtClean="0"/>
              <a:t>Can they act </a:t>
            </a:r>
            <a:r>
              <a:rPr lang="en-US" i="1" dirty="0" smtClean="0"/>
              <a:t>as witnesses of natural and man-made phenomena</a:t>
            </a:r>
            <a:endParaRPr lang="en-US" dirty="0" smtClean="0"/>
          </a:p>
          <a:p>
            <a:endParaRPr lang="en-US" dirty="0" smtClean="0"/>
          </a:p>
          <a:p>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p:cNvPicPr>
            <a:picLocks noChangeAspect="1"/>
          </p:cNvPicPr>
          <p:nvPr/>
        </p:nvPicPr>
        <p:blipFill>
          <a:blip r:embed="rId3"/>
          <a:stretch>
            <a:fillRect/>
          </a:stretch>
        </p:blipFill>
        <p:spPr>
          <a:xfrm>
            <a:off x="6781800" y="2057400"/>
            <a:ext cx="1621535" cy="609600"/>
          </a:xfrm>
          <a:prstGeom prst="rect">
            <a:avLst/>
          </a:prstGeom>
        </p:spPr>
      </p:pic>
      <p:pic>
        <p:nvPicPr>
          <p:cNvPr id="6" name="Picture 5"/>
          <p:cNvPicPr>
            <a:picLocks noChangeAspect="1"/>
          </p:cNvPicPr>
          <p:nvPr/>
        </p:nvPicPr>
        <p:blipFill>
          <a:blip r:embed="rId4"/>
          <a:stretch>
            <a:fillRect/>
          </a:stretch>
        </p:blipFill>
        <p:spPr>
          <a:xfrm>
            <a:off x="3124200" y="1905000"/>
            <a:ext cx="1981200" cy="845312"/>
          </a:xfrm>
          <a:prstGeom prst="rect">
            <a:avLst/>
          </a:prstGeom>
        </p:spPr>
      </p:pic>
      <p:pic>
        <p:nvPicPr>
          <p:cNvPr id="7" name="Picture 6"/>
          <p:cNvPicPr>
            <a:picLocks noChangeAspect="1"/>
          </p:cNvPicPr>
          <p:nvPr/>
        </p:nvPicPr>
        <p:blipFill>
          <a:blip r:embed="rId5"/>
          <a:stretch>
            <a:fillRect/>
          </a:stretch>
        </p:blipFill>
        <p:spPr>
          <a:xfrm>
            <a:off x="761999" y="2133600"/>
            <a:ext cx="1995055" cy="457200"/>
          </a:xfrm>
          <a:prstGeom prst="rect">
            <a:avLst/>
          </a:prstGeom>
        </p:spPr>
      </p:pic>
      <p:pic>
        <p:nvPicPr>
          <p:cNvPr id="8" name="Picture 7"/>
          <p:cNvPicPr>
            <a:picLocks noChangeAspect="1"/>
          </p:cNvPicPr>
          <p:nvPr/>
        </p:nvPicPr>
        <p:blipFill>
          <a:blip r:embed="rId6"/>
          <a:stretch>
            <a:fillRect/>
          </a:stretch>
        </p:blipFill>
        <p:spPr>
          <a:xfrm>
            <a:off x="5321804" y="1676400"/>
            <a:ext cx="1121629" cy="1219200"/>
          </a:xfrm>
          <a:prstGeom prst="rect">
            <a:avLst/>
          </a:prstGeom>
        </p:spPr>
      </p:pic>
      <p:pic>
        <p:nvPicPr>
          <p:cNvPr id="9" name="Picture 8"/>
          <p:cNvPicPr>
            <a:picLocks noChangeAspect="1"/>
          </p:cNvPicPr>
          <p:nvPr/>
        </p:nvPicPr>
        <p:blipFill>
          <a:blip r:embed="rId7"/>
          <a:stretch>
            <a:fillRect/>
          </a:stretch>
        </p:blipFill>
        <p:spPr>
          <a:xfrm>
            <a:off x="2209800" y="2819400"/>
            <a:ext cx="1634613" cy="762000"/>
          </a:xfrm>
          <a:prstGeom prst="rect">
            <a:avLst/>
          </a:prstGeom>
        </p:spPr>
      </p:pic>
      <p:pic>
        <p:nvPicPr>
          <p:cNvPr id="10" name="Picture 9"/>
          <p:cNvPicPr>
            <a:picLocks noChangeAspect="1"/>
          </p:cNvPicPr>
          <p:nvPr/>
        </p:nvPicPr>
        <p:blipFill>
          <a:blip r:embed="rId8"/>
          <a:stretch>
            <a:fillRect/>
          </a:stretch>
        </p:blipFill>
        <p:spPr>
          <a:xfrm>
            <a:off x="5334000" y="2895600"/>
            <a:ext cx="1676400" cy="558800"/>
          </a:xfrm>
          <a:prstGeom prst="rect">
            <a:avLst/>
          </a:prstGeom>
        </p:spPr>
      </p:pic>
    </p:spTree>
    <p:extLst>
      <p:ext uri="{BB962C8B-B14F-4D97-AF65-F5344CB8AC3E}">
        <p14:creationId xmlns:p14="http://schemas.microsoft.com/office/powerpoint/2010/main" val="3419728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Unrest in Libya</a:t>
            </a:r>
            <a:endParaRPr lang="en-US" dirty="0"/>
          </a:p>
        </p:txBody>
      </p:sp>
      <p:sp>
        <p:nvSpPr>
          <p:cNvPr id="3" name="Content Placeholder 2"/>
          <p:cNvSpPr>
            <a:spLocks noGrp="1"/>
          </p:cNvSpPr>
          <p:nvPr>
            <p:ph idx="1"/>
          </p:nvPr>
        </p:nvSpPr>
        <p:spPr/>
        <p:txBody>
          <a:bodyPr/>
          <a:lstStyle/>
          <a:p>
            <a:r>
              <a:rPr lang="en-US" dirty="0"/>
              <a:t>On </a:t>
            </a:r>
            <a:r>
              <a:rPr lang="en-US" dirty="0" smtClean="0"/>
              <a:t>March 3</a:t>
            </a:r>
            <a:r>
              <a:rPr lang="en-US" baseline="30000" dirty="0" smtClean="0"/>
              <a:t>rd</a:t>
            </a:r>
            <a:r>
              <a:rPr lang="en-US" dirty="0" smtClean="0"/>
              <a:t>, by about 16:</a:t>
            </a:r>
            <a:r>
              <a:rPr lang="en-US" dirty="0"/>
              <a:t>30 UTC, </a:t>
            </a:r>
            <a:r>
              <a:rPr lang="en-US" dirty="0" smtClean="0"/>
              <a:t>Libyan networks were unreachable</a:t>
            </a:r>
          </a:p>
          <a:p>
            <a:pPr lvl="1"/>
            <a:r>
              <a:rPr lang="en-US" dirty="0" smtClean="0"/>
              <a:t>[Google, </a:t>
            </a:r>
            <a:r>
              <a:rPr lang="en-US" dirty="0" err="1" smtClean="0"/>
              <a:t>renesys</a:t>
            </a:r>
            <a:r>
              <a:rPr lang="en-US" dirty="0" smtClean="0"/>
              <a:t>]</a:t>
            </a:r>
            <a:endParaRPr lang="en-US" dirty="0"/>
          </a:p>
          <a:p>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6" name="Picture 5" descr="peers_in_liby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9" y="2624489"/>
            <a:ext cx="8419211" cy="3319111"/>
          </a:xfrm>
          <a:prstGeom prst="rect">
            <a:avLst/>
          </a:prstGeom>
        </p:spPr>
      </p:pic>
      <p:sp>
        <p:nvSpPr>
          <p:cNvPr id="11" name="TextBox 10"/>
          <p:cNvSpPr txBox="1"/>
          <p:nvPr/>
        </p:nvSpPr>
        <p:spPr>
          <a:xfrm>
            <a:off x="6096000" y="3657600"/>
            <a:ext cx="1524000" cy="830997"/>
          </a:xfrm>
          <a:prstGeom prst="rect">
            <a:avLst/>
          </a:prstGeom>
          <a:noFill/>
        </p:spPr>
        <p:txBody>
          <a:bodyPr wrap="square" rtlCol="0">
            <a:spAutoFit/>
          </a:bodyPr>
          <a:lstStyle/>
          <a:p>
            <a:pPr algn="ctr"/>
            <a:r>
              <a:rPr lang="en-US" sz="2400" dirty="0" smtClean="0"/>
              <a:t>Reported shutdown</a:t>
            </a:r>
            <a:endParaRPr lang="en-US" sz="2400" dirty="0"/>
          </a:p>
        </p:txBody>
      </p:sp>
      <p:cxnSp>
        <p:nvCxnSpPr>
          <p:cNvPr id="17" name="Straight Arrow Connector 16"/>
          <p:cNvCxnSpPr/>
          <p:nvPr/>
        </p:nvCxnSpPr>
        <p:spPr bwMode="auto">
          <a:xfrm>
            <a:off x="7467600" y="4114800"/>
            <a:ext cx="914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a:off x="5486400" y="4114800"/>
            <a:ext cx="609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69511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r>
              <a:rPr lang="en-US" dirty="0" smtClean="0"/>
              <a:t>Worth Exploring</a:t>
            </a:r>
            <a:endParaRPr lang="en-US" dirty="0"/>
          </a:p>
        </p:txBody>
      </p:sp>
      <p:sp>
        <p:nvSpPr>
          <p:cNvPr id="3" name="Content Placeholder 2"/>
          <p:cNvSpPr>
            <a:spLocks noGrp="1"/>
          </p:cNvSpPr>
          <p:nvPr>
            <p:ph idx="1"/>
          </p:nvPr>
        </p:nvSpPr>
        <p:spPr/>
        <p:txBody>
          <a:bodyPr/>
          <a:lstStyle/>
          <a:p>
            <a:r>
              <a:rPr lang="en-US" sz="2400" dirty="0" smtClean="0"/>
              <a:t>Other applications/systems?</a:t>
            </a:r>
            <a:endParaRPr lang="en-US" dirty="0" smtClean="0"/>
          </a:p>
          <a:p>
            <a:r>
              <a:rPr lang="en-US" sz="2400" dirty="0" smtClean="0"/>
              <a:t>Different systems with different</a:t>
            </a:r>
            <a:r>
              <a:rPr lang="en-US" sz="2400" dirty="0"/>
              <a:t> </a:t>
            </a:r>
            <a:r>
              <a:rPr lang="en-US" sz="2400" dirty="0" smtClean="0"/>
              <a:t>or complementary views</a:t>
            </a:r>
          </a:p>
          <a:p>
            <a:r>
              <a:rPr lang="en-US" sz="2400" dirty="0"/>
              <a:t>What </a:t>
            </a:r>
            <a:r>
              <a:rPr lang="en-US" sz="2400" dirty="0" smtClean="0"/>
              <a:t>can we expect </a:t>
            </a:r>
            <a:r>
              <a:rPr lang="en-US" sz="2400" dirty="0"/>
              <a:t>to </a:t>
            </a:r>
            <a:r>
              <a:rPr lang="en-US" sz="2400" dirty="0" smtClean="0"/>
              <a:t>capture</a:t>
            </a:r>
            <a:r>
              <a:rPr lang="en-US" sz="2400" dirty="0"/>
              <a:t> </a:t>
            </a:r>
            <a:r>
              <a:rPr lang="en-US" sz="2400" dirty="0" smtClean="0"/>
              <a:t>and what can we not</a:t>
            </a:r>
            <a:r>
              <a:rPr lang="en-US" sz="2400" dirty="0" smtClean="0"/>
              <a:t>?</a:t>
            </a:r>
            <a:endParaRPr lang="en-US" dirty="0" smtClean="0"/>
          </a:p>
          <a:p>
            <a:r>
              <a:rPr lang="en-US" sz="2400" dirty="0"/>
              <a:t>How to combine the view of networked systems with information from other sources</a:t>
            </a:r>
            <a:r>
              <a:rPr lang="en-US" sz="2400" dirty="0" smtClean="0"/>
              <a:t>?</a:t>
            </a:r>
            <a:endParaRPr lang="en-US" dirty="0" smtClean="0"/>
          </a:p>
          <a:p>
            <a:r>
              <a:rPr lang="en-US" sz="2400" dirty="0"/>
              <a:t>Other network-level metrics</a:t>
            </a:r>
            <a:r>
              <a:rPr lang="en-US" sz="2400" dirty="0" smtClean="0"/>
              <a:t>?</a:t>
            </a:r>
            <a:endParaRPr lang="en-US" dirty="0" smtClean="0"/>
          </a:p>
          <a:p>
            <a:r>
              <a:rPr lang="en-US" sz="2400" dirty="0" smtClean="0"/>
              <a:t>Beyond </a:t>
            </a:r>
            <a:r>
              <a:rPr lang="en-US" sz="2400" dirty="0"/>
              <a:t>observation </a:t>
            </a:r>
            <a:r>
              <a:rPr lang="en-US" sz="2400" dirty="0" smtClean="0"/>
              <a:t>– distributed systems </a:t>
            </a:r>
            <a:r>
              <a:rPr lang="en-US" sz="2400" dirty="0"/>
              <a:t>doubling as early emergency </a:t>
            </a:r>
            <a:r>
              <a:rPr lang="en-US" sz="2400" dirty="0" smtClean="0"/>
              <a:t>notification systems?</a:t>
            </a:r>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2149193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BitTorrent as a Witness</a:t>
            </a:r>
            <a:endParaRPr lang="en-US" dirty="0"/>
          </a:p>
        </p:txBody>
      </p:sp>
      <p:sp>
        <p:nvSpPr>
          <p:cNvPr id="3" name="Content Placeholder 2"/>
          <p:cNvSpPr>
            <a:spLocks noGrp="1"/>
          </p:cNvSpPr>
          <p:nvPr>
            <p:ph idx="1"/>
          </p:nvPr>
        </p:nvSpPr>
        <p:spPr/>
        <p:txBody>
          <a:bodyPr/>
          <a:lstStyle/>
          <a:p>
            <a:r>
              <a:rPr lang="en-US" dirty="0" smtClean="0"/>
              <a:t>Why BitTorrent?</a:t>
            </a:r>
          </a:p>
          <a:p>
            <a:pPr lvl="1"/>
            <a:r>
              <a:rPr lang="en-US" dirty="0"/>
              <a:t>O</a:t>
            </a:r>
            <a:r>
              <a:rPr lang="en-US" dirty="0" smtClean="0"/>
              <a:t>ne of the most popular distributed systems </a:t>
            </a:r>
          </a:p>
          <a:p>
            <a:pPr lvl="2"/>
            <a:r>
              <a:rPr lang="en-US" dirty="0"/>
              <a:t>O</a:t>
            </a:r>
            <a:r>
              <a:rPr lang="en-US" dirty="0" smtClean="0"/>
              <a:t>ver 100 million users</a:t>
            </a:r>
          </a:p>
          <a:p>
            <a:pPr lvl="1"/>
            <a:r>
              <a:rPr lang="en-US" dirty="0"/>
              <a:t>Users around the </a:t>
            </a:r>
            <a:r>
              <a:rPr lang="en-US" dirty="0" smtClean="0"/>
              <a:t>globe</a:t>
            </a:r>
          </a:p>
          <a:p>
            <a:pPr marL="457200" lvl="1" indent="0">
              <a:buNone/>
            </a:pPr>
            <a:endParaRPr lang="en-US" dirty="0" smtClean="0"/>
          </a:p>
          <a:p>
            <a:r>
              <a:rPr lang="en-US" dirty="0" smtClean="0"/>
              <a:t>When </a:t>
            </a:r>
            <a:r>
              <a:rPr lang="en-US" dirty="0" smtClean="0"/>
              <a:t>a group of users </a:t>
            </a:r>
            <a:r>
              <a:rPr lang="en-US" dirty="0" smtClean="0"/>
              <a:t>that share some trait leave BitTorrent, it could be due to a common event</a:t>
            </a:r>
            <a:endParaRPr lang="en-US" dirty="0" smtClean="0"/>
          </a:p>
          <a:p>
            <a:endParaRPr lang="en-US" dirty="0"/>
          </a:p>
          <a:p>
            <a:pPr marL="0" indent="0">
              <a:buNone/>
            </a:pPr>
            <a:endParaRPr lang="en-US" dirty="0" smtClean="0"/>
          </a:p>
          <a:p>
            <a:endParaRPr lang="en-US" dirty="0"/>
          </a:p>
          <a:p>
            <a:endParaRPr lang="en-US" dirty="0" smtClean="0"/>
          </a:p>
          <a:p>
            <a:pPr lvl="1"/>
            <a:endParaRPr lang="en-US" dirty="0"/>
          </a:p>
          <a:p>
            <a:endParaRPr lang="en-US" dirty="0" smtClean="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3311184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Impact on BitTorrent Population</a:t>
            </a:r>
            <a:endParaRPr lang="en-US" dirty="0"/>
          </a:p>
        </p:txBody>
      </p:sp>
      <p:sp>
        <p:nvSpPr>
          <p:cNvPr id="3" name="Content Placeholder 2"/>
          <p:cNvSpPr>
            <a:spLocks noGrp="1"/>
          </p:cNvSpPr>
          <p:nvPr>
            <p:ph idx="1"/>
          </p:nvPr>
        </p:nvSpPr>
        <p:spPr/>
        <p:txBody>
          <a:bodyPr/>
          <a:lstStyle/>
          <a:p>
            <a:r>
              <a:rPr lang="en-US" dirty="0" smtClean="0"/>
              <a:t>Look for relationship between disaster intensity and effects on BitTorrent population</a:t>
            </a:r>
          </a:p>
          <a:p>
            <a:endParaRPr lang="en-US" dirty="0" smtClean="0"/>
          </a:p>
          <a:p>
            <a:r>
              <a:rPr lang="en-US" dirty="0" smtClean="0"/>
              <a:t>Snapshots of BitTorrent </a:t>
            </a:r>
            <a:r>
              <a:rPr lang="en-US" dirty="0" smtClean="0"/>
              <a:t>usage</a:t>
            </a:r>
          </a:p>
          <a:p>
            <a:pPr lvl="1"/>
            <a:r>
              <a:rPr lang="en-US" dirty="0" smtClean="0"/>
              <a:t>Data </a:t>
            </a:r>
            <a:r>
              <a:rPr lang="en-US" dirty="0"/>
              <a:t>collected by Ono – client extension for </a:t>
            </a:r>
            <a:r>
              <a:rPr lang="en-US" dirty="0" err="1" smtClean="0"/>
              <a:t>Vuze</a:t>
            </a:r>
            <a:endParaRPr lang="en-US" dirty="0" smtClean="0"/>
          </a:p>
          <a:p>
            <a:pPr lvl="1"/>
            <a:r>
              <a:rPr lang="en-US" dirty="0" smtClean="0"/>
              <a:t>List of connected peers</a:t>
            </a:r>
          </a:p>
          <a:p>
            <a:pPr lvl="1"/>
            <a:endParaRPr lang="en-US" dirty="0" smtClean="0"/>
          </a:p>
          <a:p>
            <a:r>
              <a:rPr lang="en-US" dirty="0" smtClean="0"/>
              <a:t>Datasets on </a:t>
            </a:r>
            <a:r>
              <a:rPr lang="en-US" dirty="0" smtClean="0"/>
              <a:t>the disaster</a:t>
            </a:r>
          </a:p>
          <a:p>
            <a:pPr lvl="1"/>
            <a:r>
              <a:rPr lang="en-US" dirty="0" smtClean="0"/>
              <a:t>Tsunami </a:t>
            </a:r>
            <a:r>
              <a:rPr lang="en-US" dirty="0" smtClean="0"/>
              <a:t>data (148 locations) </a:t>
            </a:r>
            <a:r>
              <a:rPr lang="en-US" sz="1400" dirty="0" smtClean="0"/>
              <a:t>Japan </a:t>
            </a:r>
            <a:r>
              <a:rPr lang="en-US" sz="1400" dirty="0" smtClean="0"/>
              <a:t>Meteorological </a:t>
            </a:r>
            <a:r>
              <a:rPr lang="en-US" sz="1400" dirty="0" smtClean="0"/>
              <a:t>Agency</a:t>
            </a:r>
            <a:endParaRPr lang="en-US" sz="1400" dirty="0"/>
          </a:p>
          <a:p>
            <a:pPr lvl="2"/>
            <a:r>
              <a:rPr lang="en-US" dirty="0"/>
              <a:t>Intensity measured by maximum </a:t>
            </a:r>
            <a:r>
              <a:rPr lang="en-US" dirty="0" smtClean="0"/>
              <a:t>water level</a:t>
            </a:r>
          </a:p>
          <a:p>
            <a:pPr lvl="1"/>
            <a:r>
              <a:rPr lang="en-US" dirty="0" smtClean="0"/>
              <a:t>Earthquake data (1,218 locations) </a:t>
            </a:r>
            <a:r>
              <a:rPr lang="en-US" sz="1400" dirty="0" smtClean="0"/>
              <a:t>JPL</a:t>
            </a:r>
            <a:r>
              <a:rPr lang="en-US" sz="1400" dirty="0" smtClean="0"/>
              <a:t>, NASA</a:t>
            </a:r>
          </a:p>
          <a:p>
            <a:pPr lvl="2"/>
            <a:r>
              <a:rPr lang="en-US" dirty="0" smtClean="0"/>
              <a:t>Intensity </a:t>
            </a:r>
            <a:r>
              <a:rPr lang="en-US" dirty="0"/>
              <a:t>measured </a:t>
            </a:r>
            <a:r>
              <a:rPr lang="en-US" dirty="0" smtClean="0"/>
              <a:t>by ground displacement</a:t>
            </a:r>
            <a:endParaRPr lang="en-US" dirty="0"/>
          </a:p>
          <a:p>
            <a:pPr marL="457200" lvl="1" indent="0">
              <a:buNone/>
            </a:pP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spTree>
    <p:extLst>
      <p:ext uri="{BB962C8B-B14F-4D97-AF65-F5344CB8AC3E}">
        <p14:creationId xmlns:p14="http://schemas.microsoft.com/office/powerpoint/2010/main" val="1537826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BitTorrent Usage in Japan</a:t>
            </a:r>
            <a:endParaRPr lang="en-US" dirty="0"/>
          </a:p>
        </p:txBody>
      </p:sp>
      <p:sp>
        <p:nvSpPr>
          <p:cNvPr id="3" name="Content Placeholder 2"/>
          <p:cNvSpPr>
            <a:spLocks noGrp="1"/>
          </p:cNvSpPr>
          <p:nvPr>
            <p:ph idx="1"/>
          </p:nvPr>
        </p:nvSpPr>
        <p:spPr>
          <a:xfrm>
            <a:off x="304800" y="5334000"/>
            <a:ext cx="8534400" cy="1066800"/>
          </a:xfrm>
        </p:spPr>
        <p:txBody>
          <a:bodyPr/>
          <a:lstStyle/>
          <a:p>
            <a:r>
              <a:rPr lang="en-US" dirty="0"/>
              <a:t>Strong correlation (</a:t>
            </a:r>
            <a:r>
              <a:rPr lang="en-US" i="1" dirty="0"/>
              <a:t>r = 0.90</a:t>
            </a:r>
            <a:r>
              <a:rPr lang="en-US" dirty="0"/>
              <a:t>) </a:t>
            </a:r>
            <a:r>
              <a:rPr lang="en-US" dirty="0" smtClean="0"/>
              <a:t>between </a:t>
            </a:r>
            <a:r>
              <a:rPr lang="en-US" dirty="0"/>
              <a:t>prefecture population and number of BT users</a:t>
            </a:r>
          </a:p>
          <a:p>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descr="btPopVsActualP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750518"/>
            <a:ext cx="7315200" cy="4659682"/>
          </a:xfrm>
          <a:prstGeom prst="rect">
            <a:avLst/>
          </a:prstGeom>
        </p:spPr>
      </p:pic>
      <p:sp>
        <p:nvSpPr>
          <p:cNvPr id="6" name="TextBox 5"/>
          <p:cNvSpPr txBox="1"/>
          <p:nvPr/>
        </p:nvSpPr>
        <p:spPr>
          <a:xfrm>
            <a:off x="3200400" y="1689100"/>
            <a:ext cx="2286000" cy="369332"/>
          </a:xfrm>
          <a:prstGeom prst="rect">
            <a:avLst/>
          </a:prstGeom>
          <a:noFill/>
        </p:spPr>
        <p:txBody>
          <a:bodyPr wrap="square" rtlCol="0">
            <a:spAutoFit/>
          </a:bodyPr>
          <a:lstStyle/>
          <a:p>
            <a:pPr algn="ctr"/>
            <a:r>
              <a:rPr lang="en-US" dirty="0" smtClean="0"/>
              <a:t>Fukushima, Miyagi</a:t>
            </a:r>
            <a:endParaRPr lang="en-US" dirty="0"/>
          </a:p>
        </p:txBody>
      </p:sp>
      <p:cxnSp>
        <p:nvCxnSpPr>
          <p:cNvPr id="8" name="Straight Arrow Connector 7"/>
          <p:cNvCxnSpPr/>
          <p:nvPr/>
        </p:nvCxnSpPr>
        <p:spPr bwMode="auto">
          <a:xfrm>
            <a:off x="4343400" y="2058432"/>
            <a:ext cx="71709" cy="7475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5302250" y="990600"/>
            <a:ext cx="990600" cy="369332"/>
          </a:xfrm>
          <a:prstGeom prst="rect">
            <a:avLst/>
          </a:prstGeom>
          <a:noFill/>
        </p:spPr>
        <p:txBody>
          <a:bodyPr wrap="square" rtlCol="0">
            <a:spAutoFit/>
          </a:bodyPr>
          <a:lstStyle/>
          <a:p>
            <a:pPr algn="ctr"/>
            <a:r>
              <a:rPr lang="en-US" dirty="0" smtClean="0"/>
              <a:t>Tokyo</a:t>
            </a:r>
            <a:endParaRPr lang="en-US" dirty="0"/>
          </a:p>
        </p:txBody>
      </p:sp>
      <p:cxnSp>
        <p:nvCxnSpPr>
          <p:cNvPr id="11" name="Straight Arrow Connector 10"/>
          <p:cNvCxnSpPr/>
          <p:nvPr/>
        </p:nvCxnSpPr>
        <p:spPr bwMode="auto">
          <a:xfrm>
            <a:off x="6292850" y="1219200"/>
            <a:ext cx="762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2743200" y="4126468"/>
            <a:ext cx="1828800" cy="369332"/>
          </a:xfrm>
          <a:prstGeom prst="rect">
            <a:avLst/>
          </a:prstGeom>
          <a:noFill/>
        </p:spPr>
        <p:txBody>
          <a:bodyPr wrap="square" rtlCol="0">
            <a:spAutoFit/>
          </a:bodyPr>
          <a:lstStyle/>
          <a:p>
            <a:pPr algn="ctr"/>
            <a:r>
              <a:rPr lang="en-US" dirty="0" smtClean="0"/>
              <a:t>Iwate, Aomori</a:t>
            </a:r>
          </a:p>
        </p:txBody>
      </p:sp>
      <p:cxnSp>
        <p:nvCxnSpPr>
          <p:cNvPr id="14" name="Straight Arrow Connector 13"/>
          <p:cNvCxnSpPr>
            <a:stCxn id="12" idx="0"/>
          </p:cNvCxnSpPr>
          <p:nvPr/>
        </p:nvCxnSpPr>
        <p:spPr bwMode="auto">
          <a:xfrm flipV="1">
            <a:off x="3657600" y="3505200"/>
            <a:ext cx="0" cy="621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2951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 Country-wide BT Population</a:t>
            </a:r>
            <a:endParaRPr lang="en-US"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5" name="Picture 4" descr="peers_in_jap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2668"/>
            <a:ext cx="7239000" cy="4729932"/>
          </a:xfrm>
          <a:prstGeom prst="rect">
            <a:avLst/>
          </a:prstGeom>
        </p:spPr>
      </p:pic>
      <p:sp>
        <p:nvSpPr>
          <p:cNvPr id="6" name="TextBox 5"/>
          <p:cNvSpPr txBox="1"/>
          <p:nvPr/>
        </p:nvSpPr>
        <p:spPr>
          <a:xfrm>
            <a:off x="4953000" y="3429000"/>
            <a:ext cx="1752600" cy="646331"/>
          </a:xfrm>
          <a:prstGeom prst="rect">
            <a:avLst/>
          </a:prstGeom>
          <a:noFill/>
        </p:spPr>
        <p:txBody>
          <a:bodyPr wrap="square" rtlCol="0">
            <a:spAutoFit/>
          </a:bodyPr>
          <a:lstStyle/>
          <a:p>
            <a:pPr algn="ctr"/>
            <a:r>
              <a:rPr lang="en-US" b="1" dirty="0" smtClean="0"/>
              <a:t>24 hours</a:t>
            </a:r>
          </a:p>
          <a:p>
            <a:pPr algn="ctr"/>
            <a:r>
              <a:rPr lang="en-US" b="1" dirty="0" smtClean="0"/>
              <a:t>after</a:t>
            </a:r>
          </a:p>
        </p:txBody>
      </p:sp>
      <p:cxnSp>
        <p:nvCxnSpPr>
          <p:cNvPr id="11" name="Straight Arrow Connector 10"/>
          <p:cNvCxnSpPr/>
          <p:nvPr/>
        </p:nvCxnSpPr>
        <p:spPr bwMode="auto">
          <a:xfrm>
            <a:off x="5162550" y="3429000"/>
            <a:ext cx="12954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2" name="Content Placeholder 2"/>
          <p:cNvSpPr>
            <a:spLocks noGrp="1"/>
          </p:cNvSpPr>
          <p:nvPr>
            <p:ph idx="1"/>
          </p:nvPr>
        </p:nvSpPr>
        <p:spPr>
          <a:xfrm>
            <a:off x="304800" y="5334000"/>
            <a:ext cx="8534400" cy="990600"/>
          </a:xfrm>
        </p:spPr>
        <p:txBody>
          <a:bodyPr/>
          <a:lstStyle/>
          <a:p>
            <a:r>
              <a:rPr lang="en-US" dirty="0" smtClean="0"/>
              <a:t>BT user population affected by disaster</a:t>
            </a:r>
          </a:p>
          <a:p>
            <a:r>
              <a:rPr lang="en-US" dirty="0" smtClean="0"/>
              <a:t>Eventually, the user population recovers</a:t>
            </a:r>
            <a:endParaRPr lang="en-US" dirty="0"/>
          </a:p>
        </p:txBody>
      </p:sp>
    </p:spTree>
    <p:extLst>
      <p:ext uri="{BB962C8B-B14F-4D97-AF65-F5344CB8AC3E}">
        <p14:creationId xmlns:p14="http://schemas.microsoft.com/office/powerpoint/2010/main" val="1924039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Changes in BT Population</a:t>
            </a:r>
            <a:endParaRPr lang="en-US" dirty="0"/>
          </a:p>
        </p:txBody>
      </p:sp>
      <p:sp>
        <p:nvSpPr>
          <p:cNvPr id="3" name="Content Placeholder 2"/>
          <p:cNvSpPr>
            <a:spLocks noGrp="1"/>
          </p:cNvSpPr>
          <p:nvPr>
            <p:ph idx="1"/>
          </p:nvPr>
        </p:nvSpPr>
        <p:spPr>
          <a:xfrm>
            <a:off x="304800" y="5638800"/>
            <a:ext cx="8534400" cy="914400"/>
          </a:xfrm>
        </p:spPr>
        <p:txBody>
          <a:bodyPr/>
          <a:lstStyle/>
          <a:p>
            <a:r>
              <a:rPr lang="en-US" sz="2400" dirty="0" smtClean="0"/>
              <a:t>Prefectures with the largest drops are concentrated in the Tohoku region</a:t>
            </a:r>
            <a:endParaRPr lang="en-US" sz="2400"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7" name="Picture 6" descr="redGreenGr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00" y="4881622"/>
            <a:ext cx="3200400" cy="355600"/>
          </a:xfrm>
          <a:prstGeom prst="rect">
            <a:avLst/>
          </a:prstGeom>
        </p:spPr>
      </p:pic>
      <p:pic>
        <p:nvPicPr>
          <p:cNvPr id="8" name="Picture 7" descr="btChangeRa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6524"/>
            <a:ext cx="4573927" cy="3975100"/>
          </a:xfrm>
          <a:prstGeom prst="rect">
            <a:avLst/>
          </a:prstGeom>
        </p:spPr>
      </p:pic>
      <p:sp>
        <p:nvSpPr>
          <p:cNvPr id="9" name="TextBox 8"/>
          <p:cNvSpPr txBox="1"/>
          <p:nvPr/>
        </p:nvSpPr>
        <p:spPr>
          <a:xfrm>
            <a:off x="533400" y="5206424"/>
            <a:ext cx="914400" cy="584776"/>
          </a:xfrm>
          <a:prstGeom prst="rect">
            <a:avLst/>
          </a:prstGeom>
          <a:noFill/>
        </p:spPr>
        <p:txBody>
          <a:bodyPr wrap="square" rtlCol="0">
            <a:spAutoFit/>
          </a:bodyPr>
          <a:lstStyle/>
          <a:p>
            <a:r>
              <a:rPr lang="en-US" sz="1600" dirty="0" smtClean="0"/>
              <a:t>-100%            	</a:t>
            </a:r>
            <a:endParaRPr lang="en-US" sz="1600" dirty="0"/>
          </a:p>
        </p:txBody>
      </p:sp>
      <p:sp>
        <p:nvSpPr>
          <p:cNvPr id="10" name="TextBox 9"/>
          <p:cNvSpPr txBox="1"/>
          <p:nvPr/>
        </p:nvSpPr>
        <p:spPr>
          <a:xfrm>
            <a:off x="2302200" y="5206424"/>
            <a:ext cx="914400" cy="584776"/>
          </a:xfrm>
          <a:prstGeom prst="rect">
            <a:avLst/>
          </a:prstGeom>
          <a:noFill/>
        </p:spPr>
        <p:txBody>
          <a:bodyPr wrap="square" rtlCol="0">
            <a:spAutoFit/>
          </a:bodyPr>
          <a:lstStyle/>
          <a:p>
            <a:r>
              <a:rPr lang="en-US" sz="1600" dirty="0" smtClean="0"/>
              <a:t>0%            	</a:t>
            </a:r>
            <a:endParaRPr lang="en-US" sz="1600" dirty="0"/>
          </a:p>
        </p:txBody>
      </p:sp>
      <p:sp>
        <p:nvSpPr>
          <p:cNvPr id="11" name="TextBox 10"/>
          <p:cNvSpPr txBox="1"/>
          <p:nvPr/>
        </p:nvSpPr>
        <p:spPr>
          <a:xfrm>
            <a:off x="3657600" y="5206424"/>
            <a:ext cx="914400" cy="584776"/>
          </a:xfrm>
          <a:prstGeom prst="rect">
            <a:avLst/>
          </a:prstGeom>
          <a:noFill/>
        </p:spPr>
        <p:txBody>
          <a:bodyPr wrap="square" rtlCol="0">
            <a:spAutoFit/>
          </a:bodyPr>
          <a:lstStyle/>
          <a:p>
            <a:r>
              <a:rPr lang="en-US" sz="1600" dirty="0"/>
              <a:t>+</a:t>
            </a:r>
            <a:r>
              <a:rPr lang="en-US" sz="1600" dirty="0" smtClean="0"/>
              <a:t>100%            	</a:t>
            </a:r>
            <a:endParaRPr lang="en-US" sz="1600" dirty="0"/>
          </a:p>
        </p:txBody>
      </p:sp>
      <p:sp>
        <p:nvSpPr>
          <p:cNvPr id="13" name="TextBox 12"/>
          <p:cNvSpPr txBox="1"/>
          <p:nvPr/>
        </p:nvSpPr>
        <p:spPr>
          <a:xfrm>
            <a:off x="1219200" y="664621"/>
            <a:ext cx="2514600" cy="369332"/>
          </a:xfrm>
          <a:prstGeom prst="rect">
            <a:avLst/>
          </a:prstGeom>
          <a:noFill/>
        </p:spPr>
        <p:txBody>
          <a:bodyPr wrap="square" rtlCol="0">
            <a:spAutoFit/>
          </a:bodyPr>
          <a:lstStyle/>
          <a:p>
            <a:pPr algn="ctr"/>
            <a:r>
              <a:rPr lang="en-US" dirty="0" smtClean="0"/>
              <a:t>BT Population Change</a:t>
            </a:r>
            <a:endParaRPr lang="en-US" dirty="0"/>
          </a:p>
        </p:txBody>
      </p:sp>
      <p:cxnSp>
        <p:nvCxnSpPr>
          <p:cNvPr id="16" name="Straight Arrow Connector 15"/>
          <p:cNvCxnSpPr/>
          <p:nvPr/>
        </p:nvCxnSpPr>
        <p:spPr bwMode="auto">
          <a:xfrm flipH="1">
            <a:off x="3429000" y="1981200"/>
            <a:ext cx="990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H="1">
            <a:off x="3581400" y="2514600"/>
            <a:ext cx="7620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4419600" y="1828800"/>
            <a:ext cx="1905000" cy="369332"/>
          </a:xfrm>
          <a:prstGeom prst="rect">
            <a:avLst/>
          </a:prstGeom>
          <a:noFill/>
        </p:spPr>
        <p:txBody>
          <a:bodyPr wrap="square" rtlCol="0">
            <a:spAutoFit/>
          </a:bodyPr>
          <a:lstStyle/>
          <a:p>
            <a:r>
              <a:rPr lang="en-US" dirty="0" smtClean="0"/>
              <a:t>Aomori</a:t>
            </a:r>
            <a:endParaRPr lang="en-US" dirty="0"/>
          </a:p>
        </p:txBody>
      </p:sp>
      <p:sp>
        <p:nvSpPr>
          <p:cNvPr id="25" name="TextBox 24"/>
          <p:cNvSpPr txBox="1"/>
          <p:nvPr/>
        </p:nvSpPr>
        <p:spPr>
          <a:xfrm>
            <a:off x="4343400" y="2286000"/>
            <a:ext cx="1600200" cy="369332"/>
          </a:xfrm>
          <a:prstGeom prst="rect">
            <a:avLst/>
          </a:prstGeom>
          <a:noFill/>
        </p:spPr>
        <p:txBody>
          <a:bodyPr wrap="square" rtlCol="0">
            <a:spAutoFit/>
          </a:bodyPr>
          <a:lstStyle/>
          <a:p>
            <a:r>
              <a:rPr lang="en-US" dirty="0" smtClean="0"/>
              <a:t>Miyagi</a:t>
            </a:r>
            <a:endParaRPr lang="en-US" dirty="0"/>
          </a:p>
        </p:txBody>
      </p:sp>
    </p:spTree>
    <p:extLst>
      <p:ext uri="{BB962C8B-B14F-4D97-AF65-F5344CB8AC3E}">
        <p14:creationId xmlns:p14="http://schemas.microsoft.com/office/powerpoint/2010/main" val="1469599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with Tsunami Intensity</a:t>
            </a:r>
            <a:endParaRPr lang="en-US" dirty="0"/>
          </a:p>
        </p:txBody>
      </p:sp>
      <p:sp>
        <p:nvSpPr>
          <p:cNvPr id="3" name="Content Placeholder 2"/>
          <p:cNvSpPr>
            <a:spLocks noGrp="1"/>
          </p:cNvSpPr>
          <p:nvPr>
            <p:ph idx="1"/>
          </p:nvPr>
        </p:nvSpPr>
        <p:spPr>
          <a:xfrm>
            <a:off x="304800" y="5638800"/>
            <a:ext cx="8534400" cy="1066800"/>
          </a:xfrm>
        </p:spPr>
        <p:txBody>
          <a:bodyPr/>
          <a:lstStyle/>
          <a:p>
            <a:r>
              <a:rPr lang="en-US" sz="2400" dirty="0" smtClean="0"/>
              <a:t>Significant correlation between BT change and tsunami intensity (</a:t>
            </a:r>
            <a:r>
              <a:rPr lang="en-US" sz="2400" i="1" dirty="0" smtClean="0"/>
              <a:t>r = -0.62)</a:t>
            </a:r>
            <a:endParaRPr lang="en-US" sz="2400"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10" name="Picture 9" descr="redGreenGr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00" y="4881622"/>
            <a:ext cx="3200400" cy="355600"/>
          </a:xfrm>
          <a:prstGeom prst="rect">
            <a:avLst/>
          </a:prstGeom>
        </p:spPr>
      </p:pic>
      <p:pic>
        <p:nvPicPr>
          <p:cNvPr id="11" name="Picture 10" descr="btChangeRa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6524"/>
            <a:ext cx="4573927" cy="3975100"/>
          </a:xfrm>
          <a:prstGeom prst="rect">
            <a:avLst/>
          </a:prstGeom>
        </p:spPr>
      </p:pic>
      <p:sp>
        <p:nvSpPr>
          <p:cNvPr id="12" name="TextBox 11"/>
          <p:cNvSpPr txBox="1"/>
          <p:nvPr/>
        </p:nvSpPr>
        <p:spPr>
          <a:xfrm>
            <a:off x="533400" y="5206424"/>
            <a:ext cx="914400" cy="584776"/>
          </a:xfrm>
          <a:prstGeom prst="rect">
            <a:avLst/>
          </a:prstGeom>
          <a:noFill/>
        </p:spPr>
        <p:txBody>
          <a:bodyPr wrap="square" rtlCol="0">
            <a:spAutoFit/>
          </a:bodyPr>
          <a:lstStyle/>
          <a:p>
            <a:r>
              <a:rPr lang="en-US" sz="1600" dirty="0" smtClean="0"/>
              <a:t>-100%            	</a:t>
            </a:r>
            <a:endParaRPr lang="en-US" sz="1600" dirty="0"/>
          </a:p>
        </p:txBody>
      </p:sp>
      <p:sp>
        <p:nvSpPr>
          <p:cNvPr id="13" name="TextBox 12"/>
          <p:cNvSpPr txBox="1"/>
          <p:nvPr/>
        </p:nvSpPr>
        <p:spPr>
          <a:xfrm>
            <a:off x="2302200" y="5206424"/>
            <a:ext cx="914400" cy="584776"/>
          </a:xfrm>
          <a:prstGeom prst="rect">
            <a:avLst/>
          </a:prstGeom>
          <a:noFill/>
        </p:spPr>
        <p:txBody>
          <a:bodyPr wrap="square" rtlCol="0">
            <a:spAutoFit/>
          </a:bodyPr>
          <a:lstStyle/>
          <a:p>
            <a:r>
              <a:rPr lang="en-US" sz="1600" dirty="0" smtClean="0"/>
              <a:t>0%            	</a:t>
            </a:r>
            <a:endParaRPr lang="en-US" sz="1600" dirty="0"/>
          </a:p>
        </p:txBody>
      </p:sp>
      <p:sp>
        <p:nvSpPr>
          <p:cNvPr id="14" name="TextBox 13"/>
          <p:cNvSpPr txBox="1"/>
          <p:nvPr/>
        </p:nvSpPr>
        <p:spPr>
          <a:xfrm>
            <a:off x="3657600" y="5206424"/>
            <a:ext cx="914400" cy="584776"/>
          </a:xfrm>
          <a:prstGeom prst="rect">
            <a:avLst/>
          </a:prstGeom>
          <a:noFill/>
        </p:spPr>
        <p:txBody>
          <a:bodyPr wrap="square" rtlCol="0">
            <a:spAutoFit/>
          </a:bodyPr>
          <a:lstStyle/>
          <a:p>
            <a:r>
              <a:rPr lang="en-US" sz="1600" dirty="0"/>
              <a:t>+</a:t>
            </a:r>
            <a:r>
              <a:rPr lang="en-US" sz="1600" dirty="0" smtClean="0"/>
              <a:t>100%            	</a:t>
            </a:r>
            <a:endParaRPr lang="en-US" sz="1600" dirty="0"/>
          </a:p>
        </p:txBody>
      </p:sp>
      <p:pic>
        <p:nvPicPr>
          <p:cNvPr id="15" name="Picture 14" descr="tsunamiMeansBlu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231" y="919221"/>
            <a:ext cx="4593529" cy="3975100"/>
          </a:xfrm>
          <a:prstGeom prst="rect">
            <a:avLst/>
          </a:prstGeom>
        </p:spPr>
      </p:pic>
      <p:pic>
        <p:nvPicPr>
          <p:cNvPr id="16" name="Picture 15" descr="blueGrad.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4888924"/>
            <a:ext cx="3200400" cy="342900"/>
          </a:xfrm>
          <a:prstGeom prst="rect">
            <a:avLst/>
          </a:prstGeom>
        </p:spPr>
      </p:pic>
      <p:sp>
        <p:nvSpPr>
          <p:cNvPr id="17" name="TextBox 16"/>
          <p:cNvSpPr txBox="1"/>
          <p:nvPr/>
        </p:nvSpPr>
        <p:spPr>
          <a:xfrm>
            <a:off x="4578350" y="5209777"/>
            <a:ext cx="1593850" cy="338554"/>
          </a:xfrm>
          <a:prstGeom prst="rect">
            <a:avLst/>
          </a:prstGeom>
          <a:noFill/>
        </p:spPr>
        <p:txBody>
          <a:bodyPr wrap="square" rtlCol="0">
            <a:spAutoFit/>
          </a:bodyPr>
          <a:lstStyle/>
          <a:p>
            <a:pPr algn="ctr"/>
            <a:r>
              <a:rPr lang="en-US" sz="1600" dirty="0" smtClean="0"/>
              <a:t>Least affected</a:t>
            </a:r>
            <a:endParaRPr lang="en-US" sz="1600" dirty="0"/>
          </a:p>
        </p:txBody>
      </p:sp>
      <p:sp>
        <p:nvSpPr>
          <p:cNvPr id="18" name="TextBox 17"/>
          <p:cNvSpPr txBox="1"/>
          <p:nvPr/>
        </p:nvSpPr>
        <p:spPr>
          <a:xfrm>
            <a:off x="7620000" y="5205431"/>
            <a:ext cx="1511300" cy="338554"/>
          </a:xfrm>
          <a:prstGeom prst="rect">
            <a:avLst/>
          </a:prstGeom>
          <a:noFill/>
        </p:spPr>
        <p:txBody>
          <a:bodyPr wrap="square" rtlCol="0">
            <a:spAutoFit/>
          </a:bodyPr>
          <a:lstStyle/>
          <a:p>
            <a:pPr algn="ctr"/>
            <a:r>
              <a:rPr lang="en-US" sz="1600" dirty="0" smtClean="0"/>
              <a:t>Most affected</a:t>
            </a:r>
            <a:endParaRPr lang="en-US" sz="1600" dirty="0"/>
          </a:p>
        </p:txBody>
      </p:sp>
      <p:sp>
        <p:nvSpPr>
          <p:cNvPr id="19" name="TextBox 18"/>
          <p:cNvSpPr txBox="1"/>
          <p:nvPr/>
        </p:nvSpPr>
        <p:spPr>
          <a:xfrm>
            <a:off x="1219200" y="664621"/>
            <a:ext cx="2514600" cy="369332"/>
          </a:xfrm>
          <a:prstGeom prst="rect">
            <a:avLst/>
          </a:prstGeom>
          <a:noFill/>
        </p:spPr>
        <p:txBody>
          <a:bodyPr wrap="square" rtlCol="0">
            <a:spAutoFit/>
          </a:bodyPr>
          <a:lstStyle/>
          <a:p>
            <a:pPr algn="ctr"/>
            <a:r>
              <a:rPr lang="en-US" dirty="0" smtClean="0"/>
              <a:t>BT Population Change</a:t>
            </a:r>
            <a:endParaRPr lang="en-US" dirty="0"/>
          </a:p>
        </p:txBody>
      </p:sp>
      <p:sp>
        <p:nvSpPr>
          <p:cNvPr id="6" name="TextBox 5"/>
          <p:cNvSpPr txBox="1"/>
          <p:nvPr/>
        </p:nvSpPr>
        <p:spPr>
          <a:xfrm>
            <a:off x="5410200" y="642447"/>
            <a:ext cx="2895600" cy="369332"/>
          </a:xfrm>
          <a:prstGeom prst="rect">
            <a:avLst/>
          </a:prstGeom>
          <a:noFill/>
        </p:spPr>
        <p:txBody>
          <a:bodyPr wrap="square" rtlCol="0">
            <a:spAutoFit/>
          </a:bodyPr>
          <a:lstStyle/>
          <a:p>
            <a:pPr algn="ctr"/>
            <a:r>
              <a:rPr lang="en-US" dirty="0" smtClean="0"/>
              <a:t>Tsunami Intensity</a:t>
            </a:r>
            <a:endParaRPr lang="en-US" dirty="0"/>
          </a:p>
        </p:txBody>
      </p:sp>
    </p:spTree>
    <p:extLst>
      <p:ext uri="{BB962C8B-B14F-4D97-AF65-F5344CB8AC3E}">
        <p14:creationId xmlns:p14="http://schemas.microsoft.com/office/powerpoint/2010/main" val="2742262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with Earthquake Intensity</a:t>
            </a:r>
            <a:endParaRPr lang="en-US" dirty="0"/>
          </a:p>
        </p:txBody>
      </p:sp>
      <p:sp>
        <p:nvSpPr>
          <p:cNvPr id="3" name="Content Placeholder 2"/>
          <p:cNvSpPr>
            <a:spLocks noGrp="1"/>
          </p:cNvSpPr>
          <p:nvPr>
            <p:ph idx="1"/>
          </p:nvPr>
        </p:nvSpPr>
        <p:spPr>
          <a:xfrm>
            <a:off x="304800" y="5638800"/>
            <a:ext cx="8534400" cy="1066800"/>
          </a:xfrm>
        </p:spPr>
        <p:txBody>
          <a:bodyPr/>
          <a:lstStyle/>
          <a:p>
            <a:r>
              <a:rPr lang="en-US" sz="2400" dirty="0" smtClean="0"/>
              <a:t>Strong correlation between </a:t>
            </a:r>
            <a:r>
              <a:rPr lang="en-US" sz="2400" dirty="0"/>
              <a:t>BT change and log </a:t>
            </a:r>
            <a:r>
              <a:rPr lang="en-US" sz="2400" dirty="0" smtClean="0"/>
              <a:t>of </a:t>
            </a:r>
            <a:r>
              <a:rPr lang="en-US" sz="2400" dirty="0"/>
              <a:t>earthquake </a:t>
            </a:r>
            <a:r>
              <a:rPr lang="en-US" sz="2400" dirty="0" smtClean="0"/>
              <a:t>intensity (</a:t>
            </a:r>
            <a:r>
              <a:rPr lang="en-US" sz="2400" i="1" dirty="0" smtClean="0"/>
              <a:t>r </a:t>
            </a:r>
            <a:r>
              <a:rPr lang="en-US" sz="2400" i="1" dirty="0"/>
              <a:t>= −</a:t>
            </a:r>
            <a:r>
              <a:rPr lang="en-US" sz="2400" i="1" dirty="0" smtClean="0"/>
              <a:t>0.81</a:t>
            </a:r>
            <a:r>
              <a:rPr lang="en-US" sz="2400" dirty="0" smtClean="0"/>
              <a:t>)</a:t>
            </a:r>
            <a:endParaRPr lang="en-US" sz="2400" dirty="0"/>
          </a:p>
        </p:txBody>
      </p:sp>
      <p:sp>
        <p:nvSpPr>
          <p:cNvPr id="4" name="Footer Placeholder 3"/>
          <p:cNvSpPr>
            <a:spLocks noGrp="1"/>
          </p:cNvSpPr>
          <p:nvPr>
            <p:ph type="ftr" sz="quarter" idx="3"/>
          </p:nvPr>
        </p:nvSpPr>
        <p:spPr/>
        <p:txBody>
          <a:bodyPr/>
          <a:lstStyle/>
          <a:p>
            <a:pPr>
              <a:defRPr/>
            </a:pPr>
            <a:r>
              <a:rPr lang="en-US" dirty="0" smtClean="0"/>
              <a:t>BitTorrent as a Global Witness</a:t>
            </a:r>
            <a:endParaRPr lang="en-US" dirty="0"/>
          </a:p>
        </p:txBody>
      </p:sp>
      <p:pic>
        <p:nvPicPr>
          <p:cNvPr id="9" name="Picture 8" descr="redGreenGr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00" y="4881622"/>
            <a:ext cx="3200400" cy="355600"/>
          </a:xfrm>
          <a:prstGeom prst="rect">
            <a:avLst/>
          </a:prstGeom>
        </p:spPr>
      </p:pic>
      <p:pic>
        <p:nvPicPr>
          <p:cNvPr id="10" name="Picture 9" descr="btChangeRa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6524"/>
            <a:ext cx="4573927" cy="3975100"/>
          </a:xfrm>
          <a:prstGeom prst="rect">
            <a:avLst/>
          </a:prstGeom>
        </p:spPr>
      </p:pic>
      <p:sp>
        <p:nvSpPr>
          <p:cNvPr id="11" name="TextBox 10"/>
          <p:cNvSpPr txBox="1"/>
          <p:nvPr/>
        </p:nvSpPr>
        <p:spPr>
          <a:xfrm>
            <a:off x="533400" y="5206424"/>
            <a:ext cx="914400" cy="584776"/>
          </a:xfrm>
          <a:prstGeom prst="rect">
            <a:avLst/>
          </a:prstGeom>
          <a:noFill/>
        </p:spPr>
        <p:txBody>
          <a:bodyPr wrap="square" rtlCol="0">
            <a:spAutoFit/>
          </a:bodyPr>
          <a:lstStyle/>
          <a:p>
            <a:r>
              <a:rPr lang="en-US" sz="1600" dirty="0" smtClean="0"/>
              <a:t>-100%            	</a:t>
            </a:r>
            <a:endParaRPr lang="en-US" sz="1600" dirty="0"/>
          </a:p>
        </p:txBody>
      </p:sp>
      <p:sp>
        <p:nvSpPr>
          <p:cNvPr id="12" name="TextBox 11"/>
          <p:cNvSpPr txBox="1"/>
          <p:nvPr/>
        </p:nvSpPr>
        <p:spPr>
          <a:xfrm>
            <a:off x="2302200" y="5206424"/>
            <a:ext cx="914400" cy="584776"/>
          </a:xfrm>
          <a:prstGeom prst="rect">
            <a:avLst/>
          </a:prstGeom>
          <a:noFill/>
        </p:spPr>
        <p:txBody>
          <a:bodyPr wrap="square" rtlCol="0">
            <a:spAutoFit/>
          </a:bodyPr>
          <a:lstStyle/>
          <a:p>
            <a:r>
              <a:rPr lang="en-US" sz="1600" dirty="0" smtClean="0"/>
              <a:t>0%            	</a:t>
            </a:r>
            <a:endParaRPr lang="en-US" sz="1600" dirty="0"/>
          </a:p>
        </p:txBody>
      </p:sp>
      <p:sp>
        <p:nvSpPr>
          <p:cNvPr id="13" name="TextBox 12"/>
          <p:cNvSpPr txBox="1"/>
          <p:nvPr/>
        </p:nvSpPr>
        <p:spPr>
          <a:xfrm>
            <a:off x="3657600" y="5206424"/>
            <a:ext cx="914400" cy="584776"/>
          </a:xfrm>
          <a:prstGeom prst="rect">
            <a:avLst/>
          </a:prstGeom>
          <a:noFill/>
        </p:spPr>
        <p:txBody>
          <a:bodyPr wrap="square" rtlCol="0">
            <a:spAutoFit/>
          </a:bodyPr>
          <a:lstStyle/>
          <a:p>
            <a:r>
              <a:rPr lang="en-US" sz="1600" dirty="0"/>
              <a:t>+</a:t>
            </a:r>
            <a:r>
              <a:rPr lang="en-US" sz="1600" dirty="0" smtClean="0"/>
              <a:t>100%            	</a:t>
            </a:r>
            <a:endParaRPr lang="en-US" sz="1600" dirty="0"/>
          </a:p>
        </p:txBody>
      </p:sp>
      <p:pic>
        <p:nvPicPr>
          <p:cNvPr id="15" name="Picture 14" descr="blueGra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884922"/>
            <a:ext cx="3200400" cy="342900"/>
          </a:xfrm>
          <a:prstGeom prst="rect">
            <a:avLst/>
          </a:prstGeom>
        </p:spPr>
      </p:pic>
      <p:pic>
        <p:nvPicPr>
          <p:cNvPr id="6" name="Picture 5" descr="quakeMeansBlue.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0723" y="914400"/>
            <a:ext cx="4593037" cy="3975100"/>
          </a:xfrm>
          <a:prstGeom prst="rect">
            <a:avLst/>
          </a:prstGeom>
        </p:spPr>
      </p:pic>
      <p:sp>
        <p:nvSpPr>
          <p:cNvPr id="14" name="TextBox 13"/>
          <p:cNvSpPr txBox="1"/>
          <p:nvPr/>
        </p:nvSpPr>
        <p:spPr>
          <a:xfrm>
            <a:off x="4578350" y="5206768"/>
            <a:ext cx="1593850" cy="338554"/>
          </a:xfrm>
          <a:prstGeom prst="rect">
            <a:avLst/>
          </a:prstGeom>
          <a:noFill/>
        </p:spPr>
        <p:txBody>
          <a:bodyPr wrap="square" rtlCol="0">
            <a:spAutoFit/>
          </a:bodyPr>
          <a:lstStyle/>
          <a:p>
            <a:pPr algn="ctr"/>
            <a:r>
              <a:rPr lang="en-US" sz="1600" dirty="0" smtClean="0"/>
              <a:t>Least affected</a:t>
            </a:r>
            <a:endParaRPr lang="en-US" sz="1600" dirty="0"/>
          </a:p>
        </p:txBody>
      </p:sp>
      <p:sp>
        <p:nvSpPr>
          <p:cNvPr id="18" name="TextBox 17"/>
          <p:cNvSpPr txBox="1"/>
          <p:nvPr/>
        </p:nvSpPr>
        <p:spPr>
          <a:xfrm>
            <a:off x="7620000" y="5202422"/>
            <a:ext cx="1511300" cy="338554"/>
          </a:xfrm>
          <a:prstGeom prst="rect">
            <a:avLst/>
          </a:prstGeom>
          <a:noFill/>
        </p:spPr>
        <p:txBody>
          <a:bodyPr wrap="square" rtlCol="0">
            <a:spAutoFit/>
          </a:bodyPr>
          <a:lstStyle/>
          <a:p>
            <a:pPr algn="ctr"/>
            <a:r>
              <a:rPr lang="en-US" sz="1600" dirty="0" smtClean="0"/>
              <a:t>Most affected</a:t>
            </a:r>
            <a:endParaRPr lang="en-US" sz="1600" dirty="0"/>
          </a:p>
        </p:txBody>
      </p:sp>
      <p:sp>
        <p:nvSpPr>
          <p:cNvPr id="16" name="TextBox 15"/>
          <p:cNvSpPr txBox="1"/>
          <p:nvPr/>
        </p:nvSpPr>
        <p:spPr>
          <a:xfrm>
            <a:off x="5410200" y="642447"/>
            <a:ext cx="2895600" cy="369332"/>
          </a:xfrm>
          <a:prstGeom prst="rect">
            <a:avLst/>
          </a:prstGeom>
          <a:noFill/>
        </p:spPr>
        <p:txBody>
          <a:bodyPr wrap="square" rtlCol="0">
            <a:spAutoFit/>
          </a:bodyPr>
          <a:lstStyle/>
          <a:p>
            <a:pPr algn="ctr"/>
            <a:r>
              <a:rPr lang="en-US" dirty="0" smtClean="0"/>
              <a:t>Earthquake Intensity</a:t>
            </a:r>
            <a:endParaRPr lang="en-US" dirty="0"/>
          </a:p>
        </p:txBody>
      </p:sp>
      <p:sp>
        <p:nvSpPr>
          <p:cNvPr id="17" name="TextBox 16"/>
          <p:cNvSpPr txBox="1"/>
          <p:nvPr/>
        </p:nvSpPr>
        <p:spPr>
          <a:xfrm>
            <a:off x="1219200" y="664621"/>
            <a:ext cx="2514600" cy="369332"/>
          </a:xfrm>
          <a:prstGeom prst="rect">
            <a:avLst/>
          </a:prstGeom>
          <a:noFill/>
        </p:spPr>
        <p:txBody>
          <a:bodyPr wrap="square" rtlCol="0">
            <a:spAutoFit/>
          </a:bodyPr>
          <a:lstStyle/>
          <a:p>
            <a:pPr algn="ctr"/>
            <a:r>
              <a:rPr lang="en-US" dirty="0" smtClean="0"/>
              <a:t>BT Population Change</a:t>
            </a:r>
            <a:endParaRPr lang="en-US" dirty="0"/>
          </a:p>
        </p:txBody>
      </p:sp>
    </p:spTree>
    <p:extLst>
      <p:ext uri="{BB962C8B-B14F-4D97-AF65-F5344CB8AC3E}">
        <p14:creationId xmlns:p14="http://schemas.microsoft.com/office/powerpoint/2010/main" val="2621406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aqualab01">
  <a:themeElements>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81851</TotalTime>
  <Words>4035</Words>
  <Application>Microsoft Macintosh PowerPoint</Application>
  <PresentationFormat>On-screen Show (4:3)</PresentationFormat>
  <Paragraphs>412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1_aqualab01</vt:lpstr>
      <vt:lpstr>Distributed Systems and Natural Disasters  BitTorrent as a Global Witness</vt:lpstr>
      <vt:lpstr>Distributed Systems in the Wild</vt:lpstr>
      <vt:lpstr>BitTorrent as a Witness</vt:lpstr>
      <vt:lpstr>Disaster Impact on BitTorrent Population</vt:lpstr>
      <vt:lpstr>BitTorrent Usage in Japan</vt:lpstr>
      <vt:lpstr>Japan – Country-wide BT Population</vt:lpstr>
      <vt:lpstr>Geographic Changes in BT Population</vt:lpstr>
      <vt:lpstr>Compared with Tsunami Intensity</vt:lpstr>
      <vt:lpstr>Compared with Earthquake Intensity</vt:lpstr>
      <vt:lpstr>Compared with Earthquake and Tsunami</vt:lpstr>
      <vt:lpstr>Disaster Impact on the Network</vt:lpstr>
      <vt:lpstr>Identifying Submarine Cables</vt:lpstr>
      <vt:lpstr>Identifying Submarine Cables</vt:lpstr>
      <vt:lpstr>Effect on Submarine Links</vt:lpstr>
      <vt:lpstr>Expected Normal Distribution</vt:lpstr>
      <vt:lpstr>Disaster’s Impact on Links Used</vt:lpstr>
      <vt:lpstr>Changes in Link Popularity</vt:lpstr>
      <vt:lpstr>Distributed Systems and Disasters</vt:lpstr>
      <vt:lpstr>Political Unrest in Egpyt</vt:lpstr>
      <vt:lpstr>Political Unrest in Libya</vt:lpstr>
      <vt:lpstr>Questions Worth Exploring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fabianb</dc:creator>
  <cp:lastModifiedBy>Zachary Bischof</cp:lastModifiedBy>
  <cp:revision>1563</cp:revision>
  <cp:lastPrinted>1601-01-01T00:00:00Z</cp:lastPrinted>
  <dcterms:created xsi:type="dcterms:W3CDTF">1601-01-01T00:00:00Z</dcterms:created>
  <dcterms:modified xsi:type="dcterms:W3CDTF">2011-12-06T01:10:24Z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