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Default Extension="emf" ContentType="image/x-emf"/>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5"/>
  </p:notesMasterIdLst>
  <p:handoutMasterIdLst>
    <p:handoutMasterId r:id="rId16"/>
  </p:handoutMasterIdLst>
  <p:sldIdLst>
    <p:sldId id="259" r:id="rId2"/>
    <p:sldId id="387" r:id="rId3"/>
    <p:sldId id="378" r:id="rId4"/>
    <p:sldId id="379" r:id="rId5"/>
    <p:sldId id="358" r:id="rId6"/>
    <p:sldId id="390" r:id="rId7"/>
    <p:sldId id="364" r:id="rId8"/>
    <p:sldId id="394" r:id="rId9"/>
    <p:sldId id="402" r:id="rId10"/>
    <p:sldId id="388" r:id="rId11"/>
    <p:sldId id="366" r:id="rId12"/>
    <p:sldId id="400" r:id="rId13"/>
    <p:sldId id="403"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010B2"/>
    <a:srgbClr val="647960"/>
    <a:srgbClr val="648B67"/>
    <a:srgbClr val="86B895"/>
    <a:srgbClr val="00FA72"/>
    <a:srgbClr val="00D863"/>
    <a:srgbClr val="FFCC00"/>
    <a:srgbClr val="CC0000"/>
    <a:srgbClr val="3399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36" autoAdjust="0"/>
    <p:restoredTop sz="80344" autoAdjust="0"/>
  </p:normalViewPr>
  <p:slideViewPr>
    <p:cSldViewPr>
      <p:cViewPr>
        <p:scale>
          <a:sx n="125" d="100"/>
          <a:sy n="125" d="100"/>
        </p:scale>
        <p:origin x="-1088" y="-80"/>
      </p:cViewPr>
      <p:guideLst>
        <p:guide orient="horz" pos="2160"/>
        <p:guide pos="2880"/>
      </p:guideLst>
    </p:cSldViewPr>
  </p:slideViewPr>
  <p:outlineViewPr>
    <p:cViewPr>
      <p:scale>
        <a:sx n="33" d="100"/>
        <a:sy n="33" d="100"/>
      </p:scale>
      <p:origin x="0" y="1056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dirty="0"/>
          </a:p>
        </p:txBody>
      </p:sp>
      <p:sp>
        <p:nvSpPr>
          <p:cNvPr id="706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dirty="0"/>
          </a:p>
        </p:txBody>
      </p:sp>
      <p:sp>
        <p:nvSpPr>
          <p:cNvPr id="706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dirty="0"/>
          </a:p>
        </p:txBody>
      </p:sp>
      <p:sp>
        <p:nvSpPr>
          <p:cNvPr id="706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7CC827-6536-4A09-B219-39EB11687EB2}" type="slidenum">
              <a:rPr lang="en-US"/>
              <a:pPr>
                <a:defRPr/>
              </a:pPr>
              <a:t>‹#›</a:t>
            </a:fld>
            <a:endParaRPr lang="en-US" dirty="0"/>
          </a:p>
        </p:txBody>
      </p:sp>
    </p:spTree>
    <p:extLst>
      <p:ext uri="{BB962C8B-B14F-4D97-AF65-F5344CB8AC3E}">
        <p14:creationId xmlns:p14="http://schemas.microsoft.com/office/powerpoint/2010/main" val="13683578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dirty="0"/>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dirty="0"/>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dirty="0"/>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F03FCFB-547A-4DD8-8926-26E59ADA6A0F}" type="slidenum">
              <a:rPr lang="en-US"/>
              <a:pPr>
                <a:defRPr/>
              </a:pPr>
              <a:t>‹#›</a:t>
            </a:fld>
            <a:endParaRPr lang="en-US" dirty="0"/>
          </a:p>
        </p:txBody>
      </p:sp>
    </p:spTree>
    <p:extLst>
      <p:ext uri="{BB962C8B-B14F-4D97-AF65-F5344CB8AC3E}">
        <p14:creationId xmlns:p14="http://schemas.microsoft.com/office/powerpoint/2010/main" val="3352558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Good afternoon, my name is Zachary </a:t>
            </a:r>
            <a:r>
              <a:rPr lang="en-US" dirty="0" err="1" smtClean="0"/>
              <a:t>Bischof</a:t>
            </a:r>
            <a:r>
              <a:rPr lang="en-US" dirty="0" smtClean="0"/>
              <a:t>.  I am a</a:t>
            </a:r>
            <a:r>
              <a:rPr lang="en-US" baseline="0" dirty="0" smtClean="0"/>
              <a:t> graduate student at Northwestern University studying with Prof. Fabian Bustamante.  Today I’ll be presenting Crowdsourcing ISP Characterization to the Network Edge.  This work was in collaboration with the rest of </a:t>
            </a:r>
            <a:r>
              <a:rPr lang="en-US" baseline="0" dirty="0" err="1" smtClean="0"/>
              <a:t>AquaLab</a:t>
            </a:r>
            <a:r>
              <a:rPr lang="en-US" baseline="0" dirty="0" smtClean="0"/>
              <a:t>.</a:t>
            </a:r>
          </a:p>
          <a:p>
            <a:endParaRPr lang="en-US" baseline="0" dirty="0" smtClean="0"/>
          </a:p>
          <a:p>
            <a:r>
              <a:rPr lang="en-US" baseline="0" dirty="0" smtClean="0"/>
              <a:t>This work </a:t>
            </a:r>
            <a:r>
              <a:rPr lang="en-US" baseline="0" dirty="0" smtClean="0"/>
              <a:t>focuses the analysis of residential broadband </a:t>
            </a:r>
            <a:r>
              <a:rPr lang="en-US" baseline="0" dirty="0" smtClean="0"/>
              <a:t>services. We want to involve as many users as possible, without relying on </a:t>
            </a:r>
            <a:r>
              <a:rPr lang="en-US" baseline="0" dirty="0" err="1" smtClean="0"/>
              <a:t>SamKnows</a:t>
            </a:r>
            <a:r>
              <a:rPr lang="en-US" baseline="0" dirty="0" smtClean="0"/>
              <a:t>. </a:t>
            </a:r>
          </a:p>
          <a:p>
            <a:r>
              <a:rPr lang="en-US" baseline="0" dirty="0" smtClean="0"/>
              <a:t>But </a:t>
            </a:r>
            <a:r>
              <a:rPr lang="en-US" baseline="0" dirty="0" smtClean="0"/>
              <a:t>first, what does ISP characterization actually entail?</a:t>
            </a:r>
            <a:endParaRPr lang="en-US" dirty="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Lastly, we</a:t>
            </a:r>
            <a:r>
              <a:rPr lang="en-US" baseline="0" dirty="0" smtClean="0"/>
              <a:t> </a:t>
            </a:r>
            <a:r>
              <a:rPr lang="en-US" baseline="0" dirty="0" smtClean="0"/>
              <a:t>argued</a:t>
            </a:r>
            <a:r>
              <a:rPr lang="en-US" dirty="0" smtClean="0"/>
              <a:t> </a:t>
            </a:r>
            <a:r>
              <a:rPr lang="en-US" dirty="0" smtClean="0"/>
              <a:t>that ISP characterization</a:t>
            </a:r>
            <a:r>
              <a:rPr lang="en-US" baseline="0" dirty="0" smtClean="0"/>
              <a:t> should be performed at the end-user.  In addition to the concern of biased results, we need the end-user’s perspective to fully analyze their service.  </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For example, consider DNS, a critical component of the internet</a:t>
            </a:r>
            <a:r>
              <a:rPr lang="en-US" baseline="0" dirty="0" smtClean="0"/>
              <a:t> ecosystem. </a:t>
            </a:r>
            <a:r>
              <a:rPr lang="en-US" dirty="0" smtClean="0"/>
              <a:t> </a:t>
            </a:r>
            <a:r>
              <a:rPr lang="en-US" dirty="0" smtClean="0"/>
              <a:t>Its failures are extremely</a:t>
            </a:r>
            <a:r>
              <a:rPr lang="en-US" baseline="0" dirty="0" smtClean="0"/>
              <a:t> visible to the end-user. </a:t>
            </a:r>
            <a:r>
              <a:rPr lang="en-US" dirty="0" smtClean="0"/>
              <a:t>Simple bandwidth measurements from the core, or even connections</a:t>
            </a:r>
            <a:r>
              <a:rPr lang="en-US" baseline="0" dirty="0" smtClean="0"/>
              <a:t> on</a:t>
            </a:r>
            <a:r>
              <a:rPr lang="en-US" dirty="0" smtClean="0"/>
              <a:t> </a:t>
            </a:r>
            <a:r>
              <a:rPr lang="en-US" dirty="0" err="1" smtClean="0"/>
              <a:t>BitTorrent</a:t>
            </a:r>
            <a:r>
              <a:rPr lang="en-US" dirty="0" smtClean="0"/>
              <a:t>, may see perfectly fine network conditions, despite</a:t>
            </a:r>
            <a:r>
              <a:rPr lang="en-US" baseline="0" dirty="0" smtClean="0"/>
              <a:t> the fact that </a:t>
            </a:r>
            <a:r>
              <a:rPr lang="en-US" dirty="0" smtClean="0"/>
              <a:t>the user is experiencing</a:t>
            </a:r>
            <a:r>
              <a:rPr lang="en-US" baseline="0" dirty="0" smtClean="0"/>
              <a:t> issues with their service, due to a DNS outage.  </a:t>
            </a:r>
          </a:p>
          <a:p>
            <a:endParaRPr lang="en-US" baseline="0" dirty="0" smtClean="0"/>
          </a:p>
          <a:p>
            <a:r>
              <a:rPr lang="en-US" baseline="0" dirty="0" smtClean="0"/>
              <a:t>But how do you know what DNS servers to measure in each ISP? Why not just </a:t>
            </a:r>
            <a:r>
              <a:rPr lang="en-US" baseline="0" dirty="0" err="1" smtClean="0"/>
              <a:t>crowdsource</a:t>
            </a:r>
            <a:r>
              <a:rPr lang="en-US" baseline="0" dirty="0" smtClean="0"/>
              <a:t> it from the users?</a:t>
            </a:r>
            <a:endParaRPr lang="en-US" baseline="0" dirty="0" smtClean="0"/>
          </a:p>
          <a:p>
            <a:endParaRPr lang="en-US" dirty="0" smtClean="0"/>
          </a:p>
          <a:p>
            <a:r>
              <a:rPr lang="en-US" dirty="0" smtClean="0"/>
              <a:t>In this graph, we look at </a:t>
            </a:r>
            <a:r>
              <a:rPr lang="en-US" baseline="0" dirty="0" smtClean="0"/>
              <a:t>multiple DNS servers failing in Comcast’s networks in November 2010. It shows the number of DNS timeouts per hour, normalized by the hourly average.  The pink shaded region represents the reported period when servers were down. </a:t>
            </a:r>
            <a:r>
              <a:rPr lang="en-US" baseline="0" dirty="0" smtClean="0"/>
              <a:t>At about 5 pm, requests began to timeout due to a primary </a:t>
            </a:r>
            <a:r>
              <a:rPr lang="en-US" baseline="0" dirty="0" smtClean="0"/>
              <a:t>DNS server </a:t>
            </a:r>
            <a:r>
              <a:rPr lang="en-US" baseline="0" dirty="0" smtClean="0"/>
              <a:t>failure.  A few hours later, a secondary server fails. Then clients </a:t>
            </a:r>
            <a:r>
              <a:rPr lang="en-US" baseline="0" dirty="0" smtClean="0"/>
              <a:t>began backing off, waiting for the servers to return.  </a:t>
            </a:r>
            <a:r>
              <a:rPr lang="en-US" baseline="0" dirty="0" smtClean="0"/>
              <a:t>During this time, to these users, any task that requires a DNS lookup isn’t working.  Again, having the end user’s perspective, helps us understand how users were affected by these failures.</a:t>
            </a:r>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our work, we are also</a:t>
            </a:r>
            <a:r>
              <a:rPr lang="en-US" baseline="0" dirty="0" smtClean="0"/>
              <a:t> exploring </a:t>
            </a:r>
            <a:r>
              <a:rPr lang="en-US" dirty="0" smtClean="0"/>
              <a:t>the applications</a:t>
            </a:r>
            <a:r>
              <a:rPr lang="en-US" baseline="0" dirty="0" smtClean="0"/>
              <a:t> of C2E beyond single-ISP characterization.  </a:t>
            </a:r>
            <a:r>
              <a:rPr lang="en-US" baseline="0" dirty="0" smtClean="0"/>
              <a:t>Due to C2E’s scalability and low barrier to adoption, we are able to compare broadband services around the world without any hardware infrastructure requirements.</a:t>
            </a:r>
          </a:p>
          <a:p>
            <a:endParaRPr lang="en-US" baseline="0" dirty="0" smtClean="0"/>
          </a:p>
          <a:p>
            <a:r>
              <a:rPr lang="en-US" baseline="0" dirty="0" smtClean="0"/>
              <a:t>Here </a:t>
            </a:r>
            <a:r>
              <a:rPr lang="en-US" baseline="0" dirty="0" smtClean="0"/>
              <a:t>we looked at the rates of broadband availability in 2009 across four different regions around the world, two in the US, one in the European Union, and all of Japan.  </a:t>
            </a:r>
            <a:r>
              <a:rPr lang="en-US" dirty="0" smtClean="0"/>
              <a:t>We classified each ISP </a:t>
            </a:r>
            <a:r>
              <a:rPr lang="en-US" baseline="0" dirty="0" smtClean="0"/>
              <a:t>in a city into one of 5 categories according to the fastest achievable download rate.</a:t>
            </a:r>
          </a:p>
          <a:p>
            <a:endParaRPr lang="en-US" baseline="0" dirty="0" smtClean="0"/>
          </a:p>
          <a:p>
            <a:r>
              <a:rPr lang="en-US" baseline="0" dirty="0" smtClean="0"/>
              <a:t>The first region included New York, Pennsylvania, and New Jersey.  This area had the widest access to services faster than 10 Mbps in the US.</a:t>
            </a:r>
          </a:p>
          <a:p>
            <a:r>
              <a:rPr lang="en-US" baseline="0" dirty="0" smtClean="0"/>
              <a:t>The second region, which included Kentucky, Tennessee, Missouri and Alabama, had less access to services faster than 10 Mbps and more heavily relied on services slower than than 10 Mbps services</a:t>
            </a:r>
          </a:p>
          <a:p>
            <a:r>
              <a:rPr lang="en-US" baseline="0" dirty="0" smtClean="0"/>
              <a:t>The third region, in the European Union, included four countries, Germany, Italy, France, and the UK. Again we see wider access to services slower than 10 Mbps and less access to services faster than 10 Mbps. (We speculate that this may be due to more services relying on DSL)</a:t>
            </a:r>
          </a:p>
          <a:p>
            <a:r>
              <a:rPr lang="en-US" baseline="0" dirty="0" smtClean="0"/>
              <a:t>We also included Japan, given its high penetration rate of fiber-based broadband access.  Japan had more access to Internet services faster than 10 Mbps and was the only region to have significant access to services faster than 30 Mbps.  </a:t>
            </a:r>
          </a:p>
          <a:p>
            <a:endParaRPr lang="en-US" baseline="0" dirty="0" smtClean="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We are currently looking to leverage other network-intensive applications that could support C2E.</a:t>
            </a:r>
            <a:endParaRPr lang="en-US" dirty="0" smtClean="0"/>
          </a:p>
          <a:p>
            <a:endParaRPr lang="en-US" dirty="0" smtClean="0"/>
          </a:p>
          <a:p>
            <a:r>
              <a:rPr lang="en-US" dirty="0" smtClean="0"/>
              <a:t>In </a:t>
            </a:r>
            <a:r>
              <a:rPr lang="en-US" dirty="0" smtClean="0"/>
              <a:t>order to improve the descriptiveness of our analysis, we</a:t>
            </a:r>
            <a:r>
              <a:rPr lang="en-US" baseline="0" dirty="0" smtClean="0"/>
              <a:t> </a:t>
            </a:r>
            <a:r>
              <a:rPr lang="en-US" dirty="0" smtClean="0"/>
              <a:t>have deployed </a:t>
            </a:r>
            <a:r>
              <a:rPr lang="en-US" dirty="0" err="1" smtClean="0"/>
              <a:t>Dasu</a:t>
            </a:r>
            <a:r>
              <a:rPr lang="en-US" dirty="0" smtClean="0"/>
              <a:t>, an extension for </a:t>
            </a:r>
            <a:r>
              <a:rPr lang="en-US" dirty="0" err="1" smtClean="0"/>
              <a:t>Vuze</a:t>
            </a:r>
            <a:r>
              <a:rPr lang="en-US" dirty="0" smtClean="0"/>
              <a:t> that focuses</a:t>
            </a:r>
            <a:r>
              <a:rPr lang="en-US" baseline="0" dirty="0" smtClean="0"/>
              <a:t> on ISP characterization.  It providers users with a description of their </a:t>
            </a:r>
            <a:r>
              <a:rPr lang="en-US" baseline="0" dirty="0" err="1" smtClean="0"/>
              <a:t>BitTorrent</a:t>
            </a:r>
            <a:r>
              <a:rPr lang="en-US" baseline="0" dirty="0" smtClean="0"/>
              <a:t>, DNS, and HTTP performance, as well as the user’s historical bandwidth usage.</a:t>
            </a:r>
          </a:p>
          <a:p>
            <a:r>
              <a:rPr lang="en-US" baseline="0" dirty="0" smtClean="0"/>
              <a:t>Two major issues with monitoring from end-hosts include cross traffic on the home network and the impact of the home wireless connection.  In order to detect cross traffic, </a:t>
            </a:r>
            <a:r>
              <a:rPr lang="en-US" baseline="0" dirty="0" err="1" smtClean="0"/>
              <a:t>Dasu</a:t>
            </a:r>
            <a:r>
              <a:rPr lang="en-US" baseline="0" dirty="0" smtClean="0"/>
              <a:t> communicates with home routers over UPnP</a:t>
            </a:r>
            <a:r>
              <a:rPr lang="en-US" dirty="0" smtClean="0"/>
              <a:t>.</a:t>
            </a:r>
            <a:r>
              <a:rPr lang="en-US" baseline="0" dirty="0" smtClean="0"/>
              <a:t> Also, </a:t>
            </a:r>
            <a:r>
              <a:rPr lang="en-US" baseline="0" dirty="0" err="1" smtClean="0"/>
              <a:t>Dasu</a:t>
            </a:r>
            <a:r>
              <a:rPr lang="en-US" baseline="0" dirty="0" smtClean="0"/>
              <a:t> attempts to determine if an end-user is using Wi-Fi or Ethernet by looking at their network interface configuration.  This way, we know when wireless may be affecting our measurements.</a:t>
            </a:r>
          </a:p>
          <a:p>
            <a:endParaRPr lang="en-US" baseline="0" dirty="0" smtClean="0"/>
          </a:p>
          <a:p>
            <a:r>
              <a:rPr lang="en-US" baseline="0" dirty="0" smtClean="0"/>
              <a:t>We intend for </a:t>
            </a:r>
            <a:r>
              <a:rPr lang="en-US" baseline="0" dirty="0" err="1" smtClean="0"/>
              <a:t>Dasu</a:t>
            </a:r>
            <a:r>
              <a:rPr lang="en-US" baseline="0" dirty="0" smtClean="0"/>
              <a:t>, and C2E in general, to be a complementary approach to </a:t>
            </a:r>
            <a:r>
              <a:rPr lang="en-US" baseline="0" dirty="0" err="1" smtClean="0"/>
              <a:t>SamKnows</a:t>
            </a:r>
            <a:r>
              <a:rPr lang="en-US" baseline="0" dirty="0" smtClean="0"/>
              <a:t> and </a:t>
            </a:r>
            <a:r>
              <a:rPr lang="en-US" baseline="0" dirty="0" err="1" smtClean="0"/>
              <a:t>BISMark</a:t>
            </a:r>
            <a:r>
              <a:rPr lang="en-US" baseline="0" dirty="0" smtClean="0"/>
              <a:t>. For example, can we use network application performance to inform hardware deployment or identify regions in need of further analysis?  Also, we plan to use the results of these works to improve our approach.</a:t>
            </a:r>
          </a:p>
          <a:p>
            <a:endParaRPr lang="en-US" baseline="0" dirty="0" smtClean="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12</a:t>
            </a:fld>
            <a:endParaRPr lang="en-US" dirty="0"/>
          </a:p>
        </p:txBody>
      </p:sp>
    </p:spTree>
    <p:extLst>
      <p:ext uri="{BB962C8B-B14F-4D97-AF65-F5344CB8AC3E}">
        <p14:creationId xmlns:p14="http://schemas.microsoft.com/office/powerpoint/2010/main" val="612513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screen shot</a:t>
            </a:r>
            <a:r>
              <a:rPr lang="en-US" baseline="0" dirty="0" smtClean="0"/>
              <a:t> of </a:t>
            </a:r>
            <a:r>
              <a:rPr lang="en-US" baseline="0" dirty="0" err="1" smtClean="0"/>
              <a:t>Dasu</a:t>
            </a:r>
            <a:r>
              <a:rPr lang="en-US" baseline="0" dirty="0" smtClean="0"/>
              <a:t> running, measuring DNS performance.</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Thank you.  </a:t>
            </a:r>
            <a:r>
              <a:rPr lang="en-US" baseline="0" smtClean="0"/>
              <a:t>I’ll take any questions you may have now.</a:t>
            </a:r>
            <a:endParaRPr lang="en-US" smtClean="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13</a:t>
            </a:fld>
            <a:endParaRPr lang="en-US" dirty="0"/>
          </a:p>
        </p:txBody>
      </p:sp>
    </p:spTree>
    <p:extLst>
      <p:ext uri="{BB962C8B-B14F-4D97-AF65-F5344CB8AC3E}">
        <p14:creationId xmlns:p14="http://schemas.microsoft.com/office/powerpoint/2010/main" val="4116583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As I’m sure you’re aware,</a:t>
            </a:r>
            <a:r>
              <a:rPr lang="en-US" baseline="0" dirty="0" smtClean="0"/>
              <a:t> ISP </a:t>
            </a:r>
            <a:r>
              <a:rPr lang="en-US" baseline="0" dirty="0" smtClean="0"/>
              <a:t>characterization </a:t>
            </a:r>
            <a:r>
              <a:rPr lang="en-US" baseline="0" dirty="0" smtClean="0"/>
              <a:t>requires more than </a:t>
            </a:r>
            <a:r>
              <a:rPr lang="en-US" baseline="0" dirty="0" smtClean="0"/>
              <a:t>just a single bandwidth benchmark.  We want to identify the impact of other factors, such as congestion, management policies, service reliability, and customer location.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This way, we can accurately describe </a:t>
            </a:r>
            <a:r>
              <a:rPr lang="en-US" baseline="0" dirty="0" smtClean="0"/>
              <a:t>a particular </a:t>
            </a:r>
            <a:r>
              <a:rPr lang="en-US" baseline="0" dirty="0" smtClean="0"/>
              <a:t>service in a particular </a:t>
            </a:r>
            <a:r>
              <a:rPr lang="en-US" baseline="0" dirty="0" smtClean="0"/>
              <a:t>location and at a particular time.</a:t>
            </a: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Access to this information would be helpful for multiple groups of people.  First, and perhaps foremost, is the </a:t>
            </a:r>
            <a:r>
              <a:rPr lang="en-US" baseline="0" dirty="0" smtClean="0"/>
              <a:t>customers themselves, shopping for ISPs. </a:t>
            </a:r>
            <a:r>
              <a:rPr lang="en-US" baseline="0" dirty="0" smtClean="0"/>
              <a:t>It’s also of interest to companies that provide services over the </a:t>
            </a:r>
            <a:r>
              <a:rPr lang="en-US" baseline="0" dirty="0" smtClean="0"/>
              <a:t>Internet, </a:t>
            </a:r>
            <a:r>
              <a:rPr lang="en-US" baseline="0" dirty="0" smtClean="0"/>
              <a:t>such as video streaming</a:t>
            </a:r>
            <a:r>
              <a:rPr lang="en-US" baseline="0" dirty="0" smtClean="0"/>
              <a:t>.  When evaluating the user experience, they must take into account the quality </a:t>
            </a:r>
            <a:r>
              <a:rPr lang="en-US" baseline="0" dirty="0" smtClean="0"/>
              <a:t>of broadband services that are available to their target audience.  And lastly, </a:t>
            </a:r>
            <a:r>
              <a:rPr lang="en-US" baseline="0" dirty="0" smtClean="0"/>
              <a:t>governments want to know what services citizens are using.</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We’ve seen reports saying users in the UK are being misled, and that services in the US match what is advertised, but not all users would agree.</a:t>
            </a:r>
            <a:endParaRPr lang="en-US" dirty="0" smtClean="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argue </a:t>
            </a:r>
            <a:r>
              <a:rPr lang="en-US" dirty="0" smtClean="0"/>
              <a:t>that </a:t>
            </a:r>
            <a:r>
              <a:rPr lang="en-US" baseline="0" dirty="0" smtClean="0"/>
              <a:t>ISP characterization, done right,</a:t>
            </a:r>
            <a:r>
              <a:rPr lang="en-US" dirty="0" smtClean="0"/>
              <a:t> </a:t>
            </a:r>
            <a:r>
              <a:rPr lang="en-US" baseline="0" dirty="0" smtClean="0"/>
              <a:t>should </a:t>
            </a:r>
            <a:r>
              <a:rPr lang="en-US" baseline="0" dirty="0" smtClean="0"/>
              <a:t>fulfill the following criteria: </a:t>
            </a:r>
          </a:p>
          <a:p>
            <a:r>
              <a:rPr lang="en-US" dirty="0" smtClean="0"/>
              <a:t>- First, it should be done at scale</a:t>
            </a:r>
            <a:r>
              <a:rPr lang="en-US" baseline="0" dirty="0" smtClean="0"/>
              <a:t>, to cover as many connections as possible and capture a diverse set of ISPs and services.  Ideally, we want to characterize every connection.</a:t>
            </a:r>
          </a:p>
          <a:p>
            <a:r>
              <a:rPr lang="en-US" dirty="0" smtClean="0"/>
              <a:t>- Second, it should</a:t>
            </a:r>
            <a:r>
              <a:rPr lang="en-US" baseline="0" dirty="0" smtClean="0"/>
              <a:t> be b</a:t>
            </a:r>
            <a:r>
              <a:rPr lang="en-US" dirty="0" smtClean="0"/>
              <a:t>e able to continuously monitor individual</a:t>
            </a:r>
            <a:r>
              <a:rPr lang="en-US" baseline="0" dirty="0" smtClean="0"/>
              <a:t> </a:t>
            </a:r>
            <a:r>
              <a:rPr lang="en-US" dirty="0" smtClean="0"/>
              <a:t>networks.</a:t>
            </a:r>
            <a:r>
              <a:rPr lang="en-US" baseline="0" dirty="0" smtClean="0"/>
              <a:t>  This way, we can capture network issues or service interruptions, changes in traffic management policies or diurnal trends in performance, </a:t>
            </a:r>
          </a:p>
          <a:p>
            <a:pPr marL="0" indent="0">
              <a:buFontTx/>
              <a:buNone/>
            </a:pPr>
            <a:r>
              <a:rPr lang="en-US" dirty="0" smtClean="0"/>
              <a:t>- And </a:t>
            </a:r>
            <a:r>
              <a:rPr lang="en-US" dirty="0" smtClean="0"/>
              <a:t>third,</a:t>
            </a:r>
            <a:r>
              <a:rPr lang="en-US" baseline="0" dirty="0" smtClean="0"/>
              <a:t> it should be done </a:t>
            </a:r>
            <a:r>
              <a:rPr lang="en-US" dirty="0" smtClean="0"/>
              <a:t>by end users.</a:t>
            </a:r>
            <a:r>
              <a:rPr lang="en-US" baseline="0" dirty="0" smtClean="0"/>
              <a:t> Not only does this mean that we include the last-mile link in our measurements, but really, who else would you trust?  Probably not the ISPs themselves.  This way, we can guarantee accuracy and reduce bias. </a:t>
            </a:r>
          </a:p>
          <a:p>
            <a:pPr marL="0" indent="0">
              <a:buFontTx/>
              <a:buNone/>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However,</a:t>
            </a:r>
            <a:r>
              <a:rPr lang="en-US" baseline="0" dirty="0" smtClean="0"/>
              <a:t> based on the past work we’ve seen on this topic, </a:t>
            </a:r>
            <a:r>
              <a:rPr lang="en-US" dirty="0" smtClean="0"/>
              <a:t>It’s difficult to meet all of these conditions,</a:t>
            </a:r>
            <a:r>
              <a:rPr lang="en-US" baseline="0" dirty="0" smtClean="0"/>
              <a:t> and as such, we are left with compromises.</a:t>
            </a:r>
            <a:endParaRPr lang="en-US" dirty="0" smtClean="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We’ve found that previous work on</a:t>
            </a:r>
            <a:r>
              <a:rPr lang="en-US" baseline="0" dirty="0" smtClean="0"/>
              <a:t> this front can be roughly classified into these three categories.</a:t>
            </a:r>
            <a:endParaRPr lang="en-US" dirty="0" smtClean="0"/>
          </a:p>
          <a:p>
            <a:pPr marL="171450" indent="-171450">
              <a:buFontTx/>
              <a:buChar char="-"/>
            </a:pPr>
            <a:r>
              <a:rPr lang="en-US" baseline="0" dirty="0" smtClean="0"/>
              <a:t>The first is web-based tests.</a:t>
            </a:r>
          </a:p>
          <a:p>
            <a:pPr marL="628650" lvl="1" indent="-171450">
              <a:buFontTx/>
              <a:buChar char="-"/>
            </a:pPr>
            <a:r>
              <a:rPr lang="en-US" baseline="0" dirty="0" smtClean="0"/>
              <a:t>These have a low barrier to adoption, but they run for a very short period of time, limiting their continuity of coverage.  Also, many of these test are susceptible to white-listing by ISPs.</a:t>
            </a:r>
          </a:p>
          <a:p>
            <a:pPr marL="171450" indent="-171450">
              <a:buFontTx/>
              <a:buChar char="-"/>
            </a:pPr>
            <a:r>
              <a:rPr lang="en-US" baseline="0" dirty="0" smtClean="0"/>
              <a:t>The second method is measurement probes from the core of the network to end users.</a:t>
            </a:r>
          </a:p>
          <a:p>
            <a:pPr marL="628650" lvl="1" indent="-171450">
              <a:buFontTx/>
              <a:buChar char="-"/>
            </a:pPr>
            <a:r>
              <a:rPr lang="en-US" baseline="0" dirty="0" smtClean="0"/>
              <a:t>However, this generally use unsolicited probes that saturate an end-user’s connection.  Additionally, it’s not performed at the end-user’s location, so we cannot see what the user sees.</a:t>
            </a:r>
          </a:p>
          <a:p>
            <a:pPr marL="171450" lvl="0" indent="-171450">
              <a:buFontTx/>
              <a:buChar char="-"/>
            </a:pPr>
            <a:r>
              <a:rPr lang="en-US" baseline="0" dirty="0" smtClean="0"/>
              <a:t>The third method is installing monitoring devices at points of presence or home networks. </a:t>
            </a:r>
          </a:p>
          <a:p>
            <a:pPr marL="628650" lvl="1" indent="-171450">
              <a:buFontTx/>
              <a:buChar char="-"/>
            </a:pPr>
            <a:r>
              <a:rPr lang="en-US" baseline="0" dirty="0" smtClean="0"/>
              <a:t>Installations in </a:t>
            </a:r>
            <a:r>
              <a:rPr lang="en-US" baseline="0" dirty="0" err="1" smtClean="0"/>
              <a:t>PoPs</a:t>
            </a:r>
            <a:r>
              <a:rPr lang="en-US" baseline="0" dirty="0" smtClean="0"/>
              <a:t>, such as Keynote, do not cover the last-mile link, which significantly affects performance.</a:t>
            </a:r>
          </a:p>
          <a:p>
            <a:pPr marL="628650" lvl="1" indent="-171450">
              <a:buFontTx/>
              <a:buChar char="-"/>
            </a:pPr>
            <a:r>
              <a:rPr lang="en-US" baseline="0" dirty="0" smtClean="0"/>
              <a:t>Installations in home networks, such as </a:t>
            </a:r>
            <a:r>
              <a:rPr lang="en-US" baseline="0" dirty="0" err="1" smtClean="0"/>
              <a:t>SamKnows</a:t>
            </a:r>
            <a:r>
              <a:rPr lang="en-US" baseline="0" dirty="0" smtClean="0"/>
              <a:t> and </a:t>
            </a:r>
            <a:r>
              <a:rPr lang="en-US" baseline="0" dirty="0" err="1" smtClean="0"/>
              <a:t>BISMark</a:t>
            </a:r>
            <a:r>
              <a:rPr lang="en-US" baseline="0" dirty="0" smtClean="0"/>
              <a:t> have a great vantage point to monitor performance.  They’re from the end-user and can continuously monitor performance.  However, while there are no technical reasons that limit their scalability, coverage is limited by the cost to deploy infrastructure in today’s large and rapidly evolving network environment.  And also, </a:t>
            </a:r>
            <a:r>
              <a:rPr lang="en-US" baseline="0" dirty="0" err="1" smtClean="0"/>
              <a:t>SamKnows</a:t>
            </a:r>
            <a:r>
              <a:rPr lang="en-US" baseline="0" dirty="0" smtClean="0"/>
              <a:t>’ studies in the US and the UK required the support of government agencies.</a:t>
            </a:r>
          </a:p>
          <a:p>
            <a:pPr marL="0" lvl="0" indent="0">
              <a:buFontTx/>
              <a:buNone/>
            </a:pPr>
            <a:r>
              <a:rPr lang="en-US" baseline="0" dirty="0" smtClean="0"/>
              <a:t>These solutions all exhibit a seemingly unavoidable tradeoff among our previous criteria.</a:t>
            </a:r>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Our</a:t>
            </a:r>
            <a:r>
              <a:rPr lang="en-US" baseline="0" dirty="0" smtClean="0"/>
              <a:t> approach, </a:t>
            </a:r>
            <a:r>
              <a:rPr lang="en-US" dirty="0" smtClean="0"/>
              <a:t>crowdsourcing </a:t>
            </a:r>
            <a:r>
              <a:rPr lang="en-US" dirty="0" smtClean="0"/>
              <a:t>ISP characterization to the network </a:t>
            </a:r>
            <a:r>
              <a:rPr lang="en-US" dirty="0" smtClean="0"/>
              <a:t>edge,</a:t>
            </a:r>
            <a:r>
              <a:rPr lang="en-US" baseline="0" dirty="0" smtClean="0"/>
              <a:t> </a:t>
            </a:r>
            <a:r>
              <a:rPr lang="en-US" dirty="0" smtClean="0"/>
              <a:t>rather</a:t>
            </a:r>
            <a:r>
              <a:rPr lang="en-US" baseline="0" dirty="0" smtClean="0"/>
              <a:t> conveniently, matches our earlier criteria</a:t>
            </a:r>
            <a:r>
              <a:rPr lang="en-US" dirty="0" smtClean="0"/>
              <a:t>.  </a:t>
            </a:r>
            <a:r>
              <a:rPr lang="en-US" dirty="0" smtClean="0"/>
              <a:t>We argue that by leveraging</a:t>
            </a:r>
            <a:r>
              <a:rPr lang="en-US" baseline="0" dirty="0" smtClean="0"/>
              <a:t> the views of popular, network intensive applications</a:t>
            </a:r>
            <a:r>
              <a:rPr lang="en-US" dirty="0" smtClean="0"/>
              <a:t>, such as P2P or video streaming,  we can fulfill all of our criteria and provide a nearly ideal platform</a:t>
            </a:r>
            <a:r>
              <a:rPr lang="en-US" baseline="0" dirty="0" smtClean="0"/>
              <a:t> for ISP characterization.  Additionally, piggybacking onto popular applications allows us to reduce the need for active measurements.  </a:t>
            </a:r>
          </a:p>
          <a:p>
            <a:endParaRPr lang="en-US"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Its results are</a:t>
            </a:r>
            <a:r>
              <a:rPr lang="en-US" baseline="0" dirty="0" smtClean="0"/>
              <a:t> b</a:t>
            </a:r>
            <a:r>
              <a:rPr lang="en-US" dirty="0" smtClean="0"/>
              <a:t>ased on the</a:t>
            </a:r>
            <a:r>
              <a:rPr lang="en-US" baseline="0" dirty="0" smtClean="0"/>
              <a:t> actual performance a user experiences.  By combining the views of multiple users, we can obtain </a:t>
            </a:r>
            <a:r>
              <a:rPr lang="en-US" baseline="0" dirty="0" smtClean="0"/>
              <a:t>continuous </a:t>
            </a:r>
            <a:r>
              <a:rPr lang="en-US" baseline="0" dirty="0" smtClean="0"/>
              <a:t>coverage of individual networks.  Also, its low barrier to adoption means that C2E has the potential to grow with the network edge.</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we’ll</a:t>
            </a:r>
            <a:r>
              <a:rPr lang="en-US" baseline="0" dirty="0" smtClean="0"/>
              <a:t> be looking at </a:t>
            </a:r>
            <a:r>
              <a:rPr lang="en-US" baseline="0" dirty="0" err="1" smtClean="0"/>
              <a:t>BitTorrent</a:t>
            </a:r>
            <a:r>
              <a:rPr lang="en-US" baseline="0" dirty="0" smtClean="0"/>
              <a:t> as an example hosting application</a:t>
            </a:r>
            <a:r>
              <a:rPr lang="en-US" dirty="0" smtClean="0"/>
              <a:t>.  Due to it’s</a:t>
            </a:r>
            <a:r>
              <a:rPr lang="en-US" baseline="0" dirty="0" smtClean="0"/>
              <a:t> relatively long session times and high bandwidth usage, it is an excellent candidate for C2E.</a:t>
            </a:r>
          </a:p>
          <a:p>
            <a:endParaRPr lang="en-US" baseline="0" dirty="0" smtClean="0"/>
          </a:p>
          <a:p>
            <a:r>
              <a:rPr lang="en-US" baseline="0" dirty="0" smtClean="0"/>
              <a:t>Our results that will follow are based on data collected by Ono, one of </a:t>
            </a:r>
            <a:r>
              <a:rPr lang="en-US" baseline="0" dirty="0" err="1" smtClean="0"/>
              <a:t>AquaLab’s</a:t>
            </a:r>
            <a:r>
              <a:rPr lang="en-US" baseline="0" dirty="0" smtClean="0"/>
              <a:t> </a:t>
            </a:r>
            <a:r>
              <a:rPr lang="en-US" baseline="0" dirty="0" err="1" smtClean="0"/>
              <a:t>BitTorrent</a:t>
            </a:r>
            <a:r>
              <a:rPr lang="en-US" baseline="0" dirty="0" smtClean="0"/>
              <a:t> extensions for </a:t>
            </a:r>
            <a:r>
              <a:rPr lang="en-US" baseline="0" dirty="0" err="1" smtClean="0"/>
              <a:t>Vuze</a:t>
            </a:r>
            <a:r>
              <a:rPr lang="en-US" baseline="0" dirty="0" smtClean="0"/>
              <a:t>.  </a:t>
            </a:r>
            <a:r>
              <a:rPr lang="en-US" baseline="0" dirty="0" smtClean="0"/>
              <a:t>Ono </a:t>
            </a:r>
            <a:r>
              <a:rPr lang="en-US" baseline="0" dirty="0" smtClean="0"/>
              <a:t>aims to improve performance by selecting peers </a:t>
            </a:r>
            <a:r>
              <a:rPr lang="en-US" baseline="0" dirty="0" smtClean="0"/>
              <a:t>considered “closer” in </a:t>
            </a:r>
            <a:r>
              <a:rPr lang="en-US" baseline="0" dirty="0" smtClean="0"/>
              <a:t>the network.  </a:t>
            </a:r>
            <a:endParaRPr lang="en-US" baseline="0" dirty="0" smtClean="0"/>
          </a:p>
          <a:p>
            <a:endParaRPr lang="en-US" baseline="0" dirty="0" smtClean="0"/>
          </a:p>
          <a:p>
            <a:r>
              <a:rPr lang="en-US" baseline="0" dirty="0" smtClean="0"/>
              <a:t>Next I’ll follow with examples </a:t>
            </a:r>
            <a:r>
              <a:rPr lang="en-US" baseline="0" dirty="0" smtClean="0"/>
              <a:t>showing how C2E fits with our previous criteria.</a:t>
            </a:r>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I’ll explain why we argue</a:t>
            </a:r>
            <a:r>
              <a:rPr lang="en-US" baseline="0" dirty="0" smtClean="0"/>
              <a:t> that </a:t>
            </a:r>
            <a:r>
              <a:rPr lang="en-US" dirty="0" smtClean="0"/>
              <a:t>it must be performed at scale.  Average </a:t>
            </a:r>
            <a:r>
              <a:rPr lang="en-US" baseline="0" dirty="0" smtClean="0"/>
              <a:t>consumers</a:t>
            </a:r>
            <a:r>
              <a:rPr lang="en-US" dirty="0" smtClean="0"/>
              <a:t> </a:t>
            </a:r>
            <a:r>
              <a:rPr lang="en-US" dirty="0" smtClean="0"/>
              <a:t>expect</a:t>
            </a:r>
            <a:r>
              <a:rPr lang="en-US" baseline="0" dirty="0" smtClean="0"/>
              <a:t> to get their advertised service, regardless of location or time.</a:t>
            </a:r>
            <a:r>
              <a:rPr lang="en-US" dirty="0" smtClean="0"/>
              <a:t> </a:t>
            </a:r>
            <a:r>
              <a:rPr lang="en-US" baseline="0" dirty="0" smtClean="0"/>
              <a:t>However</a:t>
            </a:r>
            <a:r>
              <a:rPr lang="en-US" baseline="0" dirty="0" smtClean="0"/>
              <a:t>, we found wide variations in the maximum achievable download rate for Ono users on Virgin Media’s </a:t>
            </a:r>
            <a:r>
              <a:rPr lang="en-US" baseline="0" dirty="0" smtClean="0"/>
              <a:t>network.  </a:t>
            </a:r>
            <a:r>
              <a:rPr lang="en-US" baseline="0" dirty="0" smtClean="0"/>
              <a:t>This graph shows the maximum, 75</a:t>
            </a:r>
            <a:r>
              <a:rPr lang="en-US" baseline="30000" dirty="0" smtClean="0"/>
              <a:t>th</a:t>
            </a:r>
            <a:r>
              <a:rPr lang="en-US" baseline="0" dirty="0" smtClean="0"/>
              <a:t> percentile and median achievable download rate during November 2009.</a:t>
            </a:r>
          </a:p>
          <a:p>
            <a:endParaRPr lang="en-US" dirty="0" smtClean="0"/>
          </a:p>
          <a:p>
            <a:r>
              <a:rPr lang="en-US" baseline="0" dirty="0" smtClean="0"/>
              <a:t>One </a:t>
            </a:r>
            <a:r>
              <a:rPr lang="en-US" baseline="0" dirty="0" smtClean="0"/>
              <a:t>user in Belfast reported </a:t>
            </a:r>
            <a:r>
              <a:rPr lang="en-US" baseline="0" dirty="0" smtClean="0"/>
              <a:t>some of </a:t>
            </a:r>
            <a:r>
              <a:rPr lang="en-US" baseline="0" dirty="0" smtClean="0"/>
              <a:t>the fastest achievable speeds.  However, </a:t>
            </a:r>
            <a:r>
              <a:rPr lang="en-US" baseline="0" dirty="0" smtClean="0"/>
              <a:t>this was 40% faster than the median achievable rate in the same city.  Users </a:t>
            </a:r>
            <a:r>
              <a:rPr lang="en-US" baseline="0" dirty="0" smtClean="0"/>
              <a:t>in Nottingham, in particular, showed a significant variation in attainable speeds. The median achievable transfer rate was less than 50% of the reported maximum in that city. Meanwhile, the difference in </a:t>
            </a:r>
            <a:r>
              <a:rPr lang="en-US" baseline="0" dirty="0" smtClean="0"/>
              <a:t>Crawley was </a:t>
            </a:r>
            <a:r>
              <a:rPr lang="en-US" baseline="0" dirty="0" smtClean="0"/>
              <a:t>relatively consistent compared to the others</a:t>
            </a:r>
            <a:r>
              <a:rPr lang="en-US" baseline="0" dirty="0" smtClean="0"/>
              <a:t>.  Here we did not find any strong correlation between a performance and location or population.</a:t>
            </a:r>
            <a:endParaRPr lang="en-US" baseline="0" dirty="0" smtClean="0"/>
          </a:p>
          <a:p>
            <a:endParaRPr lang="en-US" baseline="0" dirty="0" smtClean="0"/>
          </a:p>
          <a:p>
            <a:r>
              <a:rPr lang="en-US" baseline="0" dirty="0" smtClean="0"/>
              <a:t>Without a scalable approach, you can end up with an incomplete view of ISP performance.  A solution for ISP characterization must be able to identify these differences, even within the same service level.</a:t>
            </a:r>
          </a:p>
          <a:p>
            <a:endParaRPr lang="en-US" baseline="0" dirty="0" smtClean="0"/>
          </a:p>
          <a:p>
            <a:r>
              <a:rPr lang="en-US" baseline="0" dirty="0" smtClean="0"/>
              <a:t>Users:</a:t>
            </a:r>
          </a:p>
          <a:p>
            <a:r>
              <a:rPr lang="en-US" baseline="0" dirty="0" smtClean="0"/>
              <a:t>Belfast – 6</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London – 91</a:t>
            </a:r>
          </a:p>
          <a:p>
            <a:r>
              <a:rPr lang="en-US" baseline="0" dirty="0" smtClean="0"/>
              <a:t>Oldham – 20</a:t>
            </a:r>
          </a:p>
          <a:p>
            <a:r>
              <a:rPr lang="en-US" baseline="0" dirty="0" smtClean="0"/>
              <a:t>Nottingham – 11</a:t>
            </a:r>
          </a:p>
          <a:p>
            <a:r>
              <a:rPr lang="en-US" baseline="0" dirty="0" smtClean="0"/>
              <a:t>Crawley – 7</a:t>
            </a:r>
          </a:p>
          <a:p>
            <a:endParaRPr lang="en-US" baseline="0" dirty="0" smtClean="0"/>
          </a:p>
          <a:p>
            <a:r>
              <a:rPr lang="en-US" baseline="0" dirty="0" smtClean="0"/>
              <a:t>At least 5 users per city, [6, 8, 7, 91, 6, 5, 20, 7, 11, 17, 6, 13, 5, 5, 5, 7, 5, 6, 7]</a:t>
            </a:r>
          </a:p>
          <a:p>
            <a:r>
              <a:rPr lang="en-US" baseline="0" dirty="0" smtClean="0"/>
              <a:t>Median: 7</a:t>
            </a:r>
          </a:p>
          <a:p>
            <a:r>
              <a:rPr lang="en-US" baseline="0" dirty="0" smtClean="0"/>
              <a:t>Mean: 12.5</a:t>
            </a:r>
          </a:p>
          <a:p>
            <a:r>
              <a:rPr lang="en-US" baseline="0" dirty="0" err="1" smtClean="0"/>
              <a:t>Std</a:t>
            </a:r>
            <a:r>
              <a:rPr lang="en-US" baseline="0" dirty="0" smtClean="0"/>
              <a:t>: 19</a:t>
            </a:r>
          </a:p>
          <a:p>
            <a:endParaRPr lang="en-US" baseline="0" dirty="0" smtClean="0"/>
          </a:p>
          <a:p>
            <a:r>
              <a:rPr lang="en-US" baseline="0" dirty="0" smtClean="0"/>
              <a:t>City 13 has 5 peers, Newcastle Upon Tyne</a:t>
            </a:r>
            <a:endParaRPr lang="en-US" dirty="0" smtClean="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also argue that</a:t>
            </a:r>
            <a:r>
              <a:rPr lang="en-US" baseline="0" dirty="0" smtClean="0"/>
              <a:t> ISP characterization should be performed continuously.  This is important because the performance of a subscriber’s service can change over the course of a single day.</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For example, </a:t>
            </a:r>
            <a:r>
              <a:rPr lang="en-US" baseline="0" dirty="0" smtClean="0"/>
              <a:t>Rogers, an ISP in Canada, was reported by </a:t>
            </a:r>
            <a:r>
              <a:rPr lang="en-US" dirty="0" err="1" smtClean="0"/>
              <a:t>Dischinger</a:t>
            </a:r>
            <a:r>
              <a:rPr lang="en-US" baseline="0" dirty="0" smtClean="0"/>
              <a:t> et al. to show clear diurnal patterns in download rates.  Here we aggregated a month of </a:t>
            </a:r>
            <a:r>
              <a:rPr lang="en-US" baseline="0" dirty="0" err="1" smtClean="0"/>
              <a:t>BitTorrent</a:t>
            </a:r>
            <a:r>
              <a:rPr lang="en-US" baseline="0" dirty="0" smtClean="0"/>
              <a:t> data of all peers </a:t>
            </a:r>
            <a:r>
              <a:rPr lang="en-US" baseline="0" dirty="0" smtClean="0"/>
              <a:t>Rogers</a:t>
            </a:r>
            <a:r>
              <a:rPr lang="en-US" baseline="0" dirty="0" smtClean="0"/>
              <a:t>’ </a:t>
            </a:r>
            <a:r>
              <a:rPr lang="en-US" baseline="0" dirty="0" smtClean="0"/>
              <a:t>3 Mbps service.  </a:t>
            </a:r>
            <a:r>
              <a:rPr lang="en-US" baseline="0" dirty="0" smtClean="0"/>
              <a:t>The maximum achieved transfer rate for all hours of the day is fairly consistent throughout, hovering around 3 Mbps. However, the 90</a:t>
            </a:r>
            <a:r>
              <a:rPr lang="en-US" baseline="30000" dirty="0" smtClean="0"/>
              <a:t>th</a:t>
            </a:r>
            <a:r>
              <a:rPr lang="en-US" baseline="0" dirty="0" smtClean="0"/>
              <a:t> percentile download rate drops from about 2.9 Mbps in the morning to as low as 1.7 Mbps during peak usage time in the evening. This is a drop from 96% to 60% of the advertised service level.</a:t>
            </a:r>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addition to daily trends in performance, we also want to capture changes in an</a:t>
            </a:r>
            <a:r>
              <a:rPr lang="en-US" baseline="0" dirty="0" smtClean="0"/>
              <a:t> ISP’s policy, another reason why ISP characterization must be continuous.  </a:t>
            </a:r>
          </a:p>
          <a:p>
            <a:r>
              <a:rPr lang="en-US" dirty="0" smtClean="0"/>
              <a:t>This past year, Virgin media began testing new service</a:t>
            </a:r>
            <a:r>
              <a:rPr lang="en-US" baseline="0" dirty="0" smtClean="0"/>
              <a:t> policies. More specifically, they began </a:t>
            </a:r>
            <a:r>
              <a:rPr lang="en-US" dirty="0" smtClean="0"/>
              <a:t>offering</a:t>
            </a:r>
            <a:r>
              <a:rPr lang="en-US" baseline="0" dirty="0" smtClean="0"/>
              <a:t> faster upload speeds.  However, at the same time, they began throttling upload traffic from 5PM to midnight.</a:t>
            </a:r>
          </a:p>
          <a:p>
            <a:endParaRPr lang="en-US" baseline="0" dirty="0" smtClean="0"/>
          </a:p>
          <a:p>
            <a:r>
              <a:rPr lang="en-US" baseline="0" dirty="0" smtClean="0"/>
              <a:t>This graph shows the average daily peak upload rates the week before the throttling policy was implemented, labeled “No throttling”, and the week after the policy was implemented, labeled “Throttling”.  The shaded region represents the daily period when the throttling policy was enforced.  Here we see a significant drop in the average upload rate while the throttling policy is </a:t>
            </a:r>
            <a:r>
              <a:rPr lang="en-US" baseline="0" dirty="0" smtClean="0"/>
              <a:t>active, by about 50%</a:t>
            </a:r>
            <a:endParaRPr lang="en-US" baseline="0" dirty="0" smtClean="0"/>
          </a:p>
          <a:p>
            <a:endParaRPr lang="en-US" baseline="0" dirty="0" smtClean="0"/>
          </a:p>
          <a:p>
            <a:r>
              <a:rPr lang="en-US" baseline="0" dirty="0" smtClean="0"/>
              <a:t>Without continuous monitoring, it is difficult to identify these daily and long term trends in performance.</a:t>
            </a:r>
            <a:endParaRPr lang="en-US" dirty="0" smtClean="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509588"/>
          </a:xfrm>
          <a:prstGeom prst="rect">
            <a:avLst/>
          </a:prstGeom>
          <a:solidFill>
            <a:srgbClr val="666699">
              <a:alpha val="50000"/>
            </a:srgbClr>
          </a:solidFill>
          <a:ln w="9525">
            <a:noFill/>
            <a:miter lim="800000"/>
            <a:headEnd/>
            <a:tailEnd/>
          </a:ln>
          <a:effectLst/>
        </p:spPr>
        <p:txBody>
          <a:bodyPr wrap="none" anchor="ctr"/>
          <a:lstStyle/>
          <a:p>
            <a:pPr>
              <a:defRPr/>
            </a:pPr>
            <a:endParaRPr lang="en-US" dirty="0"/>
          </a:p>
        </p:txBody>
      </p:sp>
      <p:sp>
        <p:nvSpPr>
          <p:cNvPr id="5" name="Rectangle 3"/>
          <p:cNvSpPr>
            <a:spLocks noChangeArrowheads="1"/>
          </p:cNvSpPr>
          <p:nvPr/>
        </p:nvSpPr>
        <p:spPr bwMode="auto">
          <a:xfrm>
            <a:off x="0" y="0"/>
            <a:ext cx="9144000" cy="509588"/>
          </a:xfrm>
          <a:prstGeom prst="rect">
            <a:avLst/>
          </a:prstGeom>
          <a:solidFill>
            <a:srgbClr val="666699">
              <a:alpha val="50000"/>
            </a:srgbClr>
          </a:solidFill>
          <a:ln w="9525">
            <a:noFill/>
            <a:miter lim="800000"/>
            <a:headEnd/>
            <a:tailEnd/>
          </a:ln>
          <a:effectLst/>
        </p:spPr>
        <p:txBody>
          <a:bodyPr wrap="none" anchor="ctr"/>
          <a:lstStyle/>
          <a:p>
            <a:pPr>
              <a:defRPr/>
            </a:pPr>
            <a:endParaRPr lang="en-US" dirty="0"/>
          </a:p>
        </p:txBody>
      </p:sp>
      <p:sp>
        <p:nvSpPr>
          <p:cNvPr id="6" name="Rectangle 4"/>
          <p:cNvSpPr>
            <a:spLocks noChangeArrowheads="1"/>
          </p:cNvSpPr>
          <p:nvPr/>
        </p:nvSpPr>
        <p:spPr bwMode="auto">
          <a:xfrm>
            <a:off x="0" y="0"/>
            <a:ext cx="9144000" cy="509588"/>
          </a:xfrm>
          <a:prstGeom prst="rect">
            <a:avLst/>
          </a:prstGeom>
          <a:solidFill>
            <a:srgbClr val="666699">
              <a:alpha val="50000"/>
            </a:srgbClr>
          </a:solidFill>
          <a:ln w="9525">
            <a:noFill/>
            <a:miter lim="800000"/>
            <a:headEnd/>
            <a:tailEnd/>
          </a:ln>
          <a:effectLst/>
        </p:spPr>
        <p:txBody>
          <a:bodyPr wrap="none" anchor="ctr"/>
          <a:lstStyle/>
          <a:p>
            <a:pPr>
              <a:defRPr/>
            </a:pPr>
            <a:endParaRPr lang="en-US" dirty="0"/>
          </a:p>
        </p:txBody>
      </p:sp>
      <p:sp>
        <p:nvSpPr>
          <p:cNvPr id="6149" name="Rectangle 5"/>
          <p:cNvSpPr>
            <a:spLocks noGrp="1" noChangeArrowheads="1"/>
          </p:cNvSpPr>
          <p:nvPr>
            <p:ph type="subTitle" sz="quarter" idx="1"/>
          </p:nvPr>
        </p:nvSpPr>
        <p:spPr>
          <a:xfrm>
            <a:off x="1447800" y="3657600"/>
            <a:ext cx="6400800" cy="2012950"/>
          </a:xfrm>
        </p:spPr>
        <p:txBody>
          <a:bodyPr/>
          <a:lstStyle>
            <a:lvl1pPr marL="0" indent="0" algn="ctr">
              <a:buFont typeface="Wingdings" pitchFamily="2" charset="2"/>
              <a:buNone/>
              <a:defRPr sz="2400"/>
            </a:lvl1pPr>
          </a:lstStyle>
          <a:p>
            <a:r>
              <a:rPr lang="en-US"/>
              <a:t>Click to edit</a:t>
            </a:r>
          </a:p>
        </p:txBody>
      </p:sp>
      <p:sp>
        <p:nvSpPr>
          <p:cNvPr id="6150" name="Rectangle 6"/>
          <p:cNvSpPr>
            <a:spLocks noGrp="1" noChangeArrowheads="1"/>
          </p:cNvSpPr>
          <p:nvPr>
            <p:ph type="ctrTitle" sz="quarter"/>
          </p:nvPr>
        </p:nvSpPr>
        <p:spPr>
          <a:xfrm>
            <a:off x="381000" y="2101850"/>
            <a:ext cx="8418513" cy="641350"/>
          </a:xfrm>
        </p:spPr>
        <p:txBody>
          <a:bodyPr anchor="b">
            <a:spAutoFit/>
          </a:bodyPr>
          <a:lstStyle>
            <a:lvl1pPr algn="ctr">
              <a:defRPr sz="3600">
                <a:ln w="18415" cmpd="sng">
                  <a:solidFill>
                    <a:schemeClr val="accent1">
                      <a:lumMod val="50000"/>
                    </a:schemeClr>
                  </a:solidFill>
                  <a:prstDash val="solid"/>
                </a:ln>
                <a:solidFill>
                  <a:schemeClr val="accent2">
                    <a:lumMod val="50000"/>
                  </a:schemeClr>
                </a:solidFill>
                <a:effectLst/>
              </a:defRPr>
            </a:lvl1pPr>
          </a:lstStyle>
          <a:p>
            <a:r>
              <a:rPr lang="en-US"/>
              <a:t>Click to edit Master title style</a:t>
            </a:r>
          </a:p>
        </p:txBody>
      </p:sp>
      <p:sp>
        <p:nvSpPr>
          <p:cNvPr id="11" name="Rectangle 8"/>
          <p:cNvSpPr>
            <a:spLocks noChangeArrowheads="1"/>
          </p:cNvSpPr>
          <p:nvPr userDrawn="1"/>
        </p:nvSpPr>
        <p:spPr bwMode="blackGray">
          <a:xfrm>
            <a:off x="0" y="6492240"/>
            <a:ext cx="9144000" cy="346972"/>
          </a:xfrm>
          <a:prstGeom prst="rect">
            <a:avLst/>
          </a:prstGeom>
          <a:solidFill>
            <a:srgbClr val="666699"/>
          </a:solidFill>
          <a:ln w="19050">
            <a:solidFill>
              <a:srgbClr val="666699"/>
            </a:solidFill>
            <a:miter lim="800000"/>
            <a:headEnd/>
            <a:tailEnd/>
          </a:ln>
          <a:effectLst/>
        </p:spPr>
        <p:txBody>
          <a:bodyPr wrap="none" anchor="ctr"/>
          <a:lstStyle/>
          <a:p>
            <a:pPr>
              <a:defRPr/>
            </a:pPr>
            <a:endParaRPr lang="en-US" dirty="0"/>
          </a:p>
        </p:txBody>
      </p:sp>
      <p:sp>
        <p:nvSpPr>
          <p:cNvPr id="8" name="Text Box 8"/>
          <p:cNvSpPr txBox="1">
            <a:spLocks noChangeArrowheads="1"/>
          </p:cNvSpPr>
          <p:nvPr userDrawn="1"/>
        </p:nvSpPr>
        <p:spPr bwMode="auto">
          <a:xfrm>
            <a:off x="4959458" y="6519215"/>
            <a:ext cx="4184542" cy="338785"/>
          </a:xfrm>
          <a:prstGeom prst="rect">
            <a:avLst/>
          </a:prstGeom>
          <a:noFill/>
          <a:ln w="12700" cap="sq">
            <a:noFill/>
            <a:miter lim="800000"/>
            <a:headEnd type="none" w="sm" len="sm"/>
            <a:tailEnd type="none" w="sm" len="sm"/>
          </a:ln>
          <a:effectLst/>
        </p:spPr>
        <p:txBody>
          <a:bodyPr>
            <a:spAutoFit/>
          </a:bodyPr>
          <a:lstStyle/>
          <a:p>
            <a:pPr algn="r" eaLnBrk="1" hangingPunct="1">
              <a:spcBef>
                <a:spcPct val="50000"/>
              </a:spcBef>
              <a:defRPr/>
            </a:pPr>
            <a:r>
              <a:rPr lang="en-US" sz="1600" b="1" dirty="0">
                <a:solidFill>
                  <a:schemeClr val="bg1"/>
                </a:solidFill>
                <a:cs typeface="Arial" charset="0"/>
              </a:rPr>
              <a:t>http://aqualab.cs.northwestern.edu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ftr" sz="quarter" idx="3"/>
          </p:nvPr>
        </p:nvSpPr>
        <p:spPr>
          <a:xfrm>
            <a:off x="3733800" y="6477000"/>
            <a:ext cx="4953000" cy="381000"/>
          </a:xfrm>
          <a:prstGeom prst="rect">
            <a:avLst/>
          </a:prstGeom>
          <a:ln/>
        </p:spPr>
        <p:txBody>
          <a:bodyPr/>
          <a:lstStyle>
            <a:lvl1pPr>
              <a:defRPr sz="1600" i="0">
                <a:solidFill>
                  <a:schemeClr val="bg1"/>
                </a:solidFill>
              </a:defRPr>
            </a:lvl1pPr>
          </a:lstStyle>
          <a:p>
            <a:pPr>
              <a:defRPr/>
            </a:pPr>
            <a:r>
              <a:rPr lang="en-US" smtClean="0"/>
              <a:t>Crowdsourcing ISP Characterization</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914400"/>
            <a:ext cx="39624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4400"/>
            <a:ext cx="39624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3"/>
          </p:nvPr>
        </p:nvSpPr>
        <p:spPr>
          <a:xfrm>
            <a:off x="3657600" y="6477000"/>
            <a:ext cx="5029200" cy="381000"/>
          </a:xfrm>
          <a:prstGeom prst="rect">
            <a:avLst/>
          </a:prstGeom>
          <a:ln/>
        </p:spPr>
        <p:txBody>
          <a:bodyPr/>
          <a:lstStyle>
            <a:lvl1pPr>
              <a:defRPr sz="1600">
                <a:solidFill>
                  <a:schemeClr val="bg1"/>
                </a:solidFill>
              </a:defRPr>
            </a:lvl1pPr>
          </a:lstStyle>
          <a:p>
            <a:pPr>
              <a:defRPr/>
            </a:pPr>
            <a:r>
              <a:rPr lang="en-US" smtClean="0"/>
              <a:t>Crowdsourcing ISP Characterization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5"/>
          <p:cNvSpPr>
            <a:spLocks noGrp="1" noChangeArrowheads="1"/>
          </p:cNvSpPr>
          <p:nvPr>
            <p:ph type="ftr" sz="quarter" idx="3"/>
          </p:nvPr>
        </p:nvSpPr>
        <p:spPr>
          <a:xfrm>
            <a:off x="3657600" y="6477000"/>
            <a:ext cx="5029200" cy="381000"/>
          </a:xfrm>
          <a:prstGeom prst="rect">
            <a:avLst/>
          </a:prstGeom>
          <a:ln/>
        </p:spPr>
        <p:txBody>
          <a:bodyPr/>
          <a:lstStyle>
            <a:lvl1pPr>
              <a:defRPr sz="1600">
                <a:solidFill>
                  <a:schemeClr val="bg1"/>
                </a:solidFill>
              </a:defRPr>
            </a:lvl1pPr>
          </a:lstStyle>
          <a:p>
            <a:pPr>
              <a:defRPr/>
            </a:pPr>
            <a:r>
              <a:rPr lang="en-US" smtClean="0"/>
              <a:t>Crowdsourcing ISP Characterization</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5"/>
          <p:cNvSpPr>
            <a:spLocks noGrp="1" noChangeArrowheads="1"/>
          </p:cNvSpPr>
          <p:nvPr>
            <p:ph type="ftr" sz="quarter" idx="3"/>
          </p:nvPr>
        </p:nvSpPr>
        <p:spPr>
          <a:xfrm>
            <a:off x="3657600" y="6477000"/>
            <a:ext cx="5029200" cy="381000"/>
          </a:xfrm>
          <a:prstGeom prst="rect">
            <a:avLst/>
          </a:prstGeom>
          <a:ln/>
        </p:spPr>
        <p:txBody>
          <a:bodyPr/>
          <a:lstStyle>
            <a:lvl1pPr>
              <a:defRPr sz="1600">
                <a:solidFill>
                  <a:schemeClr val="bg1"/>
                </a:solidFill>
              </a:defRPr>
            </a:lvl1pPr>
          </a:lstStyle>
          <a:p>
            <a:pPr>
              <a:defRPr/>
            </a:pPr>
            <a:r>
              <a:rPr lang="en-US" smtClean="0"/>
              <a:t>Crowdsourcing ISP Characterization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3"/>
          </p:nvPr>
        </p:nvSpPr>
        <p:spPr>
          <a:xfrm>
            <a:off x="3657600" y="6477000"/>
            <a:ext cx="5029200" cy="381000"/>
          </a:xfrm>
          <a:prstGeom prst="rect">
            <a:avLst/>
          </a:prstGeom>
          <a:ln/>
        </p:spPr>
        <p:txBody>
          <a:bodyPr/>
          <a:lstStyle>
            <a:lvl1pPr>
              <a:defRPr sz="1600">
                <a:solidFill>
                  <a:schemeClr val="bg1"/>
                </a:solidFill>
              </a:defRPr>
            </a:lvl1pPr>
          </a:lstStyle>
          <a:p>
            <a:pPr>
              <a:defRPr/>
            </a:pPr>
            <a:r>
              <a:rPr lang="en-US" smtClean="0"/>
              <a:t>Crowdsourcing ISP Characterization</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123825"/>
            <a:ext cx="8077200" cy="533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914400"/>
            <a:ext cx="39624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914400"/>
            <a:ext cx="39624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3"/>
          </p:nvPr>
        </p:nvSpPr>
        <p:spPr>
          <a:xfrm>
            <a:off x="3657600" y="6477000"/>
            <a:ext cx="5029200" cy="381000"/>
          </a:xfrm>
          <a:prstGeom prst="rect">
            <a:avLst/>
          </a:prstGeom>
          <a:ln/>
        </p:spPr>
        <p:txBody>
          <a:bodyPr/>
          <a:lstStyle>
            <a:lvl1pPr>
              <a:defRPr sz="1600">
                <a:solidFill>
                  <a:schemeClr val="bg1"/>
                </a:solidFill>
              </a:defRPr>
            </a:lvl1pPr>
          </a:lstStyle>
          <a:p>
            <a:pPr>
              <a:defRPr/>
            </a:pPr>
            <a:r>
              <a:rPr lang="en-US" smtClean="0"/>
              <a:t>Crowdsourcing ISP Characterization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5125" name="Rectangle 5"/>
          <p:cNvSpPr>
            <a:spLocks noChangeArrowheads="1"/>
          </p:cNvSpPr>
          <p:nvPr/>
        </p:nvSpPr>
        <p:spPr bwMode="auto">
          <a:xfrm rot="10800000">
            <a:off x="-1" y="0"/>
            <a:ext cx="9143999" cy="685799"/>
          </a:xfrm>
          <a:prstGeom prst="rect">
            <a:avLst/>
          </a:prstGeom>
          <a:solidFill>
            <a:srgbClr val="666699">
              <a:alpha val="50000"/>
            </a:srgbClr>
          </a:solidFill>
          <a:ln w="9525">
            <a:noFill/>
            <a:miter lim="800000"/>
            <a:headEnd/>
            <a:tailEnd/>
          </a:ln>
          <a:effectLst/>
        </p:spPr>
        <p:txBody>
          <a:bodyPr wrap="none" anchor="ctr"/>
          <a:lstStyle/>
          <a:p>
            <a:pPr>
              <a:defRPr/>
            </a:pPr>
            <a:endParaRPr lang="en-US" dirty="0"/>
          </a:p>
        </p:txBody>
      </p:sp>
      <p:sp>
        <p:nvSpPr>
          <p:cNvPr id="5126" name="Rectangle 6"/>
          <p:cNvSpPr>
            <a:spLocks noChangeArrowheads="1"/>
          </p:cNvSpPr>
          <p:nvPr/>
        </p:nvSpPr>
        <p:spPr bwMode="auto">
          <a:xfrm rot="10800000">
            <a:off x="-1" y="0"/>
            <a:ext cx="9143999" cy="685799"/>
          </a:xfrm>
          <a:prstGeom prst="rect">
            <a:avLst/>
          </a:prstGeom>
          <a:solidFill>
            <a:srgbClr val="666699">
              <a:alpha val="50000"/>
            </a:srgbClr>
          </a:solidFill>
          <a:ln w="9525">
            <a:noFill/>
            <a:miter lim="800000"/>
            <a:headEnd/>
            <a:tailEnd/>
          </a:ln>
          <a:effectLst/>
        </p:spPr>
        <p:txBody>
          <a:bodyPr wrap="none" anchor="ctr"/>
          <a:lstStyle/>
          <a:p>
            <a:pPr>
              <a:defRPr/>
            </a:pPr>
            <a:endParaRPr lang="en-US" dirty="0"/>
          </a:p>
        </p:txBody>
      </p:sp>
      <p:sp>
        <p:nvSpPr>
          <p:cNvPr id="5131" name="Rectangle 11"/>
          <p:cNvSpPr>
            <a:spLocks noChangeArrowheads="1"/>
          </p:cNvSpPr>
          <p:nvPr/>
        </p:nvSpPr>
        <p:spPr bwMode="auto">
          <a:xfrm rot="10800000">
            <a:off x="-1" y="0"/>
            <a:ext cx="9143999" cy="685799"/>
          </a:xfrm>
          <a:prstGeom prst="rect">
            <a:avLst/>
          </a:prstGeom>
          <a:solidFill>
            <a:srgbClr val="666699">
              <a:alpha val="50000"/>
            </a:srgbClr>
          </a:solidFill>
          <a:ln w="9525">
            <a:noFill/>
            <a:miter lim="800000"/>
            <a:headEnd/>
            <a:tailEnd/>
          </a:ln>
          <a:effectLst/>
        </p:spPr>
        <p:txBody>
          <a:bodyPr wrap="none" anchor="ctr"/>
          <a:lstStyle/>
          <a:p>
            <a:pPr>
              <a:defRPr/>
            </a:pPr>
            <a:endParaRPr lang="en-US" dirty="0"/>
          </a:p>
        </p:txBody>
      </p:sp>
      <p:sp>
        <p:nvSpPr>
          <p:cNvPr id="3074" name="Rectangle 2"/>
          <p:cNvSpPr>
            <a:spLocks noGrp="1" noChangeArrowheads="1"/>
          </p:cNvSpPr>
          <p:nvPr>
            <p:ph type="title"/>
          </p:nvPr>
        </p:nvSpPr>
        <p:spPr bwMode="auto">
          <a:xfrm>
            <a:off x="304800" y="76200"/>
            <a:ext cx="85344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3075" name="Rectangle 3"/>
          <p:cNvSpPr>
            <a:spLocks noGrp="1" noChangeArrowheads="1"/>
          </p:cNvSpPr>
          <p:nvPr>
            <p:ph type="body" idx="1"/>
          </p:nvPr>
        </p:nvSpPr>
        <p:spPr bwMode="auto">
          <a:xfrm>
            <a:off x="304800" y="838200"/>
            <a:ext cx="8534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8" name="Rectangle 8"/>
          <p:cNvSpPr>
            <a:spLocks noChangeArrowheads="1"/>
          </p:cNvSpPr>
          <p:nvPr/>
        </p:nvSpPr>
        <p:spPr bwMode="blackGray">
          <a:xfrm>
            <a:off x="3657600" y="6492240"/>
            <a:ext cx="5486400" cy="346971"/>
          </a:xfrm>
          <a:prstGeom prst="rect">
            <a:avLst/>
          </a:prstGeom>
          <a:solidFill>
            <a:srgbClr val="666699"/>
          </a:solidFill>
          <a:ln w="19050">
            <a:solidFill>
              <a:srgbClr val="666699"/>
            </a:solidFill>
            <a:miter lim="800000"/>
            <a:headEnd/>
            <a:tailEnd/>
          </a:ln>
          <a:effectLst/>
        </p:spPr>
        <p:txBody>
          <a:bodyPr wrap="none" anchor="ctr"/>
          <a:lstStyle/>
          <a:p>
            <a:pPr>
              <a:defRPr/>
            </a:pPr>
            <a:endParaRPr lang="en-US" dirty="0"/>
          </a:p>
        </p:txBody>
      </p:sp>
      <p:sp>
        <p:nvSpPr>
          <p:cNvPr id="17" name="Rectangle 8"/>
          <p:cNvSpPr>
            <a:spLocks noChangeArrowheads="1"/>
          </p:cNvSpPr>
          <p:nvPr/>
        </p:nvSpPr>
        <p:spPr bwMode="blackGray">
          <a:xfrm>
            <a:off x="0" y="6492240"/>
            <a:ext cx="3584448" cy="346972"/>
          </a:xfrm>
          <a:prstGeom prst="rect">
            <a:avLst/>
          </a:prstGeom>
          <a:noFill/>
          <a:ln w="19050">
            <a:solidFill>
              <a:srgbClr val="666699"/>
            </a:solidFill>
            <a:miter lim="800000"/>
            <a:headEnd/>
            <a:tailEnd/>
          </a:ln>
          <a:effectLst/>
        </p:spPr>
        <p:txBody>
          <a:bodyPr wrap="none" anchor="ctr"/>
          <a:lstStyle/>
          <a:p>
            <a:pPr>
              <a:defRPr/>
            </a:pPr>
            <a:endParaRPr lang="en-US" dirty="0"/>
          </a:p>
        </p:txBody>
      </p:sp>
      <p:sp>
        <p:nvSpPr>
          <p:cNvPr id="21" name="Rectangle 5"/>
          <p:cNvSpPr>
            <a:spLocks noGrp="1" noChangeArrowheads="1"/>
          </p:cNvSpPr>
          <p:nvPr>
            <p:ph type="ftr" sz="quarter" idx="3"/>
          </p:nvPr>
        </p:nvSpPr>
        <p:spPr>
          <a:xfrm>
            <a:off x="3657600" y="6477000"/>
            <a:ext cx="5029200" cy="381000"/>
          </a:xfrm>
          <a:prstGeom prst="rect">
            <a:avLst/>
          </a:prstGeom>
          <a:ln w="19050">
            <a:noFill/>
          </a:ln>
        </p:spPr>
        <p:txBody>
          <a:bodyPr/>
          <a:lstStyle>
            <a:lvl1pPr>
              <a:defRPr sz="1600" i="0">
                <a:solidFill>
                  <a:schemeClr val="bg1"/>
                </a:solidFill>
              </a:defRPr>
            </a:lvl1pPr>
          </a:lstStyle>
          <a:p>
            <a:pPr>
              <a:defRPr/>
            </a:pPr>
            <a:r>
              <a:rPr lang="en-US" smtClean="0"/>
              <a:t>Crowdsourcing ISP Characterization</a:t>
            </a:r>
            <a:endParaRPr lang="en-US" dirty="0"/>
          </a:p>
        </p:txBody>
      </p:sp>
      <p:sp>
        <p:nvSpPr>
          <p:cNvPr id="20" name="Footer Placeholder 3"/>
          <p:cNvSpPr txBox="1">
            <a:spLocks/>
          </p:cNvSpPr>
          <p:nvPr/>
        </p:nvSpPr>
        <p:spPr>
          <a:xfrm>
            <a:off x="0" y="6477000"/>
            <a:ext cx="3619500" cy="381000"/>
          </a:xfrm>
          <a:prstGeom prst="rect">
            <a:avLst/>
          </a:prstGeom>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smtClean="0">
                <a:ln>
                  <a:noFill/>
                </a:ln>
                <a:solidFill>
                  <a:srgbClr val="666699"/>
                </a:solidFill>
                <a:effectLst/>
                <a:uLnTx/>
                <a:uFillTx/>
                <a:latin typeface="Arial" charset="0"/>
                <a:ea typeface="+mn-ea"/>
                <a:cs typeface="+mn-cs"/>
              </a:rPr>
              <a:t>Bischof et al. @ </a:t>
            </a:r>
            <a:r>
              <a:rPr kumimoji="0" lang="en-US" sz="1600" b="1" i="0" u="none" strike="noStrike" kern="1200" cap="none" spc="0" normalizeH="0" baseline="0" noProof="0" dirty="0" err="1" smtClean="0">
                <a:ln>
                  <a:noFill/>
                </a:ln>
                <a:solidFill>
                  <a:srgbClr val="666699"/>
                </a:solidFill>
                <a:effectLst/>
                <a:uLnTx/>
                <a:uFillTx/>
                <a:latin typeface="Arial" charset="0"/>
                <a:ea typeface="+mn-ea"/>
                <a:cs typeface="+mn-cs"/>
              </a:rPr>
              <a:t>AquaLab</a:t>
            </a:r>
            <a:endParaRPr kumimoji="0" lang="en-US" sz="1600" b="1" i="0" u="none" strike="noStrike" kern="1200" cap="none" spc="0" normalizeH="0" baseline="0" noProof="0" dirty="0">
              <a:ln>
                <a:noFill/>
              </a:ln>
              <a:solidFill>
                <a:srgbClr val="666699"/>
              </a:solidFill>
              <a:effectLst/>
              <a:uLnTx/>
              <a:uFillTx/>
              <a:latin typeface="Arial" charset="0"/>
              <a:ea typeface="+mn-ea"/>
              <a:cs typeface="+mn-cs"/>
            </a:endParaRPr>
          </a:p>
        </p:txBody>
      </p:sp>
      <p:sp>
        <p:nvSpPr>
          <p:cNvPr id="22" name="Slide Number Placeholder 4"/>
          <p:cNvSpPr txBox="1">
            <a:spLocks/>
          </p:cNvSpPr>
          <p:nvPr/>
        </p:nvSpPr>
        <p:spPr>
          <a:xfrm>
            <a:off x="8734425" y="6477000"/>
            <a:ext cx="409575" cy="381000"/>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7020D3DC-CDC9-4B94-A0DB-13F4D6987516}" type="slidenum">
              <a:rPr kumimoji="0" lang="en-US" sz="1400" b="0" i="0" u="none" strike="noStrike" kern="1200" cap="none" spc="0" normalizeH="0" baseline="0" noProof="0" smtClean="0">
                <a:ln>
                  <a:noFill/>
                </a:ln>
                <a:solidFill>
                  <a:schemeClr val="bg1"/>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chemeClr val="bg1"/>
              </a:solidFill>
              <a:effectLst/>
              <a:uLnTx/>
              <a:uFillTx/>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4" r:id="rId3"/>
    <p:sldLayoutId id="2147483736" r:id="rId4"/>
    <p:sldLayoutId id="2147483737" r:id="rId5"/>
    <p:sldLayoutId id="2147483740" r:id="rId6"/>
    <p:sldLayoutId id="2147483742" r:id="rId7"/>
  </p:sldLayoutIdLst>
  <p:hf sldNum="0" hdr="0" dt="0"/>
  <p:txStyles>
    <p:titleStyle>
      <a:lvl1pPr algn="l" rtl="0" eaLnBrk="0" fontAlgn="base" hangingPunct="0">
        <a:spcBef>
          <a:spcPct val="0"/>
        </a:spcBef>
        <a:spcAft>
          <a:spcPct val="0"/>
        </a:spcAft>
        <a:defRPr sz="3200" b="0" cap="none" spc="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a:lvl2pPr algn="l" rtl="0" eaLnBrk="0" fontAlgn="base" hangingPunct="0">
        <a:spcBef>
          <a:spcPct val="0"/>
        </a:spcBef>
        <a:spcAft>
          <a:spcPct val="0"/>
        </a:spcAft>
        <a:defRPr sz="3200">
          <a:solidFill>
            <a:schemeClr val="tx2"/>
          </a:solidFill>
          <a:latin typeface="Tahoma" pitchFamily="34" charset="0"/>
        </a:defRPr>
      </a:lvl2pPr>
      <a:lvl3pPr algn="l" rtl="0" eaLnBrk="0" fontAlgn="base" hangingPunct="0">
        <a:spcBef>
          <a:spcPct val="0"/>
        </a:spcBef>
        <a:spcAft>
          <a:spcPct val="0"/>
        </a:spcAft>
        <a:defRPr sz="3200">
          <a:solidFill>
            <a:schemeClr val="tx2"/>
          </a:solidFill>
          <a:latin typeface="Tahoma" pitchFamily="34" charset="0"/>
        </a:defRPr>
      </a:lvl3pPr>
      <a:lvl4pPr algn="l" rtl="0" eaLnBrk="0" fontAlgn="base" hangingPunct="0">
        <a:spcBef>
          <a:spcPct val="0"/>
        </a:spcBef>
        <a:spcAft>
          <a:spcPct val="0"/>
        </a:spcAft>
        <a:defRPr sz="3200">
          <a:solidFill>
            <a:schemeClr val="tx2"/>
          </a:solidFill>
          <a:latin typeface="Tahoma" pitchFamily="34" charset="0"/>
        </a:defRPr>
      </a:lvl4pPr>
      <a:lvl5pPr algn="l" rtl="0" eaLnBrk="0" fontAlgn="base" hangingPunct="0">
        <a:spcBef>
          <a:spcPct val="0"/>
        </a:spcBef>
        <a:spcAft>
          <a:spcPct val="0"/>
        </a:spcAft>
        <a:defRPr sz="3200">
          <a:solidFill>
            <a:schemeClr val="tx2"/>
          </a:solidFill>
          <a:latin typeface="Tahoma" pitchFamily="34" charset="0"/>
        </a:defRPr>
      </a:lvl5pPr>
      <a:lvl6pPr marL="457200" algn="l" rtl="0" fontAlgn="base">
        <a:spcBef>
          <a:spcPct val="0"/>
        </a:spcBef>
        <a:spcAft>
          <a:spcPct val="0"/>
        </a:spcAft>
        <a:defRPr sz="3200">
          <a:solidFill>
            <a:schemeClr val="tx2"/>
          </a:solidFill>
          <a:latin typeface="Tahoma" pitchFamily="34" charset="0"/>
        </a:defRPr>
      </a:lvl6pPr>
      <a:lvl7pPr marL="914400" algn="l" rtl="0" fontAlgn="base">
        <a:spcBef>
          <a:spcPct val="0"/>
        </a:spcBef>
        <a:spcAft>
          <a:spcPct val="0"/>
        </a:spcAft>
        <a:defRPr sz="3200">
          <a:solidFill>
            <a:schemeClr val="tx2"/>
          </a:solidFill>
          <a:latin typeface="Tahoma" pitchFamily="34" charset="0"/>
        </a:defRPr>
      </a:lvl7pPr>
      <a:lvl8pPr marL="1371600" algn="l" rtl="0" fontAlgn="base">
        <a:spcBef>
          <a:spcPct val="0"/>
        </a:spcBef>
        <a:spcAft>
          <a:spcPct val="0"/>
        </a:spcAft>
        <a:defRPr sz="3200">
          <a:solidFill>
            <a:schemeClr val="tx2"/>
          </a:solidFill>
          <a:latin typeface="Tahoma" pitchFamily="34" charset="0"/>
        </a:defRPr>
      </a:lvl8pPr>
      <a:lvl9pPr marL="1828800" algn="l" rtl="0" fontAlgn="base">
        <a:spcBef>
          <a:spcPct val="0"/>
        </a:spcBef>
        <a:spcAft>
          <a:spcPct val="0"/>
        </a:spcAft>
        <a:defRPr sz="32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itchFamily="2" charset="2"/>
        <a:buBlip>
          <a:blip r:embed="rId9"/>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2.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wmf"/><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9.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1066800" y="1524000"/>
            <a:ext cx="6970713" cy="1077218"/>
          </a:xfrm>
        </p:spPr>
        <p:txBody>
          <a:bodyPr/>
          <a:lstStyle/>
          <a:p>
            <a:r>
              <a:rPr lang="en-US" sz="3200" dirty="0" smtClean="0"/>
              <a:t>Crowdsourcing ISP Characterization</a:t>
            </a:r>
            <a:br>
              <a:rPr lang="en-US" sz="3200" dirty="0" smtClean="0"/>
            </a:br>
            <a:r>
              <a:rPr lang="en-US" sz="3200" dirty="0" smtClean="0"/>
              <a:t>to </a:t>
            </a:r>
            <a:r>
              <a:rPr lang="en-US" sz="3200" dirty="0"/>
              <a:t>T</a:t>
            </a:r>
            <a:r>
              <a:rPr lang="en-US" sz="3200" dirty="0" smtClean="0"/>
              <a:t>he Network </a:t>
            </a:r>
            <a:r>
              <a:rPr lang="en-US" sz="3200" dirty="0"/>
              <a:t>E</a:t>
            </a:r>
            <a:r>
              <a:rPr lang="en-US" sz="3200" dirty="0" smtClean="0"/>
              <a:t>dge</a:t>
            </a:r>
            <a:endParaRPr lang="en-US" sz="3200" dirty="0"/>
          </a:p>
        </p:txBody>
      </p:sp>
      <p:sp>
        <p:nvSpPr>
          <p:cNvPr id="5" name="Rectangle 4"/>
          <p:cNvSpPr/>
          <p:nvPr/>
        </p:nvSpPr>
        <p:spPr>
          <a:xfrm>
            <a:off x="685800" y="3436940"/>
            <a:ext cx="7543798" cy="1200329"/>
          </a:xfrm>
          <a:prstGeom prst="rect">
            <a:avLst/>
          </a:prstGeom>
        </p:spPr>
        <p:txBody>
          <a:bodyPr wrap="square">
            <a:spAutoFit/>
          </a:bodyPr>
          <a:lstStyle/>
          <a:p>
            <a:pPr algn="ctr"/>
            <a:r>
              <a:rPr lang="en-US" b="1" dirty="0" smtClean="0"/>
              <a:t>Zachary Bischof</a:t>
            </a:r>
            <a:r>
              <a:rPr lang="en-US" dirty="0" smtClean="0"/>
              <a:t>, John Otto, Mario </a:t>
            </a:r>
            <a:r>
              <a:rPr lang="en-US" dirty="0"/>
              <a:t>Sánchez</a:t>
            </a:r>
            <a:r>
              <a:rPr lang="en-US" dirty="0" smtClean="0"/>
              <a:t>, John </a:t>
            </a:r>
            <a:r>
              <a:rPr lang="en-US" dirty="0" err="1" smtClean="0"/>
              <a:t>Rula</a:t>
            </a:r>
            <a:r>
              <a:rPr lang="en-US" dirty="0" smtClean="0"/>
              <a:t>, </a:t>
            </a:r>
          </a:p>
          <a:p>
            <a:pPr algn="ctr"/>
            <a:r>
              <a:rPr lang="en-US" dirty="0" smtClean="0"/>
              <a:t>David </a:t>
            </a:r>
            <a:r>
              <a:rPr lang="en-US" dirty="0" err="1" smtClean="0"/>
              <a:t>Choffnes</a:t>
            </a:r>
            <a:r>
              <a:rPr lang="en-US" dirty="0" smtClean="0"/>
              <a:t>*, </a:t>
            </a:r>
            <a:r>
              <a:rPr lang="en-US" dirty="0" err="1" smtClean="0"/>
              <a:t>Fabián</a:t>
            </a:r>
            <a:r>
              <a:rPr lang="en-US" dirty="0" smtClean="0"/>
              <a:t> Bustamante</a:t>
            </a:r>
          </a:p>
          <a:p>
            <a:pPr algn="ctr"/>
            <a:endParaRPr lang="en-US" dirty="0"/>
          </a:p>
          <a:p>
            <a:pPr algn="ctr"/>
            <a:r>
              <a:rPr lang="en-US" dirty="0" smtClean="0"/>
              <a:t>Northwestern U., *U. of Washington</a:t>
            </a:r>
          </a:p>
        </p:txBody>
      </p:sp>
      <p:pic>
        <p:nvPicPr>
          <p:cNvPr id="3" name="Picture 2"/>
          <p:cNvPicPr>
            <a:picLocks noChangeAspect="1"/>
          </p:cNvPicPr>
          <p:nvPr/>
        </p:nvPicPr>
        <p:blipFill>
          <a:blip r:embed="rId3"/>
          <a:stretch>
            <a:fillRect/>
          </a:stretch>
        </p:blipFill>
        <p:spPr>
          <a:xfrm>
            <a:off x="7620000" y="5029200"/>
            <a:ext cx="1305115" cy="12954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the End-User</a:t>
            </a:r>
            <a:endParaRPr lang="en-US" dirty="0"/>
          </a:p>
        </p:txBody>
      </p:sp>
      <p:sp>
        <p:nvSpPr>
          <p:cNvPr id="3" name="Content Placeholder 2"/>
          <p:cNvSpPr>
            <a:spLocks noGrp="1"/>
          </p:cNvSpPr>
          <p:nvPr>
            <p:ph idx="1"/>
          </p:nvPr>
        </p:nvSpPr>
        <p:spPr/>
        <p:txBody>
          <a:bodyPr/>
          <a:lstStyle/>
          <a:p>
            <a:r>
              <a:rPr lang="en-US" dirty="0"/>
              <a:t>C</a:t>
            </a:r>
            <a:r>
              <a:rPr lang="en-US" dirty="0" smtClean="0"/>
              <a:t>apturing the end-user’s view</a:t>
            </a:r>
          </a:p>
        </p:txBody>
      </p:sp>
      <p:sp>
        <p:nvSpPr>
          <p:cNvPr id="11" name="Footer Placeholder 3"/>
          <p:cNvSpPr>
            <a:spLocks noGrp="1"/>
          </p:cNvSpPr>
          <p:nvPr>
            <p:ph type="ftr" sz="quarter" idx="3"/>
          </p:nvPr>
        </p:nvSpPr>
        <p:spPr/>
        <p:txBody>
          <a:bodyPr/>
          <a:lstStyle/>
          <a:p>
            <a:pPr>
              <a:defRPr/>
            </a:pPr>
            <a:r>
              <a:rPr lang="en-US" smtClean="0"/>
              <a:t>Crowdsourcing ISP Characterization</a:t>
            </a:r>
            <a:endParaRPr lang="en-US" dirty="0"/>
          </a:p>
        </p:txBody>
      </p:sp>
      <p:grpSp>
        <p:nvGrpSpPr>
          <p:cNvPr id="12" name="Group 11"/>
          <p:cNvGrpSpPr/>
          <p:nvPr/>
        </p:nvGrpSpPr>
        <p:grpSpPr>
          <a:xfrm>
            <a:off x="152400" y="5410200"/>
            <a:ext cx="1219200" cy="914400"/>
            <a:chOff x="5867400" y="4953000"/>
            <a:chExt cx="1219200" cy="914400"/>
          </a:xfrm>
        </p:grpSpPr>
        <p:sp>
          <p:nvSpPr>
            <p:cNvPr id="13" name="Rectangle 12"/>
            <p:cNvSpPr/>
            <p:nvPr/>
          </p:nvSpPr>
          <p:spPr bwMode="auto">
            <a:xfrm>
              <a:off x="5867400" y="4953000"/>
              <a:ext cx="1219200" cy="3048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Scale</a:t>
              </a:r>
            </a:p>
          </p:txBody>
        </p:sp>
        <p:sp>
          <p:nvSpPr>
            <p:cNvPr id="14" name="Rectangle 13"/>
            <p:cNvSpPr/>
            <p:nvPr/>
          </p:nvSpPr>
          <p:spPr bwMode="auto">
            <a:xfrm>
              <a:off x="5867400" y="5562600"/>
              <a:ext cx="1219200" cy="304800"/>
            </a:xfrm>
            <a:prstGeom prst="rect">
              <a:avLst/>
            </a:prstGeom>
            <a:solidFill>
              <a:srgbClr val="00B05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End-user</a:t>
              </a:r>
              <a:endParaRPr kumimoji="0" lang="en-US" sz="1400" b="1" i="0" u="none" strike="noStrike" cap="none" normalizeH="0" baseline="0" dirty="0" smtClean="0">
                <a:ln>
                  <a:noFill/>
                </a:ln>
                <a:solidFill>
                  <a:schemeClr val="tx1"/>
                </a:solidFill>
                <a:effectLst/>
                <a:latin typeface="Arial" charset="0"/>
              </a:endParaRPr>
            </a:p>
          </p:txBody>
        </p:sp>
        <p:sp>
          <p:nvSpPr>
            <p:cNvPr id="15" name="Rectangle 14"/>
            <p:cNvSpPr/>
            <p:nvPr/>
          </p:nvSpPr>
          <p:spPr bwMode="auto">
            <a:xfrm>
              <a:off x="5867400" y="5257800"/>
              <a:ext cx="1219200" cy="3048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Continuous</a:t>
              </a:r>
              <a:endParaRPr kumimoji="0" lang="en-US" sz="1400" b="1" i="0" u="none" strike="noStrike" cap="none" normalizeH="0" baseline="0" dirty="0" smtClean="0">
                <a:ln>
                  <a:noFill/>
                </a:ln>
                <a:solidFill>
                  <a:schemeClr val="tx1"/>
                </a:solidFill>
                <a:effectLst/>
                <a:latin typeface="Arial" charset="0"/>
              </a:endParaRPr>
            </a:p>
          </p:txBody>
        </p:sp>
      </p:grpSp>
      <p:sp>
        <p:nvSpPr>
          <p:cNvPr id="10" name="TextBox 9"/>
          <p:cNvSpPr txBox="1"/>
          <p:nvPr/>
        </p:nvSpPr>
        <p:spPr>
          <a:xfrm>
            <a:off x="7696200" y="5867400"/>
            <a:ext cx="792810" cy="400110"/>
          </a:xfrm>
          <a:prstGeom prst="rect">
            <a:avLst/>
          </a:prstGeom>
          <a:noFill/>
        </p:spPr>
        <p:txBody>
          <a:bodyPr wrap="square" rtlCol="0">
            <a:spAutoFit/>
          </a:bodyPr>
          <a:lstStyle/>
          <a:p>
            <a:r>
              <a:rPr lang="en-US" sz="2000" b="1" dirty="0" smtClean="0">
                <a:solidFill>
                  <a:schemeClr val="tx1">
                    <a:lumMod val="75000"/>
                    <a:lumOff val="25000"/>
                  </a:schemeClr>
                </a:solidFill>
              </a:rPr>
              <a:t>2010</a:t>
            </a:r>
            <a:endParaRPr lang="en-US" sz="2000" b="1" dirty="0">
              <a:solidFill>
                <a:schemeClr val="tx1">
                  <a:lumMod val="75000"/>
                  <a:lumOff val="25000"/>
                </a:schemeClr>
              </a:solidFill>
            </a:endParaRPr>
          </a:p>
        </p:txBody>
      </p:sp>
      <p:sp>
        <p:nvSpPr>
          <p:cNvPr id="16" name="TextBox 15"/>
          <p:cNvSpPr txBox="1"/>
          <p:nvPr/>
        </p:nvSpPr>
        <p:spPr>
          <a:xfrm>
            <a:off x="5486400" y="4343400"/>
            <a:ext cx="2743200" cy="707886"/>
          </a:xfrm>
          <a:prstGeom prst="rect">
            <a:avLst/>
          </a:prstGeom>
          <a:noFill/>
        </p:spPr>
        <p:txBody>
          <a:bodyPr wrap="square" rtlCol="0">
            <a:spAutoFit/>
          </a:bodyPr>
          <a:lstStyle/>
          <a:p>
            <a:r>
              <a:rPr lang="en-US" sz="2000" dirty="0" smtClean="0"/>
              <a:t>Reported period of Comcast DNS outage</a:t>
            </a:r>
          </a:p>
        </p:txBody>
      </p:sp>
      <p:sp>
        <p:nvSpPr>
          <p:cNvPr id="17" name="TextBox 16"/>
          <p:cNvSpPr txBox="1"/>
          <p:nvPr/>
        </p:nvSpPr>
        <p:spPr>
          <a:xfrm>
            <a:off x="2293762" y="1492511"/>
            <a:ext cx="5638800" cy="461665"/>
          </a:xfrm>
          <a:prstGeom prst="rect">
            <a:avLst/>
          </a:prstGeom>
          <a:noFill/>
        </p:spPr>
        <p:txBody>
          <a:bodyPr wrap="square" rtlCol="0">
            <a:spAutoFit/>
          </a:bodyPr>
          <a:lstStyle/>
          <a:p>
            <a:r>
              <a:rPr lang="en-US" sz="2400" dirty="0" smtClean="0"/>
              <a:t>Normalized number of DNS timeouts</a:t>
            </a:r>
            <a:endParaRPr lang="en-US" sz="2400" dirty="0"/>
          </a:p>
        </p:txBody>
      </p:sp>
      <p:sp>
        <p:nvSpPr>
          <p:cNvPr id="18" name="Rectangle 17"/>
          <p:cNvSpPr/>
          <p:nvPr/>
        </p:nvSpPr>
        <p:spPr bwMode="auto">
          <a:xfrm>
            <a:off x="4203886" y="2209800"/>
            <a:ext cx="1206314" cy="3276600"/>
          </a:xfrm>
          <a:prstGeom prst="rect">
            <a:avLst/>
          </a:prstGeom>
          <a:solidFill>
            <a:srgbClr val="FF0000">
              <a:alpha val="31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grpSp>
        <p:nvGrpSpPr>
          <p:cNvPr id="24" name="Group 23"/>
          <p:cNvGrpSpPr/>
          <p:nvPr/>
        </p:nvGrpSpPr>
        <p:grpSpPr>
          <a:xfrm>
            <a:off x="4495800" y="2362200"/>
            <a:ext cx="3733800" cy="1015663"/>
            <a:chOff x="4648200" y="2133600"/>
            <a:chExt cx="3733800" cy="1015663"/>
          </a:xfrm>
        </p:grpSpPr>
        <p:cxnSp>
          <p:nvCxnSpPr>
            <p:cNvPr id="20" name="Straight Arrow Connector 19"/>
            <p:cNvCxnSpPr/>
            <p:nvPr/>
          </p:nvCxnSpPr>
          <p:spPr bwMode="auto">
            <a:xfrm>
              <a:off x="4648200" y="2362200"/>
              <a:ext cx="1371600" cy="228600"/>
            </a:xfrm>
            <a:prstGeom prst="straightConnector1">
              <a:avLst/>
            </a:prstGeom>
            <a:solidFill>
              <a:schemeClr val="accent1"/>
            </a:solidFill>
            <a:ln w="28575" cap="flat" cmpd="sng" algn="ctr">
              <a:solidFill>
                <a:schemeClr val="tx1"/>
              </a:solidFill>
              <a:prstDash val="solid"/>
              <a:round/>
              <a:headEnd type="triangle" w="med" len="med"/>
              <a:tailEnd type="none" w="med" len="med"/>
            </a:ln>
            <a:effectLst/>
          </p:spPr>
        </p:cxnSp>
        <p:sp>
          <p:nvSpPr>
            <p:cNvPr id="23" name="TextBox 22"/>
            <p:cNvSpPr txBox="1"/>
            <p:nvPr/>
          </p:nvSpPr>
          <p:spPr>
            <a:xfrm>
              <a:off x="6019800" y="2133600"/>
              <a:ext cx="2362200" cy="1015663"/>
            </a:xfrm>
            <a:prstGeom prst="rect">
              <a:avLst/>
            </a:prstGeom>
            <a:noFill/>
          </p:spPr>
          <p:txBody>
            <a:bodyPr wrap="square" rtlCol="0">
              <a:spAutoFit/>
            </a:bodyPr>
            <a:lstStyle/>
            <a:p>
              <a:r>
                <a:rPr lang="en-US" sz="2000" dirty="0" smtClean="0"/>
                <a:t>DNS servers stop responding and clients give up!</a:t>
              </a:r>
            </a:p>
          </p:txBody>
        </p:sp>
      </p:grpSp>
      <p:pic>
        <p:nvPicPr>
          <p:cNvPr id="4" name="Picture 3" descr="reports_per_hour.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1905000"/>
            <a:ext cx="7467600" cy="4356100"/>
          </a:xfrm>
          <a:prstGeom prst="rect">
            <a:avLst/>
          </a:prstGeom>
        </p:spPr>
      </p:pic>
      <p:sp>
        <p:nvSpPr>
          <p:cNvPr id="19" name="Rectangle 18"/>
          <p:cNvSpPr/>
          <p:nvPr/>
        </p:nvSpPr>
        <p:spPr bwMode="auto">
          <a:xfrm>
            <a:off x="152400" y="5410200"/>
            <a:ext cx="1219200" cy="304800"/>
          </a:xfrm>
          <a:prstGeom prst="rect">
            <a:avLst/>
          </a:prstGeom>
          <a:solidFill>
            <a:srgbClr val="64796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Scale</a:t>
            </a:r>
          </a:p>
        </p:txBody>
      </p:sp>
      <p:sp>
        <p:nvSpPr>
          <p:cNvPr id="21" name="Rectangle 20"/>
          <p:cNvSpPr/>
          <p:nvPr/>
        </p:nvSpPr>
        <p:spPr bwMode="auto">
          <a:xfrm>
            <a:off x="152400" y="5715000"/>
            <a:ext cx="1219200" cy="304800"/>
          </a:xfrm>
          <a:prstGeom prst="rect">
            <a:avLst/>
          </a:prstGeom>
          <a:solidFill>
            <a:srgbClr val="64796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Continuous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Beyond single ISP characterization</a:t>
            </a:r>
            <a:endParaRPr lang="en-US" dirty="0"/>
          </a:p>
        </p:txBody>
      </p:sp>
      <p:sp>
        <p:nvSpPr>
          <p:cNvPr id="3" name="Content Placeholder 2"/>
          <p:cNvSpPr>
            <a:spLocks noGrp="1"/>
          </p:cNvSpPr>
          <p:nvPr>
            <p:ph idx="1"/>
          </p:nvPr>
        </p:nvSpPr>
        <p:spPr/>
        <p:txBody>
          <a:bodyPr/>
          <a:lstStyle/>
          <a:p>
            <a:r>
              <a:rPr lang="en-US" dirty="0"/>
              <a:t>Percentage of </a:t>
            </a:r>
            <a:r>
              <a:rPr lang="en-US" dirty="0" smtClean="0"/>
              <a:t>cities containing </a:t>
            </a:r>
            <a:r>
              <a:rPr lang="en-US" dirty="0"/>
              <a:t>at least one ISP providing each </a:t>
            </a:r>
            <a:r>
              <a:rPr lang="en-US" dirty="0" smtClean="0"/>
              <a:t>category of </a:t>
            </a:r>
            <a:r>
              <a:rPr lang="en-US" dirty="0"/>
              <a:t>service</a:t>
            </a:r>
          </a:p>
        </p:txBody>
      </p:sp>
      <p:sp>
        <p:nvSpPr>
          <p:cNvPr id="10" name="Footer Placeholder 3"/>
          <p:cNvSpPr>
            <a:spLocks noGrp="1"/>
          </p:cNvSpPr>
          <p:nvPr>
            <p:ph type="ftr" sz="quarter" idx="3"/>
          </p:nvPr>
        </p:nvSpPr>
        <p:spPr/>
        <p:txBody>
          <a:bodyPr/>
          <a:lstStyle/>
          <a:p>
            <a:pPr>
              <a:defRPr/>
            </a:pPr>
            <a:r>
              <a:rPr lang="en-US" smtClean="0"/>
              <a:t>Crowdsourcing ISP Characterization</a:t>
            </a:r>
            <a:endParaRPr lang="en-US" dirty="0"/>
          </a:p>
        </p:txBody>
      </p:sp>
      <p:pic>
        <p:nvPicPr>
          <p:cNvPr id="32771" name="Picture 3"/>
          <p:cNvPicPr>
            <a:picLocks noChangeAspect="1" noChangeArrowheads="1"/>
          </p:cNvPicPr>
          <p:nvPr/>
        </p:nvPicPr>
        <p:blipFill>
          <a:blip r:embed="rId3" cstate="print"/>
          <a:srcRect/>
          <a:stretch>
            <a:fillRect/>
          </a:stretch>
        </p:blipFill>
        <p:spPr bwMode="auto">
          <a:xfrm>
            <a:off x="909638" y="1752600"/>
            <a:ext cx="8005762" cy="4516071"/>
          </a:xfrm>
          <a:prstGeom prst="rect">
            <a:avLst/>
          </a:prstGeom>
          <a:noFill/>
          <a:ln w="9525">
            <a:noFill/>
            <a:miter lim="800000"/>
            <a:headEnd/>
            <a:tailEnd/>
          </a:ln>
        </p:spPr>
      </p:pic>
      <p:sp>
        <p:nvSpPr>
          <p:cNvPr id="6" name="Line Callout 1 (Accent Bar) 5"/>
          <p:cNvSpPr/>
          <p:nvPr/>
        </p:nvSpPr>
        <p:spPr bwMode="auto">
          <a:xfrm flipH="1">
            <a:off x="1752600" y="4233333"/>
            <a:ext cx="1600200" cy="762000"/>
          </a:xfrm>
          <a:prstGeom prst="accentCallout1">
            <a:avLst>
              <a:gd name="adj1" fmla="val 43194"/>
              <a:gd name="adj2" fmla="val -8333"/>
              <a:gd name="adj3" fmla="val 112500"/>
              <a:gd name="adj4" fmla="val -26164"/>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USA:</a:t>
            </a:r>
            <a:r>
              <a:rPr kumimoji="0" lang="en-US" sz="1400" b="0" i="0" u="none" strike="noStrike" cap="none" normalizeH="0" dirty="0" smtClean="0">
                <a:ln>
                  <a:noFill/>
                </a:ln>
                <a:solidFill>
                  <a:schemeClr val="tx1"/>
                </a:solidFill>
                <a:effectLst/>
                <a:latin typeface="Arial" charset="0"/>
              </a:rPr>
              <a:t> </a:t>
            </a:r>
            <a:r>
              <a:rPr kumimoji="0" lang="en-US" sz="1400" b="0" i="0" u="none" strike="noStrike" cap="none" normalizeH="0" baseline="0" dirty="0" smtClean="0">
                <a:ln>
                  <a:noFill/>
                </a:ln>
                <a:solidFill>
                  <a:schemeClr val="tx1"/>
                </a:solidFill>
                <a:effectLst/>
                <a:latin typeface="Arial" charset="0"/>
              </a:rPr>
              <a:t>New York, Pennsylvania,</a:t>
            </a:r>
            <a:r>
              <a:rPr kumimoji="0" lang="en-US" sz="1400" b="0" i="0" u="none" strike="noStrike" cap="none" normalizeH="0" dirty="0" smtClean="0">
                <a:ln>
                  <a:noFill/>
                </a:ln>
                <a:solidFill>
                  <a:schemeClr val="tx1"/>
                </a:solidFill>
                <a:effectLst/>
                <a:latin typeface="Arial" charset="0"/>
              </a:rPr>
              <a:t> New Jersey</a:t>
            </a:r>
            <a:endParaRPr kumimoji="0" lang="en-US" sz="1400" b="0" i="0" u="none" strike="noStrike" cap="none" normalizeH="0" baseline="0" dirty="0" smtClean="0">
              <a:ln>
                <a:noFill/>
              </a:ln>
              <a:solidFill>
                <a:schemeClr val="tx1"/>
              </a:solidFill>
              <a:effectLst/>
              <a:latin typeface="Arial" charset="0"/>
            </a:endParaRPr>
          </a:p>
        </p:txBody>
      </p:sp>
      <p:sp>
        <p:nvSpPr>
          <p:cNvPr id="7" name="Line Callout 1 (Accent Bar) 6"/>
          <p:cNvSpPr/>
          <p:nvPr/>
        </p:nvSpPr>
        <p:spPr bwMode="auto">
          <a:xfrm flipH="1">
            <a:off x="2286000" y="2057400"/>
            <a:ext cx="2057400" cy="762000"/>
          </a:xfrm>
          <a:prstGeom prst="accentCallout1">
            <a:avLst>
              <a:gd name="adj1" fmla="val 61970"/>
              <a:gd name="adj2" fmla="val -8333"/>
              <a:gd name="adj3" fmla="val 109864"/>
              <a:gd name="adj4" fmla="val -41242"/>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t>USA: Kentucky, Tennessee, Missouri, Alabama</a:t>
            </a:r>
            <a:endParaRPr kumimoji="0" lang="en-US" sz="1400" b="0" i="0" u="none" strike="noStrike" cap="none" normalizeH="0" baseline="0" dirty="0" smtClean="0">
              <a:ln>
                <a:noFill/>
              </a:ln>
              <a:solidFill>
                <a:schemeClr val="tx1"/>
              </a:solidFill>
              <a:effectLst/>
              <a:latin typeface="Arial" charset="0"/>
            </a:endParaRPr>
          </a:p>
        </p:txBody>
      </p:sp>
      <p:sp>
        <p:nvSpPr>
          <p:cNvPr id="8" name="Line Callout 1 (Accent Bar) 7"/>
          <p:cNvSpPr/>
          <p:nvPr/>
        </p:nvSpPr>
        <p:spPr bwMode="auto">
          <a:xfrm flipH="1">
            <a:off x="6629400" y="2743200"/>
            <a:ext cx="1905000" cy="609600"/>
          </a:xfrm>
          <a:prstGeom prst="accentCallout1">
            <a:avLst>
              <a:gd name="adj1" fmla="val 59192"/>
              <a:gd name="adj2" fmla="val 107223"/>
              <a:gd name="adj3" fmla="val 1626"/>
              <a:gd name="adj4" fmla="val 165280"/>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t>Europe: Germany, Italy, France, UK</a:t>
            </a:r>
            <a:endParaRPr kumimoji="0" lang="en-US" sz="1400" b="0" i="0" u="none" strike="noStrike" cap="none" normalizeH="0" baseline="0" dirty="0" smtClean="0">
              <a:ln>
                <a:noFill/>
              </a:ln>
              <a:solidFill>
                <a:schemeClr val="tx1"/>
              </a:solidFill>
              <a:effectLst/>
              <a:latin typeface="Arial" charset="0"/>
            </a:endParaRPr>
          </a:p>
        </p:txBody>
      </p:sp>
      <p:sp>
        <p:nvSpPr>
          <p:cNvPr id="9" name="Line Callout 1 (Accent Bar) 8"/>
          <p:cNvSpPr/>
          <p:nvPr/>
        </p:nvSpPr>
        <p:spPr bwMode="auto">
          <a:xfrm>
            <a:off x="8229600" y="4216401"/>
            <a:ext cx="715451" cy="381000"/>
          </a:xfrm>
          <a:prstGeom prst="accentCallout1">
            <a:avLst>
              <a:gd name="adj1" fmla="val 41970"/>
              <a:gd name="adj2" fmla="val -8333"/>
              <a:gd name="adj3" fmla="val 170975"/>
              <a:gd name="adj4" fmla="val -35892"/>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Japan</a:t>
            </a:r>
          </a:p>
        </p:txBody>
      </p:sp>
      <p:sp>
        <p:nvSpPr>
          <p:cNvPr id="11" name="TextBox 10"/>
          <p:cNvSpPr txBox="1"/>
          <p:nvPr/>
        </p:nvSpPr>
        <p:spPr>
          <a:xfrm>
            <a:off x="5986597" y="6096000"/>
            <a:ext cx="3157403" cy="338554"/>
          </a:xfrm>
          <a:prstGeom prst="rect">
            <a:avLst/>
          </a:prstGeom>
          <a:noFill/>
        </p:spPr>
        <p:txBody>
          <a:bodyPr wrap="none" rtlCol="0">
            <a:spAutoFit/>
          </a:bodyPr>
          <a:lstStyle/>
          <a:p>
            <a:r>
              <a:rPr lang="en-US" sz="1600" dirty="0" smtClean="0"/>
              <a:t>Nov. 2009; mapped with </a:t>
            </a:r>
            <a:r>
              <a:rPr lang="en-US" sz="1600" dirty="0" err="1" smtClean="0"/>
              <a:t>GeoLite</a:t>
            </a:r>
            <a:endParaRPr lang="en-US" sz="1600" dirty="0"/>
          </a:p>
        </p:txBody>
      </p:sp>
      <p:sp>
        <p:nvSpPr>
          <p:cNvPr id="4" name="Rectangle 3"/>
          <p:cNvSpPr/>
          <p:nvPr/>
        </p:nvSpPr>
        <p:spPr bwMode="auto">
          <a:xfrm>
            <a:off x="2743200" y="5405961"/>
            <a:ext cx="228600" cy="2286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normalizeH="0" baseline="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charset="0"/>
            </a:endParaRPr>
          </a:p>
        </p:txBody>
      </p:sp>
      <p:sp>
        <p:nvSpPr>
          <p:cNvPr id="12" name="Rectangle 11"/>
          <p:cNvSpPr/>
          <p:nvPr/>
        </p:nvSpPr>
        <p:spPr bwMode="auto">
          <a:xfrm>
            <a:off x="2971800" y="5405959"/>
            <a:ext cx="228600" cy="2286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normalizeH="0" baseline="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charset="0"/>
            </a:endParaRPr>
          </a:p>
        </p:txBody>
      </p:sp>
      <p:sp>
        <p:nvSpPr>
          <p:cNvPr id="13" name="Rectangle 12"/>
          <p:cNvSpPr/>
          <p:nvPr/>
        </p:nvSpPr>
        <p:spPr bwMode="auto">
          <a:xfrm>
            <a:off x="3206750" y="5405959"/>
            <a:ext cx="228600" cy="2286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normalizeH="0" baseline="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charset="0"/>
            </a:endParaRPr>
          </a:p>
        </p:txBody>
      </p:sp>
      <p:sp>
        <p:nvSpPr>
          <p:cNvPr id="14" name="Rectangle 13"/>
          <p:cNvSpPr/>
          <p:nvPr/>
        </p:nvSpPr>
        <p:spPr bwMode="auto">
          <a:xfrm>
            <a:off x="3905250" y="4948767"/>
            <a:ext cx="228600" cy="6858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normalizeH="0" baseline="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charset="0"/>
            </a:endParaRPr>
          </a:p>
        </p:txBody>
      </p:sp>
      <p:sp>
        <p:nvSpPr>
          <p:cNvPr id="15" name="Rectangle 14"/>
          <p:cNvSpPr/>
          <p:nvPr/>
        </p:nvSpPr>
        <p:spPr bwMode="auto">
          <a:xfrm>
            <a:off x="4133850" y="4639734"/>
            <a:ext cx="228600" cy="9906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normalizeH="0" baseline="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charset="0"/>
            </a:endParaRPr>
          </a:p>
        </p:txBody>
      </p:sp>
      <p:sp>
        <p:nvSpPr>
          <p:cNvPr id="17" name="Rectangle 16"/>
          <p:cNvSpPr/>
          <p:nvPr/>
        </p:nvSpPr>
        <p:spPr bwMode="auto">
          <a:xfrm>
            <a:off x="4368800" y="4639726"/>
            <a:ext cx="228600" cy="9906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normalizeH="0" baseline="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charset="0"/>
            </a:endParaRPr>
          </a:p>
        </p:txBody>
      </p:sp>
      <p:sp>
        <p:nvSpPr>
          <p:cNvPr id="18" name="Rectangle 17"/>
          <p:cNvSpPr/>
          <p:nvPr/>
        </p:nvSpPr>
        <p:spPr bwMode="auto">
          <a:xfrm>
            <a:off x="5067300" y="2891367"/>
            <a:ext cx="228600" cy="27432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normalizeH="0" baseline="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charset="0"/>
            </a:endParaRPr>
          </a:p>
        </p:txBody>
      </p:sp>
      <p:sp>
        <p:nvSpPr>
          <p:cNvPr id="19" name="Rectangle 18"/>
          <p:cNvSpPr/>
          <p:nvPr/>
        </p:nvSpPr>
        <p:spPr bwMode="auto">
          <a:xfrm>
            <a:off x="5295900" y="2667001"/>
            <a:ext cx="228600" cy="2967566"/>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normalizeH="0" baseline="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charset="0"/>
            </a:endParaRPr>
          </a:p>
        </p:txBody>
      </p:sp>
      <p:sp>
        <p:nvSpPr>
          <p:cNvPr id="20" name="Rectangle 19"/>
          <p:cNvSpPr/>
          <p:nvPr/>
        </p:nvSpPr>
        <p:spPr bwMode="auto">
          <a:xfrm>
            <a:off x="5527296" y="3170767"/>
            <a:ext cx="284629" cy="24638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normalizeH="0" baseline="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charset="0"/>
            </a:endParaRPr>
          </a:p>
        </p:txBody>
      </p:sp>
      <p:sp>
        <p:nvSpPr>
          <p:cNvPr id="21" name="Rectangle 20"/>
          <p:cNvSpPr/>
          <p:nvPr/>
        </p:nvSpPr>
        <p:spPr bwMode="auto">
          <a:xfrm>
            <a:off x="6223000" y="4643967"/>
            <a:ext cx="228600" cy="9906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normalizeH="0" baseline="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charset="0"/>
            </a:endParaRPr>
          </a:p>
        </p:txBody>
      </p:sp>
      <p:sp>
        <p:nvSpPr>
          <p:cNvPr id="22" name="Rectangle 21"/>
          <p:cNvSpPr/>
          <p:nvPr/>
        </p:nvSpPr>
        <p:spPr bwMode="auto">
          <a:xfrm>
            <a:off x="6445756" y="5257800"/>
            <a:ext cx="259844" cy="376766"/>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normalizeH="0" baseline="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charset="0"/>
            </a:endParaRPr>
          </a:p>
        </p:txBody>
      </p:sp>
      <p:sp>
        <p:nvSpPr>
          <p:cNvPr id="23" name="Rectangle 22"/>
          <p:cNvSpPr/>
          <p:nvPr/>
        </p:nvSpPr>
        <p:spPr bwMode="auto">
          <a:xfrm>
            <a:off x="6692901" y="4193117"/>
            <a:ext cx="228600" cy="144145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normalizeH="0" baseline="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charset="0"/>
            </a:endParaRPr>
          </a:p>
        </p:txBody>
      </p:sp>
      <p:sp>
        <p:nvSpPr>
          <p:cNvPr id="24" name="Rectangle 23"/>
          <p:cNvSpPr/>
          <p:nvPr/>
        </p:nvSpPr>
        <p:spPr bwMode="auto">
          <a:xfrm>
            <a:off x="7620000" y="4639733"/>
            <a:ext cx="228600" cy="9906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normalizeH="0" baseline="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charset="0"/>
            </a:endParaRPr>
          </a:p>
        </p:txBody>
      </p:sp>
      <p:sp>
        <p:nvSpPr>
          <p:cNvPr id="25" name="Rectangle 24"/>
          <p:cNvSpPr/>
          <p:nvPr/>
        </p:nvSpPr>
        <p:spPr bwMode="auto">
          <a:xfrm>
            <a:off x="7804770" y="4643967"/>
            <a:ext cx="272430" cy="9906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normalizeH="0" baseline="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charset="0"/>
            </a:endParaRPr>
          </a:p>
        </p:txBody>
      </p:sp>
      <p:grpSp>
        <p:nvGrpSpPr>
          <p:cNvPr id="26" name="Group 25"/>
          <p:cNvGrpSpPr/>
          <p:nvPr/>
        </p:nvGrpSpPr>
        <p:grpSpPr>
          <a:xfrm>
            <a:off x="152400" y="5407836"/>
            <a:ext cx="1219200" cy="914400"/>
            <a:chOff x="5867400" y="4953000"/>
            <a:chExt cx="1219200" cy="914400"/>
          </a:xfrm>
        </p:grpSpPr>
        <p:sp>
          <p:nvSpPr>
            <p:cNvPr id="27" name="Rectangle 26"/>
            <p:cNvSpPr/>
            <p:nvPr/>
          </p:nvSpPr>
          <p:spPr bwMode="auto">
            <a:xfrm>
              <a:off x="5867400" y="4953000"/>
              <a:ext cx="1219200" cy="304800"/>
            </a:xfrm>
            <a:prstGeom prst="rect">
              <a:avLst/>
            </a:prstGeom>
            <a:solidFill>
              <a:srgbClr val="00B05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Scale</a:t>
              </a:r>
            </a:p>
          </p:txBody>
        </p:sp>
        <p:sp>
          <p:nvSpPr>
            <p:cNvPr id="28" name="Rectangle 27"/>
            <p:cNvSpPr/>
            <p:nvPr/>
          </p:nvSpPr>
          <p:spPr bwMode="auto">
            <a:xfrm>
              <a:off x="5867400" y="5562600"/>
              <a:ext cx="1219200" cy="304800"/>
            </a:xfrm>
            <a:prstGeom prst="rect">
              <a:avLst/>
            </a:prstGeom>
            <a:solidFill>
              <a:srgbClr val="00B05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End-user</a:t>
              </a:r>
              <a:endParaRPr kumimoji="0" lang="en-US" sz="1400" b="1" i="0" u="none" strike="noStrike" cap="none" normalizeH="0" baseline="0" dirty="0" smtClean="0">
                <a:ln>
                  <a:noFill/>
                </a:ln>
                <a:solidFill>
                  <a:schemeClr val="tx1"/>
                </a:solidFill>
                <a:effectLst/>
                <a:latin typeface="Arial" charset="0"/>
              </a:endParaRPr>
            </a:p>
          </p:txBody>
        </p:sp>
        <p:sp>
          <p:nvSpPr>
            <p:cNvPr id="29" name="Rectangle 28"/>
            <p:cNvSpPr/>
            <p:nvPr/>
          </p:nvSpPr>
          <p:spPr bwMode="auto">
            <a:xfrm>
              <a:off x="5867400" y="5257800"/>
              <a:ext cx="1219200" cy="304800"/>
            </a:xfrm>
            <a:prstGeom prst="rect">
              <a:avLst/>
            </a:prstGeom>
            <a:solidFill>
              <a:srgbClr val="00B05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Continuous</a:t>
              </a:r>
              <a:endParaRPr kumimoji="0" lang="en-US" sz="1400" b="1" i="0" u="none" strike="noStrike" cap="none" normalizeH="0" baseline="0" dirty="0" smtClean="0">
                <a:ln>
                  <a:noFill/>
                </a:ln>
                <a:solidFill>
                  <a:schemeClr val="tx1"/>
                </a:solidFill>
                <a:effectLst/>
                <a:latin typeface="Arial" charset="0"/>
              </a:endParaRP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4"/>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xit"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hidden"/>
                                      </p:to>
                                    </p:set>
                                  </p:childTnLst>
                                </p:cTn>
                              </p:par>
                              <p:par>
                                <p:cTn id="27" presetID="1" presetClass="exit"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hidden"/>
                                      </p:to>
                                    </p:set>
                                  </p:childTnLst>
                                </p:cTn>
                              </p:par>
                              <p:par>
                                <p:cTn id="29" presetID="1" presetClass="exit"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hidden"/>
                                      </p:to>
                                    </p:set>
                                  </p:childTnLst>
                                </p:cTn>
                              </p:par>
                            </p:childTnLst>
                          </p:cTn>
                        </p:par>
                        <p:par>
                          <p:cTn id="31" fill="hold">
                            <p:stCondLst>
                              <p:cond delay="0"/>
                            </p:stCondLst>
                            <p:childTnLst>
                              <p:par>
                                <p:cTn id="32" presetID="1" presetClass="exit" presetSubtype="0" fill="hold" grpId="0" nodeType="afterEffect">
                                  <p:stCondLst>
                                    <p:cond delay="0"/>
                                  </p:stCondLst>
                                  <p:childTnLst>
                                    <p:set>
                                      <p:cBhvr>
                                        <p:cTn id="33" dur="1" fill="hold">
                                          <p:stCondLst>
                                            <p:cond delay="0"/>
                                          </p:stCondLst>
                                        </p:cTn>
                                        <p:tgtEl>
                                          <p:spTgt spid="24"/>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childTnLst>
                                </p:cTn>
                              </p:par>
                              <p:par>
                                <p:cTn id="38" presetID="1" presetClass="exit" presetSubtype="0" fill="hold" grpId="0" nodeType="withEffect">
                                  <p:stCondLst>
                                    <p:cond delay="0"/>
                                  </p:stCondLst>
                                  <p:childTnLst>
                                    <p:set>
                                      <p:cBhvr>
                                        <p:cTn id="39" dur="1" fill="hold">
                                          <p:stCondLst>
                                            <p:cond delay="0"/>
                                          </p:stCondLst>
                                        </p:cTn>
                                        <p:tgtEl>
                                          <p:spTgt spid="13"/>
                                        </p:tgtEl>
                                        <p:attrNameLst>
                                          <p:attrName>style.visibility</p:attrName>
                                        </p:attrNameLst>
                                      </p:cBhvr>
                                      <p:to>
                                        <p:strVal val="hidden"/>
                                      </p:to>
                                    </p:set>
                                  </p:childTnLst>
                                </p:cTn>
                              </p:par>
                              <p:par>
                                <p:cTn id="40" presetID="1" presetClass="exit" presetSubtype="0" fill="hold" grpId="0" nodeType="withEffect">
                                  <p:stCondLst>
                                    <p:cond delay="0"/>
                                  </p:stCondLst>
                                  <p:childTnLst>
                                    <p:set>
                                      <p:cBhvr>
                                        <p:cTn id="41" dur="1" fill="hold">
                                          <p:stCondLst>
                                            <p:cond delay="0"/>
                                          </p:stCondLst>
                                        </p:cTn>
                                        <p:tgtEl>
                                          <p:spTgt spid="17"/>
                                        </p:tgtEl>
                                        <p:attrNameLst>
                                          <p:attrName>style.visibility</p:attrName>
                                        </p:attrNameLst>
                                      </p:cBhvr>
                                      <p:to>
                                        <p:strVal val="hidden"/>
                                      </p:to>
                                    </p:set>
                                  </p:childTnLst>
                                </p:cTn>
                              </p:par>
                              <p:par>
                                <p:cTn id="42" presetID="1" presetClass="exit" presetSubtype="0" fill="hold" grpId="0" nodeType="withEffect">
                                  <p:stCondLst>
                                    <p:cond delay="0"/>
                                  </p:stCondLst>
                                  <p:childTnLst>
                                    <p:set>
                                      <p:cBhvr>
                                        <p:cTn id="43" dur="1" fill="hold">
                                          <p:stCondLst>
                                            <p:cond delay="0"/>
                                          </p:stCondLst>
                                        </p:cTn>
                                        <p:tgtEl>
                                          <p:spTgt spid="20"/>
                                        </p:tgtEl>
                                        <p:attrNameLst>
                                          <p:attrName>style.visibility</p:attrName>
                                        </p:attrNameLst>
                                      </p:cBhvr>
                                      <p:to>
                                        <p:strVal val="hidden"/>
                                      </p:to>
                                    </p:set>
                                  </p:childTnLst>
                                </p:cTn>
                              </p:par>
                              <p:par>
                                <p:cTn id="44" presetID="1" presetClass="exit" presetSubtype="0" fill="hold" grpId="0" nodeType="withEffect">
                                  <p:stCondLst>
                                    <p:cond delay="0"/>
                                  </p:stCondLst>
                                  <p:childTnLst>
                                    <p:set>
                                      <p:cBhvr>
                                        <p:cTn id="45" dur="1" fill="hold">
                                          <p:stCondLst>
                                            <p:cond delay="0"/>
                                          </p:stCondLst>
                                        </p:cTn>
                                        <p:tgtEl>
                                          <p:spTgt spid="23"/>
                                        </p:tgtEl>
                                        <p:attrNameLst>
                                          <p:attrName>style.visibility</p:attrName>
                                        </p:attrNameLst>
                                      </p:cBhvr>
                                      <p:to>
                                        <p:strVal val="hidden"/>
                                      </p:to>
                                    </p:set>
                                  </p:childTnLst>
                                </p:cTn>
                              </p:par>
                              <p:par>
                                <p:cTn id="46" presetID="1" presetClass="exit" presetSubtype="0" fill="hold" grpId="0" nodeType="withEffect">
                                  <p:stCondLst>
                                    <p:cond delay="0"/>
                                  </p:stCondLst>
                                  <p:childTnLst>
                                    <p:set>
                                      <p:cBhvr>
                                        <p:cTn id="47" dur="1" fill="hold">
                                          <p:stCondLst>
                                            <p:cond delay="0"/>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4" grpId="1" animBg="1"/>
      <p:bldP spid="12" grpId="0" animBg="1"/>
      <p:bldP spid="13" grpId="0" animBg="1"/>
      <p:bldP spid="14" grpId="0" animBg="1"/>
      <p:bldP spid="15"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Status</a:t>
            </a:r>
            <a:endParaRPr lang="en-US" dirty="0"/>
          </a:p>
        </p:txBody>
      </p:sp>
      <p:sp>
        <p:nvSpPr>
          <p:cNvPr id="3" name="Content Placeholder 2"/>
          <p:cNvSpPr>
            <a:spLocks noGrp="1"/>
          </p:cNvSpPr>
          <p:nvPr>
            <p:ph idx="1"/>
          </p:nvPr>
        </p:nvSpPr>
        <p:spPr/>
        <p:txBody>
          <a:bodyPr/>
          <a:lstStyle/>
          <a:p>
            <a:r>
              <a:rPr lang="en-US" dirty="0"/>
              <a:t>Looking to leverage other network-intensive applications</a:t>
            </a:r>
          </a:p>
          <a:p>
            <a:endParaRPr lang="en-US" dirty="0" smtClean="0"/>
          </a:p>
          <a:p>
            <a:r>
              <a:rPr lang="en-US" dirty="0" err="1" smtClean="0"/>
              <a:t>Dasu</a:t>
            </a:r>
            <a:r>
              <a:rPr lang="en-US" dirty="0" smtClean="0"/>
              <a:t> </a:t>
            </a:r>
            <a:r>
              <a:rPr lang="en-US" dirty="0" smtClean="0"/>
              <a:t>– C2E implementation</a:t>
            </a:r>
          </a:p>
          <a:p>
            <a:pPr lvl="1"/>
            <a:r>
              <a:rPr lang="en-US" dirty="0" smtClean="0"/>
              <a:t>Inform users of ISP performance</a:t>
            </a:r>
          </a:p>
          <a:p>
            <a:pPr lvl="1"/>
            <a:r>
              <a:rPr lang="en-US" dirty="0" smtClean="0"/>
              <a:t>Eliminate confounding factors</a:t>
            </a:r>
            <a:endParaRPr lang="en-US" dirty="0"/>
          </a:p>
          <a:p>
            <a:pPr lvl="2"/>
            <a:r>
              <a:rPr lang="en-US" dirty="0"/>
              <a:t>C</a:t>
            </a:r>
            <a:r>
              <a:rPr lang="en-US" dirty="0" smtClean="0"/>
              <a:t>ross traffic</a:t>
            </a:r>
            <a:endParaRPr lang="en-US" dirty="0"/>
          </a:p>
          <a:p>
            <a:pPr lvl="2"/>
            <a:r>
              <a:rPr lang="en-US" dirty="0" smtClean="0"/>
              <a:t>Wi-Fi or Ethernet?</a:t>
            </a:r>
            <a:endParaRPr lang="en-US" dirty="0"/>
          </a:p>
          <a:p>
            <a:pPr lvl="1"/>
            <a:r>
              <a:rPr lang="en-US" dirty="0" smtClean="0"/>
              <a:t>Complementary </a:t>
            </a:r>
            <a:r>
              <a:rPr lang="en-US" dirty="0"/>
              <a:t>to </a:t>
            </a:r>
            <a:r>
              <a:rPr lang="en-US" dirty="0" err="1"/>
              <a:t>SamKnows</a:t>
            </a:r>
            <a:r>
              <a:rPr lang="en-US" dirty="0"/>
              <a:t>/</a:t>
            </a:r>
            <a:r>
              <a:rPr lang="en-US" dirty="0" err="1"/>
              <a:t>BISMark</a:t>
            </a:r>
            <a:endParaRPr lang="en-US" dirty="0"/>
          </a:p>
          <a:p>
            <a:pPr lvl="2"/>
            <a:endParaRPr lang="en-US" dirty="0"/>
          </a:p>
          <a:p>
            <a:pPr marL="0" indent="0">
              <a:buNone/>
            </a:pPr>
            <a:endParaRPr lang="en-US" dirty="0" smtClean="0"/>
          </a:p>
          <a:p>
            <a:endParaRPr lang="en-US" dirty="0" smtClean="0"/>
          </a:p>
          <a:p>
            <a:pPr marL="0" indent="0">
              <a:buNone/>
            </a:pPr>
            <a:endParaRPr lang="en-US" dirty="0"/>
          </a:p>
          <a:p>
            <a:endParaRPr lang="en-US" dirty="0" smtClean="0"/>
          </a:p>
        </p:txBody>
      </p:sp>
      <p:sp>
        <p:nvSpPr>
          <p:cNvPr id="4" name="Footer Placeholder 3"/>
          <p:cNvSpPr>
            <a:spLocks noGrp="1"/>
          </p:cNvSpPr>
          <p:nvPr>
            <p:ph type="ftr" sz="quarter" idx="3"/>
          </p:nvPr>
        </p:nvSpPr>
        <p:spPr/>
        <p:txBody>
          <a:bodyPr/>
          <a:lstStyle/>
          <a:p>
            <a:pPr>
              <a:defRPr/>
            </a:pPr>
            <a:r>
              <a:rPr lang="en-US" smtClean="0"/>
              <a:t>Crowdsourcing ISP Characterization</a:t>
            </a:r>
            <a:endParaRPr lang="en-US" dirty="0"/>
          </a:p>
        </p:txBody>
      </p:sp>
      <p:pic>
        <p:nvPicPr>
          <p:cNvPr id="5" name="Picture 3"/>
          <p:cNvPicPr>
            <a:picLocks noChangeAspect="1" noChangeArrowheads="1"/>
          </p:cNvPicPr>
          <p:nvPr/>
        </p:nvPicPr>
        <p:blipFill>
          <a:blip r:embed="rId3" cstate="print"/>
          <a:srcRect/>
          <a:stretch>
            <a:fillRect/>
          </a:stretch>
        </p:blipFill>
        <p:spPr bwMode="auto">
          <a:xfrm>
            <a:off x="6435402" y="2438400"/>
            <a:ext cx="2556198" cy="1219200"/>
          </a:xfrm>
          <a:prstGeom prst="rect">
            <a:avLst/>
          </a:prstGeom>
          <a:noFill/>
          <a:ln w="9525">
            <a:noFill/>
            <a:miter lim="800000"/>
            <a:headEnd/>
            <a:tailEnd/>
          </a:ln>
        </p:spPr>
      </p:pic>
    </p:spTree>
    <p:extLst>
      <p:ext uri="{BB962C8B-B14F-4D97-AF65-F5344CB8AC3E}">
        <p14:creationId xmlns:p14="http://schemas.microsoft.com/office/powerpoint/2010/main" val="148291531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fabianb\Desktop\Dasu2.PNG"/>
          <p:cNvPicPr>
            <a:picLocks noChangeAspect="1" noChangeArrowheads="1"/>
          </p:cNvPicPr>
          <p:nvPr/>
        </p:nvPicPr>
        <p:blipFill>
          <a:blip r:embed="rId3" cstate="print"/>
          <a:srcRect/>
          <a:stretch>
            <a:fillRect/>
          </a:stretch>
        </p:blipFill>
        <p:spPr bwMode="auto">
          <a:xfrm>
            <a:off x="612648" y="761999"/>
            <a:ext cx="8259554" cy="5669280"/>
          </a:xfrm>
          <a:prstGeom prst="rect">
            <a:avLst/>
          </a:prstGeom>
          <a:noFill/>
        </p:spPr>
      </p:pic>
      <p:sp>
        <p:nvSpPr>
          <p:cNvPr id="2" name="Title 1"/>
          <p:cNvSpPr>
            <a:spLocks noGrp="1"/>
          </p:cNvSpPr>
          <p:nvPr>
            <p:ph type="title"/>
          </p:nvPr>
        </p:nvSpPr>
        <p:spPr/>
        <p:txBody>
          <a:bodyPr/>
          <a:lstStyle/>
          <a:p>
            <a:r>
              <a:rPr lang="en-US" dirty="0" err="1" smtClean="0"/>
              <a:t>Dasu</a:t>
            </a:r>
            <a:r>
              <a:rPr lang="en-US" dirty="0" smtClean="0"/>
              <a:t> v3</a:t>
            </a:r>
            <a:endParaRPr lang="en-US" dirty="0"/>
          </a:p>
        </p:txBody>
      </p:sp>
      <p:sp>
        <p:nvSpPr>
          <p:cNvPr id="32" name="Footer Placeholder 3"/>
          <p:cNvSpPr>
            <a:spLocks noGrp="1"/>
          </p:cNvSpPr>
          <p:nvPr>
            <p:ph type="ftr" sz="quarter" idx="3"/>
          </p:nvPr>
        </p:nvSpPr>
        <p:spPr>
          <a:xfrm>
            <a:off x="3733800" y="6477000"/>
            <a:ext cx="4953000" cy="381000"/>
          </a:xfrm>
        </p:spPr>
        <p:txBody>
          <a:bodyPr/>
          <a:lstStyle/>
          <a:p>
            <a:pPr>
              <a:defRPr/>
            </a:pPr>
            <a:r>
              <a:rPr lang="en-US" dirty="0" smtClean="0"/>
              <a:t>Broadband Characterization at the Network Edge</a:t>
            </a:r>
            <a:endParaRPr lang="en-US" dirty="0"/>
          </a:p>
        </p:txBody>
      </p:sp>
    </p:spTree>
    <p:extLst>
      <p:ext uri="{BB962C8B-B14F-4D97-AF65-F5344CB8AC3E}">
        <p14:creationId xmlns:p14="http://schemas.microsoft.com/office/powerpoint/2010/main" val="193212952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ISP Characterization</a:t>
            </a:r>
            <a:endParaRPr lang="en-US" dirty="0"/>
          </a:p>
        </p:txBody>
      </p:sp>
      <p:sp>
        <p:nvSpPr>
          <p:cNvPr id="3" name="Content Placeholder 2"/>
          <p:cNvSpPr>
            <a:spLocks noGrp="1"/>
          </p:cNvSpPr>
          <p:nvPr>
            <p:ph idx="1"/>
          </p:nvPr>
        </p:nvSpPr>
        <p:spPr/>
        <p:txBody>
          <a:bodyPr/>
          <a:lstStyle/>
          <a:p>
            <a:r>
              <a:rPr lang="en-US" sz="3200" i="1" dirty="0" smtClean="0"/>
              <a:t>What is it?</a:t>
            </a:r>
          </a:p>
          <a:p>
            <a:pPr lvl="1"/>
            <a:r>
              <a:rPr lang="en-US" dirty="0" smtClean="0"/>
              <a:t>Understand how various factors affect </a:t>
            </a:r>
            <a:r>
              <a:rPr lang="en-US" dirty="0" smtClean="0"/>
              <a:t>performance</a:t>
            </a:r>
            <a:endParaRPr lang="en-US" dirty="0" smtClean="0"/>
          </a:p>
          <a:p>
            <a:r>
              <a:rPr lang="en-US" sz="3200" i="1" dirty="0" smtClean="0"/>
              <a:t>Who needs it?</a:t>
            </a:r>
          </a:p>
          <a:p>
            <a:pPr lvl="1"/>
            <a:r>
              <a:rPr lang="en-US" dirty="0" smtClean="0"/>
              <a:t>Subscribers shopping for alternative ISPs</a:t>
            </a:r>
          </a:p>
          <a:p>
            <a:pPr lvl="1"/>
            <a:r>
              <a:rPr lang="en-US" dirty="0" smtClean="0"/>
              <a:t>Companies providing reliable Internet services</a:t>
            </a:r>
          </a:p>
          <a:p>
            <a:pPr lvl="1"/>
            <a:r>
              <a:rPr lang="en-US" dirty="0" smtClean="0"/>
              <a:t>Governments surveying the availability of high-speed Internet services to their citizens</a:t>
            </a:r>
          </a:p>
        </p:txBody>
      </p:sp>
      <p:sp>
        <p:nvSpPr>
          <p:cNvPr id="4" name="Footer Placeholder 3"/>
          <p:cNvSpPr>
            <a:spLocks noGrp="1"/>
          </p:cNvSpPr>
          <p:nvPr>
            <p:ph type="ftr" sz="quarter" idx="3"/>
          </p:nvPr>
        </p:nvSpPr>
        <p:spPr/>
        <p:txBody>
          <a:bodyPr/>
          <a:lstStyle/>
          <a:p>
            <a:pPr>
              <a:defRPr/>
            </a:pPr>
            <a:r>
              <a:rPr lang="en-US" dirty="0" smtClean="0"/>
              <a:t>Crowdsourcing ISP Characterization</a:t>
            </a:r>
            <a:endParaRPr lang="en-US" dirty="0"/>
          </a:p>
        </p:txBody>
      </p:sp>
      <p:sp>
        <p:nvSpPr>
          <p:cNvPr id="5" name="TextBox 4"/>
          <p:cNvSpPr txBox="1"/>
          <p:nvPr/>
        </p:nvSpPr>
        <p:spPr>
          <a:xfrm>
            <a:off x="2438400" y="4124960"/>
            <a:ext cx="4495800" cy="707886"/>
          </a:xfrm>
          <a:prstGeom prst="rect">
            <a:avLst/>
          </a:prstGeom>
          <a:noFill/>
        </p:spPr>
        <p:txBody>
          <a:bodyPr wrap="square" rtlCol="0">
            <a:spAutoFit/>
          </a:bodyPr>
          <a:lstStyle/>
          <a:p>
            <a:pPr algn="r"/>
            <a:r>
              <a:rPr lang="en-US" sz="2200" dirty="0" smtClean="0">
                <a:solidFill>
                  <a:srgbClr val="A010B2"/>
                </a:solidFill>
              </a:rPr>
              <a:t>ISPs ‘still mislead’ on broadband</a:t>
            </a:r>
          </a:p>
          <a:p>
            <a:pPr algn="r"/>
            <a:r>
              <a:rPr lang="en-US" dirty="0" smtClean="0"/>
              <a:t>July 26, 2011</a:t>
            </a:r>
            <a:endParaRPr lang="en-US" dirty="0"/>
          </a:p>
        </p:txBody>
      </p:sp>
      <p:pic>
        <p:nvPicPr>
          <p:cNvPr id="9" name="Picture 8"/>
          <p:cNvPicPr>
            <a:picLocks noChangeAspect="1"/>
          </p:cNvPicPr>
          <p:nvPr/>
        </p:nvPicPr>
        <p:blipFill>
          <a:blip r:embed="rId3"/>
          <a:stretch>
            <a:fillRect/>
          </a:stretch>
        </p:blipFill>
        <p:spPr>
          <a:xfrm>
            <a:off x="533400" y="5486400"/>
            <a:ext cx="1268804" cy="914400"/>
          </a:xfrm>
          <a:prstGeom prst="rect">
            <a:avLst/>
          </a:prstGeom>
        </p:spPr>
      </p:pic>
      <p:sp>
        <p:nvSpPr>
          <p:cNvPr id="10" name="TextBox 9"/>
          <p:cNvSpPr txBox="1"/>
          <p:nvPr/>
        </p:nvSpPr>
        <p:spPr>
          <a:xfrm>
            <a:off x="1828800" y="5678269"/>
            <a:ext cx="6705600" cy="707886"/>
          </a:xfrm>
          <a:prstGeom prst="rect">
            <a:avLst/>
          </a:prstGeom>
          <a:noFill/>
        </p:spPr>
        <p:txBody>
          <a:bodyPr wrap="square" rtlCol="0">
            <a:spAutoFit/>
          </a:bodyPr>
          <a:lstStyle/>
          <a:p>
            <a:r>
              <a:rPr lang="en-US" sz="2200" dirty="0">
                <a:solidFill>
                  <a:srgbClr val="A010B2"/>
                </a:solidFill>
              </a:rPr>
              <a:t>Broadband Speeds Are Largely as </a:t>
            </a:r>
            <a:r>
              <a:rPr lang="en-US" sz="2200" dirty="0" smtClean="0">
                <a:solidFill>
                  <a:srgbClr val="A010B2"/>
                </a:solidFill>
              </a:rPr>
              <a:t>Advertised</a:t>
            </a:r>
          </a:p>
          <a:p>
            <a:r>
              <a:rPr lang="en-US" dirty="0" smtClean="0"/>
              <a:t>August 2, 2011</a:t>
            </a:r>
            <a:endParaRPr lang="en-US" dirty="0"/>
          </a:p>
        </p:txBody>
      </p:sp>
      <p:pic>
        <p:nvPicPr>
          <p:cNvPr id="11" name="Picture 5"/>
          <p:cNvPicPr>
            <a:picLocks noChangeAspect="1" noChangeArrowheads="1"/>
          </p:cNvPicPr>
          <p:nvPr/>
        </p:nvPicPr>
        <p:blipFill>
          <a:blip r:embed="rId4" cstate="print"/>
          <a:srcRect/>
          <a:stretch>
            <a:fillRect/>
          </a:stretch>
        </p:blipFill>
        <p:spPr bwMode="auto">
          <a:xfrm>
            <a:off x="3657600" y="4611959"/>
            <a:ext cx="990600" cy="1026841"/>
          </a:xfrm>
          <a:prstGeom prst="rect">
            <a:avLst/>
          </a:prstGeom>
          <a:noFill/>
          <a:ln w="9525">
            <a:noFill/>
            <a:miter lim="800000"/>
            <a:headEnd/>
            <a:tailEnd/>
          </a:ln>
        </p:spPr>
      </p:pic>
      <p:pic>
        <p:nvPicPr>
          <p:cNvPr id="13" name="Picture 12"/>
          <p:cNvPicPr>
            <a:picLocks noChangeAspect="1"/>
          </p:cNvPicPr>
          <p:nvPr/>
        </p:nvPicPr>
        <p:blipFill>
          <a:blip r:embed="rId5"/>
          <a:stretch>
            <a:fillRect/>
          </a:stretch>
        </p:blipFill>
        <p:spPr>
          <a:xfrm>
            <a:off x="6969539" y="3810000"/>
            <a:ext cx="2098261" cy="12192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ISP characterization – how should it be done?</a:t>
            </a:r>
            <a:endParaRPr lang="en-US" dirty="0"/>
          </a:p>
        </p:txBody>
      </p:sp>
      <p:sp>
        <p:nvSpPr>
          <p:cNvPr id="3" name="Content Placeholder 2"/>
          <p:cNvSpPr>
            <a:spLocks noGrp="1"/>
          </p:cNvSpPr>
          <p:nvPr>
            <p:ph idx="1"/>
          </p:nvPr>
        </p:nvSpPr>
        <p:spPr/>
        <p:txBody>
          <a:bodyPr/>
          <a:lstStyle/>
          <a:p>
            <a:r>
              <a:rPr lang="en-US" sz="3200" dirty="0" smtClean="0"/>
              <a:t>At scale</a:t>
            </a:r>
          </a:p>
          <a:p>
            <a:pPr lvl="1"/>
            <a:r>
              <a:rPr lang="en-US" dirty="0" smtClean="0"/>
              <a:t>To capture the diversity of providers </a:t>
            </a:r>
            <a:br>
              <a:rPr lang="en-US" dirty="0" smtClean="0"/>
            </a:br>
            <a:r>
              <a:rPr lang="en-US" dirty="0" smtClean="0"/>
              <a:t>and services</a:t>
            </a:r>
          </a:p>
          <a:p>
            <a:endParaRPr lang="en-US" sz="3200" dirty="0" smtClean="0"/>
          </a:p>
          <a:p>
            <a:r>
              <a:rPr lang="en-US" sz="3200" dirty="0" smtClean="0"/>
              <a:t>Continuously</a:t>
            </a:r>
          </a:p>
          <a:p>
            <a:pPr lvl="1"/>
            <a:r>
              <a:rPr lang="en-US" dirty="0" smtClean="0"/>
              <a:t>To capture dynamic changes in management</a:t>
            </a:r>
            <a:br>
              <a:rPr lang="en-US" dirty="0" smtClean="0"/>
            </a:br>
            <a:r>
              <a:rPr lang="en-US" dirty="0" smtClean="0"/>
              <a:t>policies, and unscheduled events, …</a:t>
            </a:r>
          </a:p>
          <a:p>
            <a:endParaRPr lang="en-US" sz="3200" dirty="0" smtClean="0"/>
          </a:p>
          <a:p>
            <a:r>
              <a:rPr lang="en-US" sz="3200" dirty="0" smtClean="0"/>
              <a:t>From end users</a:t>
            </a:r>
          </a:p>
          <a:p>
            <a:pPr lvl="1"/>
            <a:r>
              <a:rPr lang="en-US" dirty="0" smtClean="0"/>
              <a:t>To guarantee accuracy, reduce bias</a:t>
            </a:r>
          </a:p>
          <a:p>
            <a:pPr lvl="1">
              <a:buNone/>
            </a:pPr>
            <a:endParaRPr lang="en-US" sz="2800" dirty="0" smtClean="0"/>
          </a:p>
        </p:txBody>
      </p:sp>
      <p:sp>
        <p:nvSpPr>
          <p:cNvPr id="5" name="Footer Placeholder 3"/>
          <p:cNvSpPr>
            <a:spLocks noGrp="1"/>
          </p:cNvSpPr>
          <p:nvPr>
            <p:ph type="ftr" sz="quarter" idx="3"/>
          </p:nvPr>
        </p:nvSpPr>
        <p:spPr/>
        <p:txBody>
          <a:bodyPr/>
          <a:lstStyle/>
          <a:p>
            <a:pPr>
              <a:defRPr/>
            </a:pPr>
            <a:r>
              <a:rPr lang="en-US" smtClean="0"/>
              <a:t>Crowdsourcing ISP Characterization</a:t>
            </a:r>
            <a:endParaRPr lang="en-US" dirty="0"/>
          </a:p>
        </p:txBody>
      </p:sp>
      <p:pic>
        <p:nvPicPr>
          <p:cNvPr id="1026" name="Picture 2" descr="C:\Users\fabianb\AppData\Local\Microsoft\Windows\Temporary Internet Files\Content.IE5\AKFDPZKB\MC900433842[1].png"/>
          <p:cNvPicPr>
            <a:picLocks noChangeAspect="1" noChangeArrowheads="1"/>
          </p:cNvPicPr>
          <p:nvPr/>
        </p:nvPicPr>
        <p:blipFill>
          <a:blip r:embed="rId3" cstate="print"/>
          <a:srcRect/>
          <a:stretch>
            <a:fillRect/>
          </a:stretch>
        </p:blipFill>
        <p:spPr bwMode="auto">
          <a:xfrm>
            <a:off x="7315200" y="2819400"/>
            <a:ext cx="1523772" cy="1523772"/>
          </a:xfrm>
          <a:prstGeom prst="rect">
            <a:avLst/>
          </a:prstGeom>
          <a:noFill/>
        </p:spPr>
      </p:pic>
      <p:pic>
        <p:nvPicPr>
          <p:cNvPr id="1027" name="Picture 3" descr="C:\Users\fabianb\Desktop\OnoMap.png"/>
          <p:cNvPicPr>
            <a:picLocks noChangeAspect="1" noChangeArrowheads="1"/>
          </p:cNvPicPr>
          <p:nvPr/>
        </p:nvPicPr>
        <p:blipFill>
          <a:blip r:embed="rId4" cstate="print"/>
          <a:srcRect l="320" t="461" r="2681"/>
          <a:stretch>
            <a:fillRect/>
          </a:stretch>
        </p:blipFill>
        <p:spPr bwMode="auto">
          <a:xfrm>
            <a:off x="6934200" y="1143000"/>
            <a:ext cx="1905000" cy="1440932"/>
          </a:xfrm>
          <a:prstGeom prst="rect">
            <a:avLst/>
          </a:prstGeom>
          <a:noFill/>
        </p:spPr>
      </p:pic>
      <p:pic>
        <p:nvPicPr>
          <p:cNvPr id="1029" name="Picture 5" descr="C:\Users\fabianb\AppData\Local\Microsoft\Windows\Temporary Internet Files\Content.IE5\JYFQZU3Y\MC900335733[1].wmf"/>
          <p:cNvPicPr>
            <a:picLocks noChangeAspect="1" noChangeArrowheads="1"/>
          </p:cNvPicPr>
          <p:nvPr/>
        </p:nvPicPr>
        <p:blipFill>
          <a:blip r:embed="rId5" cstate="print"/>
          <a:srcRect/>
          <a:stretch>
            <a:fillRect/>
          </a:stretch>
        </p:blipFill>
        <p:spPr bwMode="auto">
          <a:xfrm>
            <a:off x="7467600" y="4648200"/>
            <a:ext cx="1295400" cy="114605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approaches to characterization</a:t>
            </a:r>
            <a:endParaRPr lang="en-US" dirty="0"/>
          </a:p>
        </p:txBody>
      </p:sp>
      <p:sp>
        <p:nvSpPr>
          <p:cNvPr id="3" name="Content Placeholder 2"/>
          <p:cNvSpPr>
            <a:spLocks noGrp="1"/>
          </p:cNvSpPr>
          <p:nvPr>
            <p:ph idx="1"/>
          </p:nvPr>
        </p:nvSpPr>
        <p:spPr/>
        <p:txBody>
          <a:bodyPr/>
          <a:lstStyle/>
          <a:p>
            <a:r>
              <a:rPr lang="en-US" dirty="0" smtClean="0"/>
              <a:t>Web-based, user-initiated tests against </a:t>
            </a:r>
            <a:br>
              <a:rPr lang="en-US" dirty="0" smtClean="0"/>
            </a:br>
            <a:r>
              <a:rPr lang="en-US" dirty="0" smtClean="0"/>
              <a:t>dedicated or cloud servers</a:t>
            </a:r>
          </a:p>
          <a:p>
            <a:pPr lvl="1"/>
            <a:r>
              <a:rPr lang="en-US" dirty="0" smtClean="0"/>
              <a:t>E.g. </a:t>
            </a:r>
            <a:r>
              <a:rPr lang="en-US" dirty="0" err="1" smtClean="0"/>
              <a:t>Netalyzr</a:t>
            </a:r>
            <a:r>
              <a:rPr lang="en-US" dirty="0" smtClean="0"/>
              <a:t>, </a:t>
            </a:r>
            <a:r>
              <a:rPr lang="en-US" dirty="0" err="1" smtClean="0"/>
              <a:t>Speedtest</a:t>
            </a:r>
            <a:r>
              <a:rPr lang="en-US" dirty="0" smtClean="0"/>
              <a:t>, …</a:t>
            </a:r>
          </a:p>
          <a:p>
            <a:r>
              <a:rPr lang="en-US" dirty="0" smtClean="0"/>
              <a:t>End-host monitoring from dedicated </a:t>
            </a:r>
            <a:br>
              <a:rPr lang="en-US" dirty="0" smtClean="0"/>
            </a:br>
            <a:r>
              <a:rPr lang="en-US" dirty="0" smtClean="0"/>
              <a:t>servers</a:t>
            </a:r>
          </a:p>
          <a:p>
            <a:pPr lvl="1"/>
            <a:r>
              <a:rPr lang="en-US" dirty="0" smtClean="0"/>
              <a:t>E.g. Dischinger et al</a:t>
            </a:r>
            <a:r>
              <a:rPr lang="en-US" sz="2000" dirty="0" smtClean="0"/>
              <a:t>. </a:t>
            </a:r>
            <a:r>
              <a:rPr lang="en-US" sz="1800" dirty="0" smtClean="0"/>
              <a:t>(IMC07) </a:t>
            </a:r>
            <a:r>
              <a:rPr lang="en-US" dirty="0" smtClean="0"/>
              <a:t>, Croce et al. </a:t>
            </a:r>
            <a:r>
              <a:rPr lang="en-US" sz="1800" dirty="0" smtClean="0"/>
              <a:t>(PAM09)</a:t>
            </a:r>
            <a:endParaRPr lang="en-US" dirty="0" smtClean="0"/>
          </a:p>
          <a:p>
            <a:r>
              <a:rPr lang="en-US" dirty="0" smtClean="0"/>
              <a:t>Installing special monitoring devices at </a:t>
            </a:r>
            <a:br>
              <a:rPr lang="en-US" dirty="0" smtClean="0"/>
            </a:br>
            <a:r>
              <a:rPr lang="en-US" dirty="0" smtClean="0"/>
              <a:t>PoPs or home networks</a:t>
            </a:r>
          </a:p>
          <a:p>
            <a:pPr lvl="1"/>
            <a:r>
              <a:rPr lang="en-US" dirty="0" smtClean="0"/>
              <a:t>E.g. </a:t>
            </a:r>
            <a:r>
              <a:rPr lang="en-US" dirty="0" err="1" smtClean="0"/>
              <a:t>BISMark</a:t>
            </a:r>
            <a:r>
              <a:rPr lang="en-US" dirty="0" smtClean="0"/>
              <a:t>, </a:t>
            </a:r>
            <a:r>
              <a:rPr lang="en-US" dirty="0" err="1" smtClean="0"/>
              <a:t>SamKnows</a:t>
            </a:r>
            <a:r>
              <a:rPr lang="en-US" dirty="0" smtClean="0"/>
              <a:t>, Keynote</a:t>
            </a:r>
            <a:br>
              <a:rPr lang="en-US" dirty="0" smtClean="0"/>
            </a:br>
            <a:endParaRPr lang="en-US" i="1" dirty="0" smtClean="0"/>
          </a:p>
          <a:p>
            <a:r>
              <a:rPr lang="en-US" i="1" dirty="0" smtClean="0"/>
              <a:t>An unavoidable tradeoff among vantage points, coverage and continuous monitoring</a:t>
            </a:r>
            <a:r>
              <a:rPr lang="en-US" dirty="0" smtClean="0"/>
              <a:t>?</a:t>
            </a:r>
          </a:p>
          <a:p>
            <a:endParaRPr lang="en-US" sz="3200" dirty="0" smtClean="0"/>
          </a:p>
        </p:txBody>
      </p:sp>
      <p:sp>
        <p:nvSpPr>
          <p:cNvPr id="18" name="Footer Placeholder 3"/>
          <p:cNvSpPr>
            <a:spLocks noGrp="1"/>
          </p:cNvSpPr>
          <p:nvPr>
            <p:ph type="ftr" sz="quarter" idx="3"/>
          </p:nvPr>
        </p:nvSpPr>
        <p:spPr/>
        <p:txBody>
          <a:bodyPr/>
          <a:lstStyle/>
          <a:p>
            <a:pPr>
              <a:defRPr/>
            </a:pPr>
            <a:r>
              <a:rPr lang="en-US" smtClean="0"/>
              <a:t>Crowdsourcing ISP Characterization</a:t>
            </a:r>
            <a:endParaRPr lang="en-US" dirty="0"/>
          </a:p>
        </p:txBody>
      </p:sp>
      <p:grpSp>
        <p:nvGrpSpPr>
          <p:cNvPr id="9" name="Group 8"/>
          <p:cNvGrpSpPr/>
          <p:nvPr/>
        </p:nvGrpSpPr>
        <p:grpSpPr>
          <a:xfrm>
            <a:off x="7772400" y="990600"/>
            <a:ext cx="1219200" cy="914400"/>
            <a:chOff x="5867400" y="4953000"/>
            <a:chExt cx="1219200" cy="914400"/>
          </a:xfrm>
        </p:grpSpPr>
        <p:sp>
          <p:nvSpPr>
            <p:cNvPr id="5" name="Rectangle 4"/>
            <p:cNvSpPr/>
            <p:nvPr/>
          </p:nvSpPr>
          <p:spPr bwMode="auto">
            <a:xfrm>
              <a:off x="5867400" y="4953000"/>
              <a:ext cx="1219200" cy="304800"/>
            </a:xfrm>
            <a:prstGeom prst="rect">
              <a:avLst/>
            </a:prstGeom>
            <a:solidFill>
              <a:srgbClr val="339933"/>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Scale</a:t>
              </a:r>
            </a:p>
          </p:txBody>
        </p:sp>
        <p:sp>
          <p:nvSpPr>
            <p:cNvPr id="6" name="Rectangle 5"/>
            <p:cNvSpPr/>
            <p:nvPr/>
          </p:nvSpPr>
          <p:spPr bwMode="auto">
            <a:xfrm>
              <a:off x="5867400" y="5562600"/>
              <a:ext cx="1219200" cy="304800"/>
            </a:xfrm>
            <a:prstGeom prst="rect">
              <a:avLst/>
            </a:prstGeom>
            <a:solidFill>
              <a:srgbClr val="339933"/>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End-user</a:t>
              </a:r>
              <a:endParaRPr kumimoji="0" lang="en-US" sz="1400" b="1" i="0" u="none" strike="noStrike" cap="none" normalizeH="0" baseline="0" dirty="0" smtClean="0">
                <a:ln>
                  <a:noFill/>
                </a:ln>
                <a:solidFill>
                  <a:schemeClr val="tx1"/>
                </a:solidFill>
                <a:effectLst/>
                <a:latin typeface="Arial" charset="0"/>
              </a:endParaRPr>
            </a:p>
          </p:txBody>
        </p:sp>
        <p:sp>
          <p:nvSpPr>
            <p:cNvPr id="7" name="Rectangle 6"/>
            <p:cNvSpPr/>
            <p:nvPr/>
          </p:nvSpPr>
          <p:spPr bwMode="auto">
            <a:xfrm>
              <a:off x="5867400" y="5257800"/>
              <a:ext cx="1219200" cy="304800"/>
            </a:xfrm>
            <a:prstGeom prst="rect">
              <a:avLst/>
            </a:prstGeom>
            <a:solidFill>
              <a:srgbClr val="CC000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Continuous</a:t>
              </a:r>
              <a:endParaRPr kumimoji="0" lang="en-US" sz="1400" b="1" i="0" u="none" strike="noStrike" cap="none" normalizeH="0" baseline="0" dirty="0" smtClean="0">
                <a:ln>
                  <a:noFill/>
                </a:ln>
                <a:solidFill>
                  <a:schemeClr val="tx1"/>
                </a:solidFill>
                <a:effectLst/>
                <a:latin typeface="Arial" charset="0"/>
              </a:endParaRPr>
            </a:p>
          </p:txBody>
        </p:sp>
      </p:grpSp>
      <p:grpSp>
        <p:nvGrpSpPr>
          <p:cNvPr id="10" name="Group 9"/>
          <p:cNvGrpSpPr/>
          <p:nvPr/>
        </p:nvGrpSpPr>
        <p:grpSpPr>
          <a:xfrm>
            <a:off x="7772400" y="2438400"/>
            <a:ext cx="1219200" cy="914400"/>
            <a:chOff x="5867400" y="4953000"/>
            <a:chExt cx="1219200" cy="914400"/>
          </a:xfrm>
        </p:grpSpPr>
        <p:sp>
          <p:nvSpPr>
            <p:cNvPr id="11" name="Rectangle 10"/>
            <p:cNvSpPr/>
            <p:nvPr/>
          </p:nvSpPr>
          <p:spPr bwMode="auto">
            <a:xfrm>
              <a:off x="5867400" y="4953000"/>
              <a:ext cx="1219200" cy="304800"/>
            </a:xfrm>
            <a:prstGeom prst="rect">
              <a:avLst/>
            </a:prstGeom>
            <a:solidFill>
              <a:srgbClr val="339933"/>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Scale</a:t>
              </a:r>
            </a:p>
          </p:txBody>
        </p:sp>
        <p:sp>
          <p:nvSpPr>
            <p:cNvPr id="12" name="Rectangle 11"/>
            <p:cNvSpPr/>
            <p:nvPr/>
          </p:nvSpPr>
          <p:spPr bwMode="auto">
            <a:xfrm>
              <a:off x="5867400" y="5562600"/>
              <a:ext cx="1219200" cy="304800"/>
            </a:xfrm>
            <a:prstGeom prst="rect">
              <a:avLst/>
            </a:prstGeom>
            <a:solidFill>
              <a:srgbClr val="CC000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End-user</a:t>
              </a:r>
              <a:endParaRPr kumimoji="0" lang="en-US" sz="1400" b="1" i="0" u="none" strike="noStrike" cap="none" normalizeH="0" baseline="0" dirty="0" smtClean="0">
                <a:ln>
                  <a:noFill/>
                </a:ln>
                <a:solidFill>
                  <a:schemeClr val="tx1"/>
                </a:solidFill>
                <a:effectLst/>
                <a:latin typeface="Arial" charset="0"/>
              </a:endParaRPr>
            </a:p>
          </p:txBody>
        </p:sp>
        <p:sp>
          <p:nvSpPr>
            <p:cNvPr id="13" name="Rectangle 12"/>
            <p:cNvSpPr/>
            <p:nvPr/>
          </p:nvSpPr>
          <p:spPr bwMode="auto">
            <a:xfrm>
              <a:off x="5867400" y="5257800"/>
              <a:ext cx="1219200" cy="304800"/>
            </a:xfrm>
            <a:prstGeom prst="rect">
              <a:avLst/>
            </a:prstGeom>
            <a:solidFill>
              <a:srgbClr val="339933"/>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Continuous</a:t>
              </a:r>
              <a:endParaRPr kumimoji="0" lang="en-US" sz="1400" b="1" i="0" u="none" strike="noStrike" cap="none" normalizeH="0" baseline="0" dirty="0" smtClean="0">
                <a:ln>
                  <a:noFill/>
                </a:ln>
                <a:solidFill>
                  <a:schemeClr val="tx1"/>
                </a:solidFill>
                <a:effectLst/>
                <a:latin typeface="Arial" charset="0"/>
              </a:endParaRPr>
            </a:p>
          </p:txBody>
        </p:sp>
      </p:grpSp>
      <p:grpSp>
        <p:nvGrpSpPr>
          <p:cNvPr id="14" name="Group 13"/>
          <p:cNvGrpSpPr/>
          <p:nvPr/>
        </p:nvGrpSpPr>
        <p:grpSpPr>
          <a:xfrm>
            <a:off x="7772400" y="3810000"/>
            <a:ext cx="1219200" cy="914400"/>
            <a:chOff x="5867400" y="4953000"/>
            <a:chExt cx="1219200" cy="914400"/>
          </a:xfrm>
        </p:grpSpPr>
        <p:sp>
          <p:nvSpPr>
            <p:cNvPr id="15" name="Rectangle 14"/>
            <p:cNvSpPr/>
            <p:nvPr/>
          </p:nvSpPr>
          <p:spPr bwMode="auto">
            <a:xfrm>
              <a:off x="5867400" y="4953000"/>
              <a:ext cx="1219200" cy="304800"/>
            </a:xfrm>
            <a:prstGeom prst="rect">
              <a:avLst/>
            </a:prstGeom>
            <a:solidFill>
              <a:srgbClr val="CC000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Scale</a:t>
              </a:r>
            </a:p>
          </p:txBody>
        </p:sp>
        <p:sp>
          <p:nvSpPr>
            <p:cNvPr id="16" name="Rectangle 15"/>
            <p:cNvSpPr/>
            <p:nvPr/>
          </p:nvSpPr>
          <p:spPr bwMode="auto">
            <a:xfrm>
              <a:off x="5867400" y="5562600"/>
              <a:ext cx="1219200" cy="304800"/>
            </a:xfrm>
            <a:prstGeom prst="rect">
              <a:avLst/>
            </a:prstGeom>
            <a:solidFill>
              <a:srgbClr val="FFCC0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End-user</a:t>
              </a:r>
              <a:endParaRPr kumimoji="0" lang="en-US" sz="1400" b="1" i="0" u="none" strike="noStrike" cap="none" normalizeH="0" baseline="0" dirty="0" smtClean="0">
                <a:ln>
                  <a:noFill/>
                </a:ln>
                <a:solidFill>
                  <a:schemeClr val="tx1"/>
                </a:solidFill>
                <a:effectLst/>
                <a:latin typeface="Arial" charset="0"/>
              </a:endParaRPr>
            </a:p>
          </p:txBody>
        </p:sp>
        <p:sp>
          <p:nvSpPr>
            <p:cNvPr id="17" name="Rectangle 16"/>
            <p:cNvSpPr/>
            <p:nvPr/>
          </p:nvSpPr>
          <p:spPr bwMode="auto">
            <a:xfrm>
              <a:off x="5867400" y="5257800"/>
              <a:ext cx="1219200" cy="304800"/>
            </a:xfrm>
            <a:prstGeom prst="rect">
              <a:avLst/>
            </a:prstGeom>
            <a:solidFill>
              <a:srgbClr val="339933"/>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Continuous</a:t>
              </a:r>
              <a:endParaRPr kumimoji="0" lang="en-US" sz="1400" b="1" i="0" u="none" strike="noStrike" cap="none" normalizeH="0" baseline="0" dirty="0" smtClean="0">
                <a:ln>
                  <a:noFill/>
                </a:ln>
                <a:solidFill>
                  <a:schemeClr val="tx1"/>
                </a:solidFill>
                <a:effectLst/>
                <a:latin typeface="Arial" charset="0"/>
              </a:endParaRP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Approach</a:t>
            </a:r>
            <a:endParaRPr lang="en-US" dirty="0"/>
          </a:p>
        </p:txBody>
      </p:sp>
      <p:sp>
        <p:nvSpPr>
          <p:cNvPr id="3" name="Content Placeholder 2"/>
          <p:cNvSpPr>
            <a:spLocks noGrp="1"/>
          </p:cNvSpPr>
          <p:nvPr>
            <p:ph idx="1"/>
          </p:nvPr>
        </p:nvSpPr>
        <p:spPr/>
        <p:txBody>
          <a:bodyPr/>
          <a:lstStyle/>
          <a:p>
            <a:r>
              <a:rPr lang="en-US" i="1" dirty="0" smtClean="0"/>
              <a:t>Crowdsourcing ISP Characterization to the Network Edge (C2E)</a:t>
            </a:r>
          </a:p>
          <a:p>
            <a:pPr lvl="1"/>
            <a:r>
              <a:rPr lang="en-US" dirty="0"/>
              <a:t>Leverage </a:t>
            </a:r>
            <a:r>
              <a:rPr lang="en-US" dirty="0" smtClean="0"/>
              <a:t>the views of popular</a:t>
            </a:r>
            <a:r>
              <a:rPr lang="en-US" dirty="0"/>
              <a:t>, network-intensive </a:t>
            </a:r>
            <a:r>
              <a:rPr lang="en-US" dirty="0" smtClean="0"/>
              <a:t>applications from the end-user </a:t>
            </a:r>
          </a:p>
          <a:p>
            <a:pPr lvl="2"/>
            <a:r>
              <a:rPr lang="en-US" dirty="0" smtClean="0"/>
              <a:t>(</a:t>
            </a:r>
            <a:r>
              <a:rPr lang="en-US" dirty="0"/>
              <a:t>e.g. VoIP, P2P, IPTV, gaming, …</a:t>
            </a:r>
            <a:r>
              <a:rPr lang="en-US" dirty="0" smtClean="0"/>
              <a:t>)</a:t>
            </a:r>
          </a:p>
          <a:p>
            <a:pPr lvl="1"/>
            <a:r>
              <a:rPr lang="en-US" dirty="0" smtClean="0"/>
              <a:t>Reduce number of active measurements</a:t>
            </a:r>
            <a:endParaRPr lang="en-US" dirty="0"/>
          </a:p>
          <a:p>
            <a:pPr lvl="1"/>
            <a:endParaRPr lang="en-US" dirty="0" smtClean="0"/>
          </a:p>
          <a:p>
            <a:pPr lvl="1"/>
            <a:r>
              <a:rPr lang="en-US" dirty="0"/>
              <a:t>Based on </a:t>
            </a:r>
            <a:r>
              <a:rPr lang="en-US" dirty="0" smtClean="0"/>
              <a:t>experience </a:t>
            </a:r>
            <a:r>
              <a:rPr lang="en-US" dirty="0"/>
              <a:t>of end </a:t>
            </a:r>
            <a:r>
              <a:rPr lang="en-US" dirty="0" smtClean="0"/>
              <a:t>users</a:t>
            </a:r>
          </a:p>
          <a:p>
            <a:pPr lvl="1"/>
            <a:r>
              <a:rPr lang="en-US" dirty="0"/>
              <a:t>C</a:t>
            </a:r>
            <a:r>
              <a:rPr lang="en-US" dirty="0" smtClean="0"/>
              <a:t>ontinuous </a:t>
            </a:r>
            <a:r>
              <a:rPr lang="en-US" dirty="0" smtClean="0"/>
              <a:t>monitoring achieved by combining views of multiple subscribers</a:t>
            </a:r>
          </a:p>
          <a:p>
            <a:pPr lvl="1"/>
            <a:r>
              <a:rPr lang="en-US" dirty="0" smtClean="0"/>
              <a:t>Application usage can grow </a:t>
            </a:r>
            <a:r>
              <a:rPr lang="en-US" dirty="0"/>
              <a:t>with the </a:t>
            </a:r>
            <a:r>
              <a:rPr lang="en-US" dirty="0" smtClean="0"/>
              <a:t>network edge</a:t>
            </a:r>
            <a:endParaRPr lang="en-US" dirty="0"/>
          </a:p>
          <a:p>
            <a:pPr lvl="1"/>
            <a:endParaRPr lang="en-US" dirty="0"/>
          </a:p>
          <a:p>
            <a:pPr lvl="1"/>
            <a:endParaRPr lang="en-US" dirty="0" smtClean="0"/>
          </a:p>
          <a:p>
            <a:pPr lvl="1"/>
            <a:endParaRPr lang="en-US" dirty="0" smtClean="0"/>
          </a:p>
          <a:p>
            <a:pPr>
              <a:buNone/>
            </a:pPr>
            <a:endParaRPr lang="en-US" i="1" dirty="0" smtClean="0"/>
          </a:p>
        </p:txBody>
      </p:sp>
      <p:sp>
        <p:nvSpPr>
          <p:cNvPr id="9" name="Footer Placeholder 3"/>
          <p:cNvSpPr>
            <a:spLocks noGrp="1"/>
          </p:cNvSpPr>
          <p:nvPr>
            <p:ph type="ftr" sz="quarter" idx="3"/>
          </p:nvPr>
        </p:nvSpPr>
        <p:spPr/>
        <p:txBody>
          <a:bodyPr/>
          <a:lstStyle/>
          <a:p>
            <a:pPr>
              <a:defRPr/>
            </a:pPr>
            <a:r>
              <a:rPr lang="en-US" smtClean="0"/>
              <a:t>Crowdsourcing ISP Characterization</a:t>
            </a:r>
            <a:endParaRPr lang="en-US" dirty="0"/>
          </a:p>
        </p:txBody>
      </p:sp>
      <p:grpSp>
        <p:nvGrpSpPr>
          <p:cNvPr id="5" name="Group 4"/>
          <p:cNvGrpSpPr/>
          <p:nvPr/>
        </p:nvGrpSpPr>
        <p:grpSpPr>
          <a:xfrm>
            <a:off x="7772400" y="5486400"/>
            <a:ext cx="1219200" cy="914400"/>
            <a:chOff x="5867400" y="4953000"/>
            <a:chExt cx="1219200" cy="914400"/>
          </a:xfrm>
        </p:grpSpPr>
        <p:sp>
          <p:nvSpPr>
            <p:cNvPr id="6" name="Rectangle 5"/>
            <p:cNvSpPr/>
            <p:nvPr/>
          </p:nvSpPr>
          <p:spPr bwMode="auto">
            <a:xfrm>
              <a:off x="5867400" y="4953000"/>
              <a:ext cx="1219200" cy="304800"/>
            </a:xfrm>
            <a:prstGeom prst="rect">
              <a:avLst/>
            </a:prstGeom>
            <a:solidFill>
              <a:srgbClr val="00B05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Scale</a:t>
              </a:r>
            </a:p>
          </p:txBody>
        </p:sp>
        <p:sp>
          <p:nvSpPr>
            <p:cNvPr id="7" name="Rectangle 6"/>
            <p:cNvSpPr/>
            <p:nvPr/>
          </p:nvSpPr>
          <p:spPr bwMode="auto">
            <a:xfrm>
              <a:off x="5867400" y="5562600"/>
              <a:ext cx="1219200" cy="304800"/>
            </a:xfrm>
            <a:prstGeom prst="rect">
              <a:avLst/>
            </a:prstGeom>
            <a:solidFill>
              <a:srgbClr val="00B05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End-user</a:t>
              </a:r>
              <a:endParaRPr kumimoji="0" lang="en-US" sz="1400" b="1" i="0" u="none" strike="noStrike" cap="none" normalizeH="0" baseline="0" dirty="0" smtClean="0">
                <a:ln>
                  <a:noFill/>
                </a:ln>
                <a:solidFill>
                  <a:schemeClr val="tx1"/>
                </a:solidFill>
                <a:effectLst/>
                <a:latin typeface="Arial" charset="0"/>
              </a:endParaRPr>
            </a:p>
          </p:txBody>
        </p:sp>
        <p:sp>
          <p:nvSpPr>
            <p:cNvPr id="8" name="Rectangle 7"/>
            <p:cNvSpPr/>
            <p:nvPr/>
          </p:nvSpPr>
          <p:spPr bwMode="auto">
            <a:xfrm>
              <a:off x="5867400" y="5257800"/>
              <a:ext cx="1219200" cy="304800"/>
            </a:xfrm>
            <a:prstGeom prst="rect">
              <a:avLst/>
            </a:prstGeom>
            <a:solidFill>
              <a:srgbClr val="00B05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Continuous</a:t>
              </a:r>
              <a:endParaRPr kumimoji="0" lang="en-US" sz="1400" b="1" i="0" u="none" strike="noStrike" cap="none" normalizeH="0" baseline="0" dirty="0" smtClean="0">
                <a:ln>
                  <a:noFill/>
                </a:ln>
                <a:solidFill>
                  <a:schemeClr val="tx1"/>
                </a:solidFill>
                <a:effectLst/>
                <a:latin typeface="Arial" charset="0"/>
              </a:endParaRPr>
            </a:p>
          </p:txBody>
        </p:sp>
      </p:gr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BitTorrent</a:t>
            </a:r>
            <a:r>
              <a:rPr lang="en-US" dirty="0" smtClean="0"/>
              <a:t> as a Hosting Application</a:t>
            </a:r>
            <a:endParaRPr lang="en-US" dirty="0"/>
          </a:p>
        </p:txBody>
      </p:sp>
      <p:sp>
        <p:nvSpPr>
          <p:cNvPr id="3" name="Content Placeholder 2"/>
          <p:cNvSpPr>
            <a:spLocks noGrp="1"/>
          </p:cNvSpPr>
          <p:nvPr>
            <p:ph idx="1"/>
          </p:nvPr>
        </p:nvSpPr>
        <p:spPr/>
        <p:txBody>
          <a:bodyPr/>
          <a:lstStyle/>
          <a:p>
            <a:r>
              <a:rPr lang="en-US" i="1" dirty="0" err="1" smtClean="0"/>
              <a:t>BitTorrent</a:t>
            </a:r>
            <a:r>
              <a:rPr lang="en-US" i="1" dirty="0" smtClean="0"/>
              <a:t> </a:t>
            </a:r>
          </a:p>
          <a:p>
            <a:pPr lvl="1"/>
            <a:r>
              <a:rPr lang="en-US" dirty="0" smtClean="0"/>
              <a:t>Relatively long session times</a:t>
            </a:r>
          </a:p>
          <a:p>
            <a:pPr lvl="1"/>
            <a:r>
              <a:rPr lang="en-US" dirty="0" smtClean="0"/>
              <a:t>High bandwidth usage</a:t>
            </a:r>
          </a:p>
          <a:p>
            <a:endParaRPr lang="en-US" i="1" dirty="0" smtClean="0"/>
          </a:p>
          <a:p>
            <a:r>
              <a:rPr lang="en-US" i="1" dirty="0" smtClean="0"/>
              <a:t>Ono –</a:t>
            </a:r>
            <a:r>
              <a:rPr lang="en-US" dirty="0" smtClean="0"/>
              <a:t> </a:t>
            </a:r>
            <a:r>
              <a:rPr lang="en-US" dirty="0"/>
              <a:t>client extension for </a:t>
            </a:r>
            <a:r>
              <a:rPr lang="en-US" dirty="0" err="1" smtClean="0"/>
              <a:t>Vuze</a:t>
            </a:r>
            <a:endParaRPr lang="en-US" dirty="0"/>
          </a:p>
          <a:p>
            <a:pPr lvl="2"/>
            <a:r>
              <a:rPr lang="en-US" dirty="0"/>
              <a:t>Aims to improve performance by suggesting “closer” peers</a:t>
            </a:r>
          </a:p>
          <a:p>
            <a:pPr lvl="2"/>
            <a:r>
              <a:rPr lang="en-US" dirty="0"/>
              <a:t>Users voluntarily contribute performance statistics</a:t>
            </a:r>
          </a:p>
          <a:p>
            <a:pPr lvl="1"/>
            <a:r>
              <a:rPr lang="en-US" dirty="0"/>
              <a:t>In total, about 1.3+ million users world-wide</a:t>
            </a:r>
          </a:p>
          <a:p>
            <a:pPr lvl="1"/>
            <a:r>
              <a:rPr lang="en-US" dirty="0" smtClean="0"/>
              <a:t>Datasets from November </a:t>
            </a:r>
            <a:r>
              <a:rPr lang="en-US" dirty="0"/>
              <a:t>2009 and </a:t>
            </a:r>
            <a:r>
              <a:rPr lang="en-US" dirty="0" smtClean="0"/>
              <a:t>2010</a:t>
            </a:r>
          </a:p>
          <a:p>
            <a:pPr marL="457200" lvl="1" indent="0">
              <a:buNone/>
            </a:pPr>
            <a:endParaRPr lang="en-US" dirty="0" smtClean="0"/>
          </a:p>
          <a:p>
            <a:endParaRPr lang="en-US" dirty="0"/>
          </a:p>
          <a:p>
            <a:endParaRPr lang="en-US" dirty="0" smtClean="0"/>
          </a:p>
          <a:p>
            <a:pPr lvl="1"/>
            <a:endParaRPr lang="en-US" dirty="0"/>
          </a:p>
          <a:p>
            <a:pPr marL="457200" lvl="1" indent="0">
              <a:buNone/>
            </a:pPr>
            <a:endParaRPr lang="en-US" dirty="0" smtClean="0"/>
          </a:p>
        </p:txBody>
      </p:sp>
      <p:sp>
        <p:nvSpPr>
          <p:cNvPr id="5" name="Footer Placeholder 3"/>
          <p:cNvSpPr>
            <a:spLocks noGrp="1"/>
          </p:cNvSpPr>
          <p:nvPr>
            <p:ph type="ftr" sz="quarter" idx="3"/>
          </p:nvPr>
        </p:nvSpPr>
        <p:spPr/>
        <p:txBody>
          <a:bodyPr/>
          <a:lstStyle/>
          <a:p>
            <a:pPr>
              <a:defRPr/>
            </a:pPr>
            <a:r>
              <a:rPr lang="en-US" smtClean="0"/>
              <a:t>Crowdsourcing ISP Characterization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Scale</a:t>
            </a:r>
            <a:endParaRPr lang="en-US" dirty="0"/>
          </a:p>
        </p:txBody>
      </p:sp>
      <p:sp>
        <p:nvSpPr>
          <p:cNvPr id="3" name="Content Placeholder 2"/>
          <p:cNvSpPr>
            <a:spLocks noGrp="1"/>
          </p:cNvSpPr>
          <p:nvPr>
            <p:ph idx="1"/>
          </p:nvPr>
        </p:nvSpPr>
        <p:spPr>
          <a:xfrm>
            <a:off x="304800" y="762000"/>
            <a:ext cx="8534400" cy="5486400"/>
          </a:xfrm>
        </p:spPr>
        <p:txBody>
          <a:bodyPr/>
          <a:lstStyle/>
          <a:p>
            <a:r>
              <a:rPr lang="en-US" dirty="0" smtClean="0"/>
              <a:t>Variations within a service level among 19 Virgin Media covered UK cities (ordered by maximum)</a:t>
            </a:r>
          </a:p>
        </p:txBody>
      </p:sp>
      <p:sp>
        <p:nvSpPr>
          <p:cNvPr id="13" name="Footer Placeholder 3"/>
          <p:cNvSpPr>
            <a:spLocks noGrp="1"/>
          </p:cNvSpPr>
          <p:nvPr>
            <p:ph type="ftr" sz="quarter" idx="3"/>
          </p:nvPr>
        </p:nvSpPr>
        <p:spPr/>
        <p:txBody>
          <a:bodyPr/>
          <a:lstStyle/>
          <a:p>
            <a:pPr>
              <a:defRPr/>
            </a:pPr>
            <a:r>
              <a:rPr lang="en-US" smtClean="0"/>
              <a:t>Crowdsourcing ISP Characterization</a:t>
            </a:r>
            <a:endParaRPr lang="en-US" dirty="0"/>
          </a:p>
        </p:txBody>
      </p:sp>
      <p:grpSp>
        <p:nvGrpSpPr>
          <p:cNvPr id="9" name="Group 8"/>
          <p:cNvGrpSpPr/>
          <p:nvPr/>
        </p:nvGrpSpPr>
        <p:grpSpPr>
          <a:xfrm>
            <a:off x="152400" y="5410200"/>
            <a:ext cx="1219200" cy="914400"/>
            <a:chOff x="5867400" y="4953000"/>
            <a:chExt cx="1219200" cy="914400"/>
          </a:xfrm>
        </p:grpSpPr>
        <p:sp>
          <p:nvSpPr>
            <p:cNvPr id="10" name="Rectangle 9"/>
            <p:cNvSpPr/>
            <p:nvPr/>
          </p:nvSpPr>
          <p:spPr bwMode="auto">
            <a:xfrm>
              <a:off x="5867400" y="4953000"/>
              <a:ext cx="1219200" cy="304800"/>
            </a:xfrm>
            <a:prstGeom prst="rect">
              <a:avLst/>
            </a:prstGeom>
            <a:solidFill>
              <a:srgbClr val="00B05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Scale</a:t>
              </a:r>
            </a:p>
          </p:txBody>
        </p:sp>
        <p:sp>
          <p:nvSpPr>
            <p:cNvPr id="11" name="Rectangle 10"/>
            <p:cNvSpPr/>
            <p:nvPr/>
          </p:nvSpPr>
          <p:spPr bwMode="auto">
            <a:xfrm>
              <a:off x="5867400" y="5562600"/>
              <a:ext cx="1219200" cy="3048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End-user</a:t>
              </a:r>
              <a:endParaRPr kumimoji="0" lang="en-US" sz="1400" b="1" i="0" u="none" strike="noStrike" cap="none" normalizeH="0" baseline="0" dirty="0" smtClean="0">
                <a:ln>
                  <a:noFill/>
                </a:ln>
                <a:solidFill>
                  <a:schemeClr val="tx1"/>
                </a:solidFill>
                <a:effectLst/>
                <a:latin typeface="Arial" charset="0"/>
              </a:endParaRPr>
            </a:p>
          </p:txBody>
        </p:sp>
        <p:sp>
          <p:nvSpPr>
            <p:cNvPr id="12" name="Rectangle 11"/>
            <p:cNvSpPr/>
            <p:nvPr/>
          </p:nvSpPr>
          <p:spPr bwMode="auto">
            <a:xfrm>
              <a:off x="5867400" y="5257800"/>
              <a:ext cx="1219200" cy="3048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Continuous</a:t>
              </a:r>
              <a:endParaRPr kumimoji="0" lang="en-US" sz="1400" b="1" i="0" u="none" strike="noStrike" cap="none" normalizeH="0" baseline="0" dirty="0" smtClean="0">
                <a:ln>
                  <a:noFill/>
                </a:ln>
                <a:solidFill>
                  <a:schemeClr val="tx1"/>
                </a:solidFill>
                <a:effectLst/>
                <a:latin typeface="Arial" charset="0"/>
              </a:endParaRPr>
            </a:p>
          </p:txBody>
        </p:sp>
      </p:grpSp>
      <p:pic>
        <p:nvPicPr>
          <p:cNvPr id="6" name="Picture 5" descr="virgin-cities-revised.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000" y="1676401"/>
            <a:ext cx="5950248" cy="4760198"/>
          </a:xfrm>
          <a:prstGeom prst="rect">
            <a:avLst/>
          </a:prstGeom>
        </p:spPr>
      </p:pic>
      <p:sp>
        <p:nvSpPr>
          <p:cNvPr id="16" name="TextBox 15"/>
          <p:cNvSpPr txBox="1"/>
          <p:nvPr/>
        </p:nvSpPr>
        <p:spPr>
          <a:xfrm>
            <a:off x="2677918" y="1632216"/>
            <a:ext cx="2337787" cy="369332"/>
          </a:xfrm>
          <a:prstGeom prst="rect">
            <a:avLst/>
          </a:prstGeom>
          <a:solidFill>
            <a:schemeClr val="bg1">
              <a:lumMod val="85000"/>
            </a:schemeClr>
          </a:solidFill>
          <a:ln>
            <a:solidFill>
              <a:schemeClr val="tx1"/>
            </a:solidFill>
          </a:ln>
        </p:spPr>
        <p:txBody>
          <a:bodyPr wrap="square" rtlCol="0">
            <a:spAutoFit/>
          </a:bodyPr>
          <a:lstStyle/>
          <a:p>
            <a:r>
              <a:rPr lang="en-US" dirty="0" smtClean="0"/>
              <a:t>Belfast (pop. 280k)</a:t>
            </a:r>
            <a:endParaRPr lang="en-US" dirty="0"/>
          </a:p>
        </p:txBody>
      </p:sp>
      <p:cxnSp>
        <p:nvCxnSpPr>
          <p:cNvPr id="17" name="Straight Arrow Connector 16"/>
          <p:cNvCxnSpPr/>
          <p:nvPr/>
        </p:nvCxnSpPr>
        <p:spPr bwMode="auto">
          <a:xfrm flipH="1">
            <a:off x="2646878" y="2006309"/>
            <a:ext cx="106728" cy="26679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4" name="TextBox 23"/>
          <p:cNvSpPr txBox="1"/>
          <p:nvPr/>
        </p:nvSpPr>
        <p:spPr>
          <a:xfrm>
            <a:off x="4648200" y="4800600"/>
            <a:ext cx="2819400" cy="369332"/>
          </a:xfrm>
          <a:prstGeom prst="rect">
            <a:avLst/>
          </a:prstGeom>
          <a:solidFill>
            <a:schemeClr val="bg1">
              <a:lumMod val="85000"/>
            </a:schemeClr>
          </a:solidFill>
          <a:ln>
            <a:solidFill>
              <a:schemeClr val="tx1"/>
            </a:solidFill>
          </a:ln>
        </p:spPr>
        <p:txBody>
          <a:bodyPr wrap="square" rtlCol="0">
            <a:spAutoFit/>
          </a:bodyPr>
          <a:lstStyle/>
          <a:p>
            <a:r>
              <a:rPr lang="en-US" dirty="0" smtClean="0"/>
              <a:t>Nottingham (pop. 290k)</a:t>
            </a:r>
            <a:endParaRPr lang="en-US" dirty="0"/>
          </a:p>
        </p:txBody>
      </p:sp>
      <p:cxnSp>
        <p:nvCxnSpPr>
          <p:cNvPr id="25" name="Straight Arrow Connector 24"/>
          <p:cNvCxnSpPr/>
          <p:nvPr/>
        </p:nvCxnSpPr>
        <p:spPr bwMode="auto">
          <a:xfrm flipV="1">
            <a:off x="4664054" y="4428819"/>
            <a:ext cx="32018" cy="38418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5" name="TextBox 34"/>
          <p:cNvSpPr txBox="1"/>
          <p:nvPr/>
        </p:nvSpPr>
        <p:spPr>
          <a:xfrm>
            <a:off x="6629400" y="2286000"/>
            <a:ext cx="2362199" cy="369332"/>
          </a:xfrm>
          <a:prstGeom prst="rect">
            <a:avLst/>
          </a:prstGeom>
          <a:solidFill>
            <a:schemeClr val="bg1">
              <a:lumMod val="85000"/>
            </a:schemeClr>
          </a:solidFill>
          <a:ln>
            <a:solidFill>
              <a:schemeClr val="tx1"/>
            </a:solidFill>
          </a:ln>
        </p:spPr>
        <p:txBody>
          <a:bodyPr wrap="square" rtlCol="0">
            <a:spAutoFit/>
          </a:bodyPr>
          <a:lstStyle/>
          <a:p>
            <a:r>
              <a:rPr lang="en-US" dirty="0" smtClean="0"/>
              <a:t>Crawley (pop. 100k)</a:t>
            </a:r>
            <a:endParaRPr lang="en-US" dirty="0"/>
          </a:p>
        </p:txBody>
      </p:sp>
      <p:cxnSp>
        <p:nvCxnSpPr>
          <p:cNvPr id="36" name="Straight Arrow Connector 35"/>
          <p:cNvCxnSpPr/>
          <p:nvPr/>
        </p:nvCxnSpPr>
        <p:spPr bwMode="auto">
          <a:xfrm>
            <a:off x="7086600" y="2664198"/>
            <a:ext cx="149621" cy="3986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 name="Rectangle 3"/>
          <p:cNvSpPr/>
          <p:nvPr/>
        </p:nvSpPr>
        <p:spPr bwMode="auto">
          <a:xfrm>
            <a:off x="2575967" y="5779962"/>
            <a:ext cx="4891633" cy="232377"/>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 name="Rounded Rectangle 4"/>
          <p:cNvSpPr/>
          <p:nvPr/>
        </p:nvSpPr>
        <p:spPr bwMode="auto">
          <a:xfrm>
            <a:off x="2590800" y="2209800"/>
            <a:ext cx="114300" cy="1600200"/>
          </a:xfrm>
          <a:prstGeom prst="roundRect">
            <a:avLst/>
          </a:prstGeom>
          <a:solidFill>
            <a:schemeClr val="accent1">
              <a:alpha val="27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6" name="Rounded Rectangle 25"/>
          <p:cNvSpPr/>
          <p:nvPr/>
        </p:nvSpPr>
        <p:spPr bwMode="auto">
          <a:xfrm>
            <a:off x="4635500" y="2552700"/>
            <a:ext cx="139700" cy="1866900"/>
          </a:xfrm>
          <a:prstGeom prst="roundRect">
            <a:avLst/>
          </a:prstGeom>
          <a:solidFill>
            <a:schemeClr val="accent1">
              <a:alpha val="27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7" name="Rounded Rectangle 26"/>
          <p:cNvSpPr/>
          <p:nvPr/>
        </p:nvSpPr>
        <p:spPr bwMode="auto">
          <a:xfrm>
            <a:off x="7200900" y="3055505"/>
            <a:ext cx="127000" cy="912091"/>
          </a:xfrm>
          <a:prstGeom prst="roundRect">
            <a:avLst/>
          </a:prstGeom>
          <a:solidFill>
            <a:schemeClr val="accent1">
              <a:alpha val="27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4" grpId="0" animBg="1"/>
      <p:bldP spid="35" grpId="0" animBg="1"/>
      <p:bldP spid="5" grpId="0" animBg="1"/>
      <p:bldP spid="26"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Monitoring</a:t>
            </a:r>
            <a:endParaRPr lang="en-US" dirty="0"/>
          </a:p>
        </p:txBody>
      </p:sp>
      <p:sp>
        <p:nvSpPr>
          <p:cNvPr id="3" name="Content Placeholder 2"/>
          <p:cNvSpPr>
            <a:spLocks noGrp="1"/>
          </p:cNvSpPr>
          <p:nvPr>
            <p:ph idx="1"/>
          </p:nvPr>
        </p:nvSpPr>
        <p:spPr/>
        <p:txBody>
          <a:bodyPr/>
          <a:lstStyle/>
          <a:p>
            <a:r>
              <a:rPr lang="en-US" dirty="0" smtClean="0"/>
              <a:t>Variations on Rogers performance during the day (aggregated over Nov. 2009)</a:t>
            </a:r>
          </a:p>
        </p:txBody>
      </p:sp>
      <p:sp>
        <p:nvSpPr>
          <p:cNvPr id="11" name="Footer Placeholder 3"/>
          <p:cNvSpPr>
            <a:spLocks noGrp="1"/>
          </p:cNvSpPr>
          <p:nvPr>
            <p:ph type="ftr" sz="quarter" idx="3"/>
          </p:nvPr>
        </p:nvSpPr>
        <p:spPr/>
        <p:txBody>
          <a:bodyPr/>
          <a:lstStyle/>
          <a:p>
            <a:pPr>
              <a:defRPr/>
            </a:pPr>
            <a:r>
              <a:rPr lang="en-US" smtClean="0"/>
              <a:t>Crowdsourcing ISP Characterization</a:t>
            </a:r>
            <a:endParaRPr lang="en-US" dirty="0"/>
          </a:p>
        </p:txBody>
      </p:sp>
      <p:pic>
        <p:nvPicPr>
          <p:cNvPr id="3074" name="Picture 2"/>
          <p:cNvPicPr>
            <a:picLocks noChangeAspect="1" noChangeArrowheads="1"/>
          </p:cNvPicPr>
          <p:nvPr/>
        </p:nvPicPr>
        <p:blipFill>
          <a:blip r:embed="rId3" cstate="print"/>
          <a:srcRect l="369" b="1320"/>
          <a:stretch>
            <a:fillRect/>
          </a:stretch>
        </p:blipFill>
        <p:spPr bwMode="auto">
          <a:xfrm>
            <a:off x="2611582" y="1905000"/>
            <a:ext cx="5618018" cy="4343400"/>
          </a:xfrm>
          <a:prstGeom prst="rect">
            <a:avLst/>
          </a:prstGeom>
          <a:noFill/>
          <a:ln w="9525">
            <a:noFill/>
            <a:miter lim="800000"/>
            <a:headEnd/>
            <a:tailEnd/>
          </a:ln>
        </p:spPr>
      </p:pic>
      <p:sp>
        <p:nvSpPr>
          <p:cNvPr id="6" name="TextBox 5"/>
          <p:cNvSpPr txBox="1"/>
          <p:nvPr/>
        </p:nvSpPr>
        <p:spPr>
          <a:xfrm>
            <a:off x="3886200" y="3483114"/>
            <a:ext cx="2971799" cy="707886"/>
          </a:xfrm>
          <a:prstGeom prst="rect">
            <a:avLst/>
          </a:prstGeom>
          <a:noFill/>
        </p:spPr>
        <p:txBody>
          <a:bodyPr wrap="square" rtlCol="0">
            <a:spAutoFit/>
          </a:bodyPr>
          <a:lstStyle/>
          <a:p>
            <a:r>
              <a:rPr lang="en-US" sz="2000" dirty="0" smtClean="0"/>
              <a:t>From 96% to 60% of advertised service level.</a:t>
            </a:r>
            <a:endParaRPr lang="en-US" sz="2000" dirty="0"/>
          </a:p>
        </p:txBody>
      </p:sp>
      <p:grpSp>
        <p:nvGrpSpPr>
          <p:cNvPr id="7" name="Group 6"/>
          <p:cNvGrpSpPr/>
          <p:nvPr/>
        </p:nvGrpSpPr>
        <p:grpSpPr>
          <a:xfrm>
            <a:off x="152400" y="5410200"/>
            <a:ext cx="1219200" cy="914400"/>
            <a:chOff x="5867400" y="4953000"/>
            <a:chExt cx="1219200" cy="914400"/>
          </a:xfrm>
        </p:grpSpPr>
        <p:sp>
          <p:nvSpPr>
            <p:cNvPr id="8" name="Rectangle 7"/>
            <p:cNvSpPr/>
            <p:nvPr/>
          </p:nvSpPr>
          <p:spPr bwMode="auto">
            <a:xfrm>
              <a:off x="5867400" y="4953000"/>
              <a:ext cx="1219200" cy="3048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Scale</a:t>
              </a:r>
            </a:p>
          </p:txBody>
        </p:sp>
        <p:sp>
          <p:nvSpPr>
            <p:cNvPr id="9" name="Rectangle 8"/>
            <p:cNvSpPr/>
            <p:nvPr/>
          </p:nvSpPr>
          <p:spPr bwMode="auto">
            <a:xfrm>
              <a:off x="5867400" y="5562600"/>
              <a:ext cx="1219200" cy="3048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End-user</a:t>
              </a:r>
              <a:endParaRPr kumimoji="0" lang="en-US" sz="1400" b="1" i="0" u="none" strike="noStrike" cap="none" normalizeH="0" baseline="0" dirty="0" smtClean="0">
                <a:ln>
                  <a:noFill/>
                </a:ln>
                <a:solidFill>
                  <a:schemeClr val="tx1"/>
                </a:solidFill>
                <a:effectLst/>
                <a:latin typeface="Arial" charset="0"/>
              </a:endParaRPr>
            </a:p>
          </p:txBody>
        </p:sp>
        <p:sp>
          <p:nvSpPr>
            <p:cNvPr id="10" name="Rectangle 9"/>
            <p:cNvSpPr/>
            <p:nvPr/>
          </p:nvSpPr>
          <p:spPr bwMode="auto">
            <a:xfrm>
              <a:off x="5867400" y="5257800"/>
              <a:ext cx="1219200" cy="304800"/>
            </a:xfrm>
            <a:prstGeom prst="rect">
              <a:avLst/>
            </a:prstGeom>
            <a:solidFill>
              <a:srgbClr val="00B05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Continuous</a:t>
              </a:r>
              <a:endParaRPr kumimoji="0" lang="en-US" sz="1400" b="1" i="0" u="none" strike="noStrike" cap="none" normalizeH="0" baseline="0" dirty="0" smtClean="0">
                <a:ln>
                  <a:noFill/>
                </a:ln>
                <a:solidFill>
                  <a:schemeClr val="tx1"/>
                </a:solidFill>
                <a:effectLst/>
                <a:latin typeface="Arial" charset="0"/>
              </a:endParaRPr>
            </a:p>
          </p:txBody>
        </p:sp>
      </p:grpSp>
      <p:sp>
        <p:nvSpPr>
          <p:cNvPr id="13" name="Rectangle 12"/>
          <p:cNvSpPr/>
          <p:nvPr/>
        </p:nvSpPr>
        <p:spPr bwMode="auto">
          <a:xfrm>
            <a:off x="152400" y="5410200"/>
            <a:ext cx="1219200" cy="304800"/>
          </a:xfrm>
          <a:prstGeom prst="rect">
            <a:avLst/>
          </a:prstGeom>
          <a:solidFill>
            <a:srgbClr val="64796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Scale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Monitoring</a:t>
            </a:r>
            <a:endParaRPr lang="en-US" dirty="0"/>
          </a:p>
        </p:txBody>
      </p:sp>
      <p:sp>
        <p:nvSpPr>
          <p:cNvPr id="3" name="Content Placeholder 2"/>
          <p:cNvSpPr>
            <a:spLocks noGrp="1"/>
          </p:cNvSpPr>
          <p:nvPr>
            <p:ph idx="1"/>
          </p:nvPr>
        </p:nvSpPr>
        <p:spPr/>
        <p:txBody>
          <a:bodyPr/>
          <a:lstStyle/>
          <a:p>
            <a:r>
              <a:rPr lang="en-US" dirty="0" smtClean="0"/>
              <a:t>Virgin Media new throttling policy in effect</a:t>
            </a:r>
          </a:p>
        </p:txBody>
      </p:sp>
      <p:sp>
        <p:nvSpPr>
          <p:cNvPr id="11" name="Footer Placeholder 3"/>
          <p:cNvSpPr>
            <a:spLocks noGrp="1"/>
          </p:cNvSpPr>
          <p:nvPr>
            <p:ph type="ftr" sz="quarter" idx="3"/>
          </p:nvPr>
        </p:nvSpPr>
        <p:spPr/>
        <p:txBody>
          <a:bodyPr/>
          <a:lstStyle/>
          <a:p>
            <a:pPr>
              <a:defRPr/>
            </a:pPr>
            <a:r>
              <a:rPr lang="en-US" dirty="0" smtClean="0"/>
              <a:t>Broadband Characterization at the Network Edge</a:t>
            </a:r>
            <a:endParaRPr lang="en-US" dirty="0"/>
          </a:p>
        </p:txBody>
      </p:sp>
      <p:pic>
        <p:nvPicPr>
          <p:cNvPr id="4" name="Picture 2"/>
          <p:cNvPicPr>
            <a:picLocks noChangeAspect="1" noChangeArrowheads="1"/>
          </p:cNvPicPr>
          <p:nvPr/>
        </p:nvPicPr>
        <p:blipFill>
          <a:blip r:embed="rId3" cstate="print"/>
          <a:srcRect/>
          <a:stretch>
            <a:fillRect/>
          </a:stretch>
        </p:blipFill>
        <p:spPr bwMode="auto">
          <a:xfrm>
            <a:off x="1066800" y="1423762"/>
            <a:ext cx="7924800" cy="4367438"/>
          </a:xfrm>
          <a:prstGeom prst="rect">
            <a:avLst/>
          </a:prstGeom>
          <a:noFill/>
          <a:ln w="9525">
            <a:noFill/>
            <a:miter lim="800000"/>
            <a:headEnd/>
            <a:tailEnd/>
          </a:ln>
        </p:spPr>
      </p:pic>
      <p:grpSp>
        <p:nvGrpSpPr>
          <p:cNvPr id="6" name="Group 6"/>
          <p:cNvGrpSpPr/>
          <p:nvPr/>
        </p:nvGrpSpPr>
        <p:grpSpPr>
          <a:xfrm>
            <a:off x="152400" y="5412564"/>
            <a:ext cx="1219200" cy="914400"/>
            <a:chOff x="5867400" y="4953000"/>
            <a:chExt cx="1219200" cy="914400"/>
          </a:xfrm>
        </p:grpSpPr>
        <p:sp>
          <p:nvSpPr>
            <p:cNvPr id="7" name="Rectangle 6"/>
            <p:cNvSpPr/>
            <p:nvPr/>
          </p:nvSpPr>
          <p:spPr bwMode="auto">
            <a:xfrm>
              <a:off x="5867400" y="4953000"/>
              <a:ext cx="1219200" cy="3048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Scale</a:t>
              </a:r>
            </a:p>
          </p:txBody>
        </p:sp>
        <p:sp>
          <p:nvSpPr>
            <p:cNvPr id="8" name="Rectangle 7"/>
            <p:cNvSpPr/>
            <p:nvPr/>
          </p:nvSpPr>
          <p:spPr bwMode="auto">
            <a:xfrm>
              <a:off x="5867400" y="5562600"/>
              <a:ext cx="1219200" cy="3048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End-user</a:t>
              </a:r>
              <a:endParaRPr kumimoji="0" lang="en-US" sz="1400" b="1" i="0" u="none" strike="noStrike" cap="none" normalizeH="0" baseline="0" dirty="0" smtClean="0">
                <a:ln>
                  <a:noFill/>
                </a:ln>
                <a:solidFill>
                  <a:schemeClr val="tx1"/>
                </a:solidFill>
                <a:effectLst/>
                <a:latin typeface="Arial" charset="0"/>
              </a:endParaRPr>
            </a:p>
          </p:txBody>
        </p:sp>
        <p:sp>
          <p:nvSpPr>
            <p:cNvPr id="9" name="Rectangle 8"/>
            <p:cNvSpPr/>
            <p:nvPr/>
          </p:nvSpPr>
          <p:spPr bwMode="auto">
            <a:xfrm>
              <a:off x="5867400" y="5257800"/>
              <a:ext cx="1219200" cy="304800"/>
            </a:xfrm>
            <a:prstGeom prst="rect">
              <a:avLst/>
            </a:prstGeom>
            <a:solidFill>
              <a:srgbClr val="00B05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smtClean="0"/>
                <a:t>Continuous</a:t>
              </a:r>
              <a:endParaRPr kumimoji="0" lang="en-US" sz="1400" b="1" i="0" u="none" strike="noStrike" cap="none" normalizeH="0" baseline="0" dirty="0" smtClean="0">
                <a:ln>
                  <a:noFill/>
                </a:ln>
                <a:solidFill>
                  <a:schemeClr val="tx1"/>
                </a:solidFill>
                <a:effectLst/>
                <a:latin typeface="Arial" charset="0"/>
              </a:endParaRPr>
            </a:p>
          </p:txBody>
        </p:sp>
      </p:grpSp>
      <p:sp>
        <p:nvSpPr>
          <p:cNvPr id="12" name="TextBox 11"/>
          <p:cNvSpPr txBox="1"/>
          <p:nvPr/>
        </p:nvSpPr>
        <p:spPr>
          <a:xfrm>
            <a:off x="6096000" y="4459069"/>
            <a:ext cx="2362200" cy="646331"/>
          </a:xfrm>
          <a:prstGeom prst="rect">
            <a:avLst/>
          </a:prstGeom>
          <a:noFill/>
        </p:spPr>
        <p:txBody>
          <a:bodyPr wrap="square" rtlCol="0">
            <a:spAutoFit/>
          </a:bodyPr>
          <a:lstStyle/>
          <a:p>
            <a:pPr algn="ctr"/>
            <a:r>
              <a:rPr lang="en-US" b="1" dirty="0" smtClean="0"/>
              <a:t>Daily upload throttling period</a:t>
            </a:r>
            <a:endParaRPr lang="en-US" b="1" dirty="0"/>
          </a:p>
        </p:txBody>
      </p:sp>
      <p:sp>
        <p:nvSpPr>
          <p:cNvPr id="14" name="TextBox 13"/>
          <p:cNvSpPr txBox="1"/>
          <p:nvPr/>
        </p:nvSpPr>
        <p:spPr>
          <a:xfrm>
            <a:off x="2438400" y="3239869"/>
            <a:ext cx="2971800" cy="646331"/>
          </a:xfrm>
          <a:prstGeom prst="rect">
            <a:avLst/>
          </a:prstGeom>
          <a:noFill/>
        </p:spPr>
        <p:txBody>
          <a:bodyPr wrap="square" rtlCol="0">
            <a:spAutoFit/>
          </a:bodyPr>
          <a:lstStyle/>
          <a:p>
            <a:r>
              <a:rPr lang="en-US" dirty="0" smtClean="0"/>
              <a:t>Upload speed before and after new throttling policy.</a:t>
            </a:r>
            <a:endParaRPr lang="en-US" dirty="0"/>
          </a:p>
        </p:txBody>
      </p:sp>
      <p:sp>
        <p:nvSpPr>
          <p:cNvPr id="13" name="Rectangle 12"/>
          <p:cNvSpPr/>
          <p:nvPr/>
        </p:nvSpPr>
        <p:spPr bwMode="auto">
          <a:xfrm>
            <a:off x="152400" y="5410200"/>
            <a:ext cx="1219200" cy="304800"/>
          </a:xfrm>
          <a:prstGeom prst="rect">
            <a:avLst/>
          </a:prstGeom>
          <a:solidFill>
            <a:srgbClr val="647960"/>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Scale</a:t>
            </a:r>
          </a:p>
        </p:txBody>
      </p:sp>
      <p:cxnSp>
        <p:nvCxnSpPr>
          <p:cNvPr id="10" name="Straight Arrow Connector 9"/>
          <p:cNvCxnSpPr/>
          <p:nvPr/>
        </p:nvCxnSpPr>
        <p:spPr bwMode="auto">
          <a:xfrm flipH="1">
            <a:off x="5715000" y="4724400"/>
            <a:ext cx="5334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flipV="1">
            <a:off x="8153400" y="4711700"/>
            <a:ext cx="609600" cy="127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0" name="Rectangle 19"/>
          <p:cNvSpPr/>
          <p:nvPr/>
        </p:nvSpPr>
        <p:spPr bwMode="auto">
          <a:xfrm>
            <a:off x="5674360" y="1600200"/>
            <a:ext cx="3105150" cy="3644900"/>
          </a:xfrm>
          <a:prstGeom prst="rect">
            <a:avLst/>
          </a:prstGeom>
          <a:solidFill>
            <a:schemeClr val="tx1">
              <a:alpha val="26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4" name="TextBox 23"/>
          <p:cNvSpPr txBox="1"/>
          <p:nvPr/>
        </p:nvSpPr>
        <p:spPr>
          <a:xfrm>
            <a:off x="5999481" y="1806714"/>
            <a:ext cx="2763519" cy="707886"/>
          </a:xfrm>
          <a:prstGeom prst="rect">
            <a:avLst/>
          </a:prstGeom>
          <a:noFill/>
        </p:spPr>
        <p:txBody>
          <a:bodyPr wrap="square" rtlCol="0">
            <a:spAutoFit/>
          </a:bodyPr>
          <a:lstStyle/>
          <a:p>
            <a:pPr algn="ctr"/>
            <a:r>
              <a:rPr lang="en-US" sz="2000" dirty="0" smtClean="0"/>
              <a:t>Upload rates drop by about 50%</a:t>
            </a:r>
            <a:endParaRPr lang="en-US" sz="2000" dirty="0"/>
          </a:p>
        </p:txBody>
      </p:sp>
    </p:spTree>
    <p:extLst>
      <p:ext uri="{BB962C8B-B14F-4D97-AF65-F5344CB8AC3E}">
        <p14:creationId xmlns:p14="http://schemas.microsoft.com/office/powerpoint/2010/main" val="2118930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theme/theme1.xml><?xml version="1.0" encoding="utf-8"?>
<a:theme xmlns:a="http://schemas.openxmlformats.org/drawingml/2006/main" name="1_aqualab01">
  <a:themeElements>
    <a:clrScheme name="1_aqualab01 8">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6666FF"/>
      </a:hlink>
      <a:folHlink>
        <a:srgbClr val="5BA2CD"/>
      </a:folHlink>
    </a:clrScheme>
    <a:fontScheme name="1_aqualab01">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aqualab01 1">
        <a:dk1>
          <a:srgbClr val="5490A8"/>
        </a:dk1>
        <a:lt1>
          <a:srgbClr val="DDDDDD"/>
        </a:lt1>
        <a:dk2>
          <a:srgbClr val="00172E"/>
        </a:dk2>
        <a:lt2>
          <a:srgbClr val="CCECFF"/>
        </a:lt2>
        <a:accent1>
          <a:srgbClr val="0099CC"/>
        </a:accent1>
        <a:accent2>
          <a:srgbClr val="3366CC"/>
        </a:accent2>
        <a:accent3>
          <a:srgbClr val="AAABAD"/>
        </a:accent3>
        <a:accent4>
          <a:srgbClr val="BDBDBD"/>
        </a:accent4>
        <a:accent5>
          <a:srgbClr val="AACAE2"/>
        </a:accent5>
        <a:accent6>
          <a:srgbClr val="2D5CB9"/>
        </a:accent6>
        <a:hlink>
          <a:srgbClr val="99CCFF"/>
        </a:hlink>
        <a:folHlink>
          <a:srgbClr val="E1E1B7"/>
        </a:folHlink>
      </a:clrScheme>
      <a:clrMap bg1="dk2" tx1="lt1" bg2="dk1" tx2="lt2" accent1="accent1" accent2="accent2" accent3="accent3" accent4="accent4" accent5="accent5" accent6="accent6" hlink="hlink" folHlink="folHlink"/>
    </a:extraClrScheme>
    <a:extraClrScheme>
      <a:clrScheme name="1_aqualab01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clrMap bg1="lt1" tx1="dk1" bg2="lt2" tx2="dk2" accent1="accent1" accent2="accent2" accent3="accent3" accent4="accent4" accent5="accent5" accent6="accent6" hlink="hlink" folHlink="folHlink"/>
    </a:extraClrScheme>
    <a:extraClrScheme>
      <a:clrScheme name="1_aqualab01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aqualab01 4">
        <a:dk1>
          <a:srgbClr val="000000"/>
        </a:dk1>
        <a:lt1>
          <a:srgbClr val="FFFFFF"/>
        </a:lt1>
        <a:dk2>
          <a:srgbClr val="666633"/>
        </a:dk2>
        <a:lt2>
          <a:srgbClr val="908A6C"/>
        </a:lt2>
        <a:accent1>
          <a:srgbClr val="808000"/>
        </a:accent1>
        <a:accent2>
          <a:srgbClr val="996633"/>
        </a:accent2>
        <a:accent3>
          <a:srgbClr val="FFFFFF"/>
        </a:accent3>
        <a:accent4>
          <a:srgbClr val="000000"/>
        </a:accent4>
        <a:accent5>
          <a:srgbClr val="C0C0AA"/>
        </a:accent5>
        <a:accent6>
          <a:srgbClr val="8A5C2D"/>
        </a:accent6>
        <a:hlink>
          <a:srgbClr val="CCCC00"/>
        </a:hlink>
        <a:folHlink>
          <a:srgbClr val="D6DEB2"/>
        </a:folHlink>
      </a:clrScheme>
      <a:clrMap bg1="lt1" tx1="dk1" bg2="lt2" tx2="dk2" accent1="accent1" accent2="accent2" accent3="accent3" accent4="accent4" accent5="accent5" accent6="accent6" hlink="hlink" folHlink="folHlink"/>
    </a:extraClrScheme>
    <a:extraClrScheme>
      <a:clrScheme name="1_aqualab01 5">
        <a:dk1>
          <a:srgbClr val="000000"/>
        </a:dk1>
        <a:lt1>
          <a:srgbClr val="FFFFFF"/>
        </a:lt1>
        <a:dk2>
          <a:srgbClr val="181848"/>
        </a:dk2>
        <a:lt2>
          <a:srgbClr val="656F97"/>
        </a:lt2>
        <a:accent1>
          <a:srgbClr val="6666FF"/>
        </a:accent1>
        <a:accent2>
          <a:srgbClr val="333399"/>
        </a:accent2>
        <a:accent3>
          <a:srgbClr val="FFFFFF"/>
        </a:accent3>
        <a:accent4>
          <a:srgbClr val="000000"/>
        </a:accent4>
        <a:accent5>
          <a:srgbClr val="B8B8FF"/>
        </a:accent5>
        <a:accent6>
          <a:srgbClr val="2D2D8A"/>
        </a:accent6>
        <a:hlink>
          <a:srgbClr val="9A9ABC"/>
        </a:hlink>
        <a:folHlink>
          <a:srgbClr val="D2B6CE"/>
        </a:folHlink>
      </a:clrScheme>
      <a:clrMap bg1="lt1" tx1="dk1" bg2="lt2" tx2="dk2" accent1="accent1" accent2="accent2" accent3="accent3" accent4="accent4" accent5="accent5" accent6="accent6" hlink="hlink" folHlink="folHlink"/>
    </a:extraClrScheme>
    <a:extraClrScheme>
      <a:clrScheme name="1_aqualab01 6">
        <a:dk1>
          <a:srgbClr val="CC0066"/>
        </a:dk1>
        <a:lt1>
          <a:srgbClr val="FFFFFF"/>
        </a:lt1>
        <a:dk2>
          <a:srgbClr val="000000"/>
        </a:dk2>
        <a:lt2>
          <a:srgbClr val="CC0099"/>
        </a:lt2>
        <a:accent1>
          <a:srgbClr val="FF9900"/>
        </a:accent1>
        <a:accent2>
          <a:srgbClr val="CC6600"/>
        </a:accent2>
        <a:accent3>
          <a:srgbClr val="AAAAAA"/>
        </a:accent3>
        <a:accent4>
          <a:srgbClr val="DADADA"/>
        </a:accent4>
        <a:accent5>
          <a:srgbClr val="FFCAAA"/>
        </a:accent5>
        <a:accent6>
          <a:srgbClr val="B95C00"/>
        </a:accent6>
        <a:hlink>
          <a:srgbClr val="009900"/>
        </a:hlink>
        <a:folHlink>
          <a:srgbClr val="A50021"/>
        </a:folHlink>
      </a:clrScheme>
      <a:clrMap bg1="dk2" tx1="lt1" bg2="dk1" tx2="lt2" accent1="accent1" accent2="accent2" accent3="accent3" accent4="accent4" accent5="accent5" accent6="accent6" hlink="hlink" folHlink="folHlink"/>
    </a:extraClrScheme>
    <a:extraClrScheme>
      <a:clrScheme name="1_aqualab01 7">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6666FF"/>
        </a:hlink>
        <a:folHlink>
          <a:srgbClr val="71B79C"/>
        </a:folHlink>
      </a:clrScheme>
      <a:clrMap bg1="lt1" tx1="dk1" bg2="lt2" tx2="dk2" accent1="accent1" accent2="accent2" accent3="accent3" accent4="accent4" accent5="accent5" accent6="accent6" hlink="hlink" folHlink="folHlink"/>
    </a:extraClrScheme>
    <a:extraClrScheme>
      <a:clrScheme name="1_aqualab01 8">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6666FF"/>
        </a:hlink>
        <a:folHlink>
          <a:srgbClr val="5BA2C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54451</TotalTime>
  <Words>2758</Words>
  <Application>Microsoft Macintosh PowerPoint</Application>
  <PresentationFormat>On-screen Show (4:3)</PresentationFormat>
  <Paragraphs>237</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1_aqualab01</vt:lpstr>
      <vt:lpstr>Crowdsourcing ISP Characterization to The Network Edge</vt:lpstr>
      <vt:lpstr>ISP Characterization</vt:lpstr>
      <vt:lpstr>ISP characterization – how should it be done?</vt:lpstr>
      <vt:lpstr>Existing approaches to characterization</vt:lpstr>
      <vt:lpstr>Our Approach</vt:lpstr>
      <vt:lpstr>BitTorrent as a Hosting Application</vt:lpstr>
      <vt:lpstr>At Scale</vt:lpstr>
      <vt:lpstr>Continuous Monitoring</vt:lpstr>
      <vt:lpstr>Continuous Monitoring</vt:lpstr>
      <vt:lpstr>From the End-User</vt:lpstr>
      <vt:lpstr>Beyond single ISP characterization</vt:lpstr>
      <vt:lpstr>Current Status</vt:lpstr>
      <vt:lpstr>Dasu v3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fabianb</dc:creator>
  <cp:lastModifiedBy>Zachary Bischof</cp:lastModifiedBy>
  <cp:revision>977</cp:revision>
  <cp:lastPrinted>1601-01-01T00:00:00Z</cp:lastPrinted>
  <dcterms:created xsi:type="dcterms:W3CDTF">1601-01-01T00:00:00Z</dcterms:created>
  <dcterms:modified xsi:type="dcterms:W3CDTF">2011-08-19T18:48:19Z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