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handoutMasterIdLst>
    <p:handoutMasterId r:id="rId18"/>
  </p:handoutMasterIdLst>
  <p:sldIdLst>
    <p:sldId id="413" r:id="rId2"/>
    <p:sldId id="417" r:id="rId3"/>
    <p:sldId id="418" r:id="rId4"/>
    <p:sldId id="425" r:id="rId5"/>
    <p:sldId id="415" r:id="rId6"/>
    <p:sldId id="419" r:id="rId7"/>
    <p:sldId id="394" r:id="rId8"/>
    <p:sldId id="422" r:id="rId9"/>
    <p:sldId id="408" r:id="rId10"/>
    <p:sldId id="420" r:id="rId11"/>
    <p:sldId id="409" r:id="rId12"/>
    <p:sldId id="424" r:id="rId13"/>
    <p:sldId id="406" r:id="rId14"/>
    <p:sldId id="405" r:id="rId15"/>
    <p:sldId id="416"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010B2"/>
    <a:srgbClr val="647960"/>
    <a:srgbClr val="648B67"/>
    <a:srgbClr val="86B895"/>
    <a:srgbClr val="00FA72"/>
    <a:srgbClr val="00D863"/>
    <a:srgbClr val="FFCC00"/>
    <a:srgbClr val="CC0000"/>
    <a:srgbClr val="3399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36" autoAdjust="0"/>
    <p:restoredTop sz="76867" autoAdjust="0"/>
  </p:normalViewPr>
  <p:slideViewPr>
    <p:cSldViewPr>
      <p:cViewPr varScale="1">
        <p:scale>
          <a:sx n="107" d="100"/>
          <a:sy n="107" d="100"/>
        </p:scale>
        <p:origin x="-1168" y="-112"/>
      </p:cViewPr>
      <p:guideLst>
        <p:guide orient="horz" pos="2160"/>
        <p:guide pos="2880"/>
      </p:guideLst>
    </p:cSldViewPr>
  </p:slideViewPr>
  <p:outlineViewPr>
    <p:cViewPr>
      <p:scale>
        <a:sx n="33" d="100"/>
        <a:sy n="33" d="100"/>
      </p:scale>
      <p:origin x="0" y="1056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dirty="0"/>
          </a:p>
        </p:txBody>
      </p:sp>
      <p:sp>
        <p:nvSpPr>
          <p:cNvPr id="706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dirty="0"/>
          </a:p>
        </p:txBody>
      </p:sp>
      <p:sp>
        <p:nvSpPr>
          <p:cNvPr id="706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dirty="0"/>
          </a:p>
        </p:txBody>
      </p:sp>
      <p:sp>
        <p:nvSpPr>
          <p:cNvPr id="706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7CC827-6536-4A09-B219-39EB11687EB2}" type="slidenum">
              <a:rPr lang="en-US"/>
              <a:pPr>
                <a:defRPr/>
              </a:pPr>
              <a:t>‹#›</a:t>
            </a:fld>
            <a:endParaRPr lang="en-US" dirty="0"/>
          </a:p>
        </p:txBody>
      </p:sp>
    </p:spTree>
    <p:extLst>
      <p:ext uri="{BB962C8B-B14F-4D97-AF65-F5344CB8AC3E}">
        <p14:creationId xmlns:p14="http://schemas.microsoft.com/office/powerpoint/2010/main" val="13683578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dirty="0"/>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dirty="0"/>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dirty="0"/>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F03FCFB-547A-4DD8-8926-26E59ADA6A0F}" type="slidenum">
              <a:rPr lang="en-US"/>
              <a:pPr>
                <a:defRPr/>
              </a:pPr>
              <a:t>‹#›</a:t>
            </a:fld>
            <a:endParaRPr lang="en-US" dirty="0"/>
          </a:p>
        </p:txBody>
      </p:sp>
    </p:spTree>
    <p:extLst>
      <p:ext uri="{BB962C8B-B14F-4D97-AF65-F5344CB8AC3E}">
        <p14:creationId xmlns:p14="http://schemas.microsoft.com/office/powerpoint/2010/main" val="3352558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Good afternoon, my name is Zachary Bischof.</a:t>
            </a:r>
            <a:r>
              <a:rPr lang="en-US" baseline="0" dirty="0" smtClean="0"/>
              <a:t> I’m a PhD student at Northwestern University working with Professor Bustamante.  Today I’ll be presenting our work, Up, Down, and Around the Stack: ISP Characterization from Network Intensive Applications.</a:t>
            </a:r>
            <a:endParaRPr lang="en-US" dirty="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we look at the</a:t>
            </a:r>
            <a:r>
              <a:rPr lang="en-US" baseline="0" dirty="0" smtClean="0"/>
              <a:t> ratio between the throughput values measured by NDT and </a:t>
            </a:r>
            <a:r>
              <a:rPr lang="en-US" baseline="0" dirty="0" err="1" smtClean="0"/>
              <a:t>BitTorrent</a:t>
            </a:r>
            <a:r>
              <a:rPr lang="en-US" baseline="0" dirty="0" smtClean="0"/>
              <a:t> usage. The users to the left of 1 represent cases where NDT records a higher throughput rate, and the users to the right of 1 represent cases where </a:t>
            </a:r>
            <a:r>
              <a:rPr lang="en-US" baseline="0" dirty="0" err="1" smtClean="0"/>
              <a:t>BitTorrent</a:t>
            </a:r>
            <a:r>
              <a:rPr lang="en-US" baseline="0" dirty="0" smtClean="0"/>
              <a:t> achieves a higher throughput rate. For over 50% of the users, C2E measures higher throughput values using </a:t>
            </a:r>
            <a:r>
              <a:rPr lang="en-US" baseline="0" dirty="0" err="1" smtClean="0"/>
              <a:t>BitTorrent</a:t>
            </a:r>
            <a:r>
              <a:rPr lang="en-US" baseline="0" dirty="0" smtClean="0"/>
              <a:t> than NDT. In some of the extreme cases, the difference is due to the lack of a nearby measurement server.  </a:t>
            </a:r>
          </a:p>
          <a:p>
            <a:endParaRPr lang="en-US" baseline="0" dirty="0" smtClean="0"/>
          </a:p>
          <a:p>
            <a:r>
              <a:rPr lang="en-US" baseline="0" dirty="0" smtClean="0"/>
              <a:t>We also see that for about 25% of users, </a:t>
            </a:r>
            <a:r>
              <a:rPr lang="en-US" baseline="0" dirty="0" err="1" smtClean="0"/>
              <a:t>BitTorrent</a:t>
            </a:r>
            <a:r>
              <a:rPr lang="en-US" baseline="0" dirty="0" smtClean="0"/>
              <a:t> measures a significantly lower speed than that reported by NDT. One potential cause of this is that the content a user is downloading is not very well seeded, or is only seeded by users with slower uplink capacity.</a:t>
            </a:r>
          </a:p>
          <a:p>
            <a:endParaRPr lang="en-US" dirty="0" smtClean="0"/>
          </a:p>
          <a:p>
            <a:endParaRPr lang="en-US" dirty="0" smtClean="0"/>
          </a:p>
          <a:p>
            <a:r>
              <a:rPr lang="en-US" dirty="0" smtClean="0"/>
              <a:t>322 users</a:t>
            </a:r>
            <a:endParaRPr lang="en-US" dirty="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10</a:t>
            </a:fld>
            <a:endParaRPr lang="en-US" dirty="0"/>
          </a:p>
        </p:txBody>
      </p:sp>
    </p:spTree>
    <p:extLst>
      <p:ext uri="{BB962C8B-B14F-4D97-AF65-F5344CB8AC3E}">
        <p14:creationId xmlns:p14="http://schemas.microsoft.com/office/powerpoint/2010/main" val="3197798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method that we’ve come up</a:t>
            </a:r>
            <a:r>
              <a:rPr lang="en-US" baseline="0" dirty="0" smtClean="0"/>
              <a:t> with to address this issue to calculate the total </a:t>
            </a:r>
            <a:r>
              <a:rPr lang="en-US" dirty="0" smtClean="0"/>
              <a:t>average </a:t>
            </a:r>
            <a:r>
              <a:rPr lang="en-US" baseline="0" dirty="0" smtClean="0"/>
              <a:t>swarm speed for all the torrents that a user is downloading.  If a user is downloading a set of torrents where the average swarm speed is slower than their current download speed, we assume that the user is limited by the upload speeds of their connections. However, if the total average swarm speed is much higher, we assume that the user’s performance is limited by his or her broadband connection.  As you can see, taking the swarm speed into consideration decreases the fraction of users that see a maximum </a:t>
            </a:r>
            <a:r>
              <a:rPr lang="en-US" baseline="0" dirty="0" err="1" smtClean="0"/>
              <a:t>BitTorrent</a:t>
            </a:r>
            <a:r>
              <a:rPr lang="en-US" baseline="0" dirty="0" smtClean="0"/>
              <a:t> throughput that is significantly slower than speeds measured by NDT.</a:t>
            </a:r>
          </a:p>
          <a:p>
            <a:endParaRPr lang="en-US" baseline="0" dirty="0" smtClean="0"/>
          </a:p>
          <a:p>
            <a:r>
              <a:rPr lang="en-US" baseline="0" dirty="0" smtClean="0"/>
              <a:t>Thus by adding the context of the application itself, we are able to get a better understand our passive measurements.</a:t>
            </a:r>
          </a:p>
          <a:p>
            <a:endParaRPr lang="en-US" baseline="0" dirty="0" smtClean="0"/>
          </a:p>
          <a:p>
            <a:r>
              <a:rPr lang="en-US" dirty="0" smtClean="0"/>
              <a:t>Note: It reduces number of users from about 300 to about 200 users</a:t>
            </a:r>
            <a:r>
              <a:rPr lang="en-US" baseline="0" dirty="0" smtClean="0"/>
              <a:t> when requiring a higher swarm speed</a:t>
            </a:r>
          </a:p>
          <a:p>
            <a:endParaRPr lang="en-US" dirty="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11</a:t>
            </a:fld>
            <a:endParaRPr lang="en-US" dirty="0"/>
          </a:p>
        </p:txBody>
      </p:sp>
    </p:spTree>
    <p:extLst>
      <p:ext uri="{BB962C8B-B14F-4D97-AF65-F5344CB8AC3E}">
        <p14:creationId xmlns:p14="http://schemas.microsoft.com/office/powerpoint/2010/main" val="1359271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a:t>
            </a:r>
            <a:r>
              <a:rPr lang="en-US" baseline="0" dirty="0" smtClean="0"/>
              <a:t> that I’ve explained how we go “down” the stack to obtain both download throughput and latency in </a:t>
            </a:r>
            <a:r>
              <a:rPr lang="en-US" baseline="0" dirty="0" err="1" smtClean="0"/>
              <a:t>BitTorrent</a:t>
            </a:r>
            <a:r>
              <a:rPr lang="en-US" baseline="0" dirty="0" smtClean="0"/>
              <a:t>, we want to go back “up” the stack and connect it with the user experience. For this purpose, we ran C2E in a controlled setting, simulating multiple download capacities and last-mile latencies.  We used the previously described methods to measure both metrics, active </a:t>
            </a:r>
            <a:r>
              <a:rPr lang="en-US" baseline="0" dirty="0" err="1" smtClean="0"/>
              <a:t>traceroutes</a:t>
            </a:r>
            <a:r>
              <a:rPr lang="en-US" baseline="0" dirty="0" smtClean="0"/>
              <a:t> to measure last-mile latency and downloading content to measure throughput. To measure throughput, we downloaded a well seeded Linux ISO.  Then, with the same network configuration, we repeatedly loaded </a:t>
            </a:r>
            <a:r>
              <a:rPr lang="en-US" baseline="0" dirty="0" err="1" smtClean="0"/>
              <a:t>alexa.com’s</a:t>
            </a:r>
            <a:r>
              <a:rPr lang="en-US" baseline="0" dirty="0" smtClean="0"/>
              <a:t> top 20 most popular websites in the US.  In order to approximate the user’s experience in these tests, we measured the total page rendering time for each website.  </a:t>
            </a:r>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12</a:t>
            </a:fld>
            <a:endParaRPr lang="en-US" dirty="0"/>
          </a:p>
        </p:txBody>
      </p:sp>
    </p:spTree>
    <p:extLst>
      <p:ext uri="{BB962C8B-B14F-4D97-AF65-F5344CB8AC3E}">
        <p14:creationId xmlns:p14="http://schemas.microsoft.com/office/powerpoint/2010/main" val="2259086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plot we’ll look at page rendering time for four different websites. Here</a:t>
            </a:r>
            <a:r>
              <a:rPr lang="en-US" baseline="0" dirty="0" smtClean="0"/>
              <a:t> the y axis represents the page rendering time.  The x represents the download throughput of the link. Note that the top value corresponds to the configured throughput rate and the bottom value is the throughput measured by C2E.  Although the throughput values detected by C2E are generally lower, they are consistently within about 95% of the configured value.  </a:t>
            </a:r>
          </a:p>
          <a:p>
            <a:endParaRPr lang="en-US" baseline="0" dirty="0" smtClean="0"/>
          </a:p>
          <a:p>
            <a:r>
              <a:rPr lang="en-US" baseline="0" dirty="0" smtClean="0"/>
              <a:t>We see that for a web page like craigslist, which had relatively few, small objects to retrieve, increasing download bandwidth did not benefit improve performance.  Pages such as </a:t>
            </a:r>
            <a:r>
              <a:rPr lang="en-US" baseline="0" dirty="0" err="1" smtClean="0"/>
              <a:t>youtube</a:t>
            </a:r>
            <a:r>
              <a:rPr lang="en-US" baseline="0" dirty="0" smtClean="0"/>
              <a:t>, saw the largest gains from increasing bandwidth.  However, for all 20 websites, improving download throughput beyond about 8 Mbps lead to to diminishing returns in improving performance.</a:t>
            </a:r>
          </a:p>
          <a:p>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Note that some pages saw an increase in page rendering time when increasing bandwidth. Since these tests were run over a fairly long period of time, changes in the content loaded on the front page, such as images or </a:t>
            </a:r>
            <a:r>
              <a:rPr lang="en-US" baseline="0" dirty="0" err="1" smtClean="0"/>
              <a:t>precached</a:t>
            </a:r>
            <a:r>
              <a:rPr lang="en-US" baseline="0" dirty="0" smtClean="0"/>
              <a:t> videos, may have affected the results. Additionally, each of the other 16 web pages showed a similar trend to one of these four sites.</a:t>
            </a:r>
          </a:p>
          <a:p>
            <a:endParaRPr lang="en-US" dirty="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13</a:t>
            </a:fld>
            <a:endParaRPr lang="en-US" dirty="0"/>
          </a:p>
        </p:txBody>
      </p:sp>
    </p:spTree>
    <p:extLst>
      <p:ext uri="{BB962C8B-B14F-4D97-AF65-F5344CB8AC3E}">
        <p14:creationId xmlns:p14="http://schemas.microsoft.com/office/powerpoint/2010/main" val="7008367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repeated the same experiment for latency.  Again, the y</a:t>
            </a:r>
            <a:r>
              <a:rPr lang="en-US" baseline="0" dirty="0" smtClean="0"/>
              <a:t> axis represents the page rendering time. This time, the x axis </a:t>
            </a:r>
            <a:r>
              <a:rPr lang="en-US" baseline="0" dirty="0" err="1" smtClean="0"/>
              <a:t>represnts</a:t>
            </a:r>
            <a:r>
              <a:rPr lang="en-US" baseline="0" dirty="0" smtClean="0"/>
              <a:t> the configured and C2E measured last-mile latency values, respectively. Here we see that decreasing the last-mile latency continues to improve performance, but only to a point.  At about 30 </a:t>
            </a:r>
            <a:r>
              <a:rPr lang="en-US" baseline="0" dirty="0" err="1" smtClean="0"/>
              <a:t>ms</a:t>
            </a:r>
            <a:r>
              <a:rPr lang="en-US" baseline="0" dirty="0" smtClean="0"/>
              <a:t>, we see that decreasing last-mile latency any further leads to relatively small gains in page rendering time.  </a:t>
            </a:r>
            <a:endParaRPr lang="en-US" dirty="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14</a:t>
            </a:fld>
            <a:endParaRPr lang="en-US" dirty="0"/>
          </a:p>
        </p:txBody>
      </p:sp>
    </p:spTree>
    <p:extLst>
      <p:ext uri="{BB962C8B-B14F-4D97-AF65-F5344CB8AC3E}">
        <p14:creationId xmlns:p14="http://schemas.microsoft.com/office/powerpoint/2010/main" val="36828491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the main goal of this work was to show that we could take the performance of one application, and use it’s performance</a:t>
            </a:r>
            <a:r>
              <a:rPr lang="en-US" baseline="0" dirty="0" smtClean="0"/>
              <a:t> to relate it with </a:t>
            </a:r>
            <a:r>
              <a:rPr lang="en-US" baseline="0" smtClean="0"/>
              <a:t>another.</a:t>
            </a:r>
            <a:endParaRPr lang="en-US" baseline="0" dirty="0" smtClean="0"/>
          </a:p>
          <a:p>
            <a:endParaRPr lang="en-US" baseline="0" dirty="0" smtClean="0"/>
          </a:p>
          <a:p>
            <a:r>
              <a:rPr lang="en-US" baseline="0" dirty="0" smtClean="0"/>
              <a:t>In the future, we plan to extend this to work to other metrics, such as jitter, packet loss, and DNS performance and measuring how different configurations of multiple settings affect page rendering time.  We also plan to deploy our page web performance benchmark to C2E users, as well as tests for other applications such as video streaming.  </a:t>
            </a:r>
          </a:p>
          <a:p>
            <a:endParaRPr lang="en-US" baseline="0" dirty="0" smtClean="0"/>
          </a:p>
          <a:p>
            <a:r>
              <a:rPr lang="en-US" baseline="0" dirty="0" smtClean="0"/>
              <a:t>We are also currently looking at implementing C2E in other network-intensive applications, such as video streaming and digital distribution platforms. </a:t>
            </a:r>
          </a:p>
          <a:p>
            <a:endParaRPr lang="en-US" baseline="0" dirty="0" smtClean="0"/>
          </a:p>
          <a:p>
            <a:r>
              <a:rPr lang="en-US" baseline="0" dirty="0" smtClean="0"/>
              <a:t>Thank you for attention; I’d be happy to answer any questions.</a:t>
            </a:r>
            <a:endParaRPr lang="en-US" dirty="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15</a:t>
            </a:fld>
            <a:endParaRPr lang="en-US" dirty="0"/>
          </a:p>
        </p:txBody>
      </p:sp>
    </p:spTree>
    <p:extLst>
      <p:ext uri="{BB962C8B-B14F-4D97-AF65-F5344CB8AC3E}">
        <p14:creationId xmlns:p14="http://schemas.microsoft.com/office/powerpoint/2010/main" val="2675180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charset="0"/>
                <a:ea typeface="+mn-ea"/>
                <a:cs typeface="+mn-cs"/>
              </a:rPr>
              <a:t>Over the past decade,</a:t>
            </a:r>
            <a:r>
              <a:rPr lang="en-US" sz="1200" kern="1200" baseline="0" dirty="0" smtClean="0">
                <a:solidFill>
                  <a:schemeClr val="tx1"/>
                </a:solidFill>
                <a:effectLst/>
                <a:latin typeface="Arial" charset="0"/>
                <a:ea typeface="+mn-ea"/>
                <a:cs typeface="+mn-cs"/>
              </a:rPr>
              <a:t> we have s</a:t>
            </a:r>
            <a:r>
              <a:rPr lang="en-US" sz="1200" kern="1200" dirty="0" smtClean="0">
                <a:solidFill>
                  <a:schemeClr val="tx1"/>
                </a:solidFill>
                <a:effectLst/>
                <a:latin typeface="Arial" charset="0"/>
                <a:ea typeface="+mn-ea"/>
                <a:cs typeface="+mn-cs"/>
              </a:rPr>
              <a:t>een an unprecedented growth in the </a:t>
            </a:r>
            <a:r>
              <a:rPr lang="en-US" sz="1200" kern="1200" dirty="0" smtClean="0">
                <a:solidFill>
                  <a:schemeClr val="tx1"/>
                </a:solidFill>
                <a:effectLst/>
                <a:latin typeface="Arial" charset="0"/>
                <a:ea typeface="+mn-ea"/>
                <a:cs typeface="+mn-cs"/>
              </a:rPr>
              <a:t>adoption of </a:t>
            </a:r>
            <a:r>
              <a:rPr lang="en-US" sz="1200" kern="1200" dirty="0" smtClean="0">
                <a:solidFill>
                  <a:schemeClr val="tx1"/>
                </a:solidFill>
                <a:effectLst/>
                <a:latin typeface="Arial" charset="0"/>
                <a:ea typeface="+mn-ea"/>
                <a:cs typeface="+mn-cs"/>
              </a:rPr>
              <a:t>broadband</a:t>
            </a:r>
            <a:r>
              <a:rPr lang="en-US" sz="1200" kern="1200" baseline="0" dirty="0" smtClean="0">
                <a:solidFill>
                  <a:schemeClr val="tx1"/>
                </a:solidFill>
                <a:effectLst/>
                <a:latin typeface="Arial" charset="0"/>
                <a:ea typeface="+mn-ea"/>
                <a:cs typeface="+mn-cs"/>
              </a:rPr>
              <a:t> </a:t>
            </a:r>
            <a:r>
              <a:rPr lang="en-US" sz="1200" kern="1200" baseline="0" dirty="0" smtClean="0">
                <a:solidFill>
                  <a:schemeClr val="tx1"/>
                </a:solidFill>
                <a:effectLst/>
                <a:latin typeface="Arial" charset="0"/>
                <a:ea typeface="+mn-ea"/>
                <a:cs typeface="+mn-cs"/>
              </a:rPr>
              <a:t>services; </a:t>
            </a:r>
            <a:r>
              <a:rPr lang="en-US" sz="1200" kern="1200" baseline="0" dirty="0" smtClean="0">
                <a:solidFill>
                  <a:schemeClr val="tx1"/>
                </a:solidFill>
                <a:effectLst/>
                <a:latin typeface="Arial" charset="0"/>
                <a:ea typeface="+mn-ea"/>
                <a:cs typeface="+mn-cs"/>
              </a:rPr>
              <a:t>today </a:t>
            </a:r>
            <a:r>
              <a:rPr lang="en-US" sz="1200" kern="1200" baseline="0" dirty="0" smtClean="0">
                <a:solidFill>
                  <a:schemeClr val="tx1"/>
                </a:solidFill>
                <a:effectLst/>
                <a:latin typeface="Arial" charset="0"/>
                <a:ea typeface="+mn-ea"/>
                <a:cs typeface="+mn-cs"/>
              </a:rPr>
              <a:t>broadband users make </a:t>
            </a:r>
            <a:r>
              <a:rPr lang="en-US" sz="1200" kern="1200" baseline="0" dirty="0" smtClean="0">
                <a:solidFill>
                  <a:schemeClr val="tx1"/>
                </a:solidFill>
                <a:effectLst/>
                <a:latin typeface="Arial" charset="0"/>
                <a:ea typeface="+mn-ea"/>
                <a:cs typeface="+mn-cs"/>
              </a:rPr>
              <a:t>up </a:t>
            </a:r>
            <a:r>
              <a:rPr lang="en-US" sz="1200" kern="1200" dirty="0" smtClean="0">
                <a:solidFill>
                  <a:schemeClr val="tx1"/>
                </a:solidFill>
                <a:effectLst/>
                <a:latin typeface="Arial" charset="0"/>
                <a:ea typeface="+mn-ea"/>
                <a:cs typeface="+mn-cs"/>
              </a:rPr>
              <a:t>one quarter of the Internet population. However,</a:t>
            </a:r>
            <a:r>
              <a:rPr lang="en-US" sz="1200" kern="1200" baseline="0" dirty="0" smtClean="0">
                <a:solidFill>
                  <a:schemeClr val="tx1"/>
                </a:solidFill>
                <a:effectLst/>
                <a:latin typeface="Arial" charset="0"/>
                <a:ea typeface="+mn-ea"/>
                <a:cs typeface="+mn-cs"/>
              </a:rPr>
              <a:t> o</a:t>
            </a:r>
            <a:r>
              <a:rPr lang="en-US" sz="1200" kern="1200" dirty="0" smtClean="0">
                <a:solidFill>
                  <a:schemeClr val="tx1"/>
                </a:solidFill>
                <a:effectLst/>
                <a:latin typeface="Arial" charset="0"/>
                <a:ea typeface="+mn-ea"/>
                <a:cs typeface="+mn-cs"/>
              </a:rPr>
              <a:t>ur ability to measure these networks</a:t>
            </a:r>
            <a:r>
              <a:rPr lang="en-US" sz="1200" kern="1200" baseline="0" dirty="0" smtClean="0">
                <a:solidFill>
                  <a:schemeClr val="tx1"/>
                </a:solidFill>
                <a:effectLst/>
                <a:latin typeface="Arial" charset="0"/>
                <a:ea typeface="+mn-ea"/>
                <a:cs typeface="+mn-cs"/>
              </a:rPr>
              <a:t> </a:t>
            </a:r>
            <a:r>
              <a:rPr lang="en-US" sz="1200" kern="1200" dirty="0" smtClean="0">
                <a:solidFill>
                  <a:schemeClr val="tx1"/>
                </a:solidFill>
                <a:effectLst/>
                <a:latin typeface="Arial" charset="0"/>
                <a:ea typeface="+mn-ea"/>
                <a:cs typeface="+mn-cs"/>
              </a:rPr>
              <a:t>has not kept pace with their growth.</a:t>
            </a:r>
            <a:endParaRPr lang="en-US" sz="1200" kern="1200" baseline="0" dirty="0" smtClean="0">
              <a:solidFill>
                <a:schemeClr val="tx1"/>
              </a:solidFill>
              <a:effectLst/>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smtClean="0">
              <a:solidFill>
                <a:schemeClr val="tx1"/>
              </a:solidFill>
              <a:effectLst/>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latin typeface="Arial" charset="0"/>
                <a:ea typeface="+mn-ea"/>
                <a:cs typeface="+mn-cs"/>
              </a:rPr>
              <a:t>To address this, several efforts adopting a variety of methods have appeared aiming to shed some much needed light on this problem. Methods range from distributing measurement boxes to end users, such as </a:t>
            </a:r>
            <a:r>
              <a:rPr lang="en-US" sz="1200" kern="1200" baseline="0" dirty="0" err="1" smtClean="0">
                <a:solidFill>
                  <a:schemeClr val="tx1"/>
                </a:solidFill>
                <a:effectLst/>
                <a:latin typeface="Arial" charset="0"/>
                <a:ea typeface="+mn-ea"/>
                <a:cs typeface="+mn-cs"/>
              </a:rPr>
              <a:t>BISmark</a:t>
            </a:r>
            <a:r>
              <a:rPr lang="en-US" sz="1200" kern="1200" baseline="0" dirty="0" smtClean="0">
                <a:solidFill>
                  <a:schemeClr val="tx1"/>
                </a:solidFill>
                <a:effectLst/>
                <a:latin typeface="Arial" charset="0"/>
                <a:ea typeface="+mn-ea"/>
                <a:cs typeface="+mn-cs"/>
              </a:rPr>
              <a:t> and </a:t>
            </a:r>
            <a:r>
              <a:rPr lang="en-US" sz="1200" kern="1200" baseline="0" dirty="0" err="1" smtClean="0">
                <a:solidFill>
                  <a:schemeClr val="tx1"/>
                </a:solidFill>
                <a:effectLst/>
                <a:latin typeface="Arial" charset="0"/>
                <a:ea typeface="+mn-ea"/>
                <a:cs typeface="+mn-cs"/>
              </a:rPr>
              <a:t>SamKnows</a:t>
            </a:r>
            <a:r>
              <a:rPr lang="en-US" sz="1200" kern="1200" baseline="0" dirty="0" smtClean="0">
                <a:solidFill>
                  <a:schemeClr val="tx1"/>
                </a:solidFill>
                <a:effectLst/>
                <a:latin typeface="Arial" charset="0"/>
                <a:ea typeface="+mn-ea"/>
                <a:cs typeface="+mn-cs"/>
              </a:rPr>
              <a:t>, having users run tests in their web browser, such as </a:t>
            </a:r>
            <a:r>
              <a:rPr lang="en-US" sz="1200" kern="1200" baseline="0" dirty="0" err="1" smtClean="0">
                <a:solidFill>
                  <a:schemeClr val="tx1"/>
                </a:solidFill>
                <a:effectLst/>
                <a:latin typeface="Arial" charset="0"/>
                <a:ea typeface="+mn-ea"/>
                <a:cs typeface="+mn-cs"/>
              </a:rPr>
              <a:t>speedtest</a:t>
            </a:r>
            <a:r>
              <a:rPr lang="en-US" sz="1200" kern="1200" baseline="0" dirty="0" smtClean="0">
                <a:solidFill>
                  <a:schemeClr val="tx1"/>
                </a:solidFill>
                <a:effectLst/>
                <a:latin typeface="Arial" charset="0"/>
                <a:ea typeface="+mn-ea"/>
                <a:cs typeface="+mn-cs"/>
              </a:rPr>
              <a:t> and </a:t>
            </a:r>
            <a:r>
              <a:rPr lang="en-US" sz="1200" kern="1200" baseline="0" dirty="0" err="1" smtClean="0">
                <a:solidFill>
                  <a:schemeClr val="tx1"/>
                </a:solidFill>
                <a:effectLst/>
                <a:latin typeface="Arial" charset="0"/>
                <a:ea typeface="+mn-ea"/>
                <a:cs typeface="+mn-cs"/>
              </a:rPr>
              <a:t>netalyzer</a:t>
            </a:r>
            <a:r>
              <a:rPr lang="en-US" sz="1200" kern="1200" baseline="0" dirty="0" smtClean="0">
                <a:solidFill>
                  <a:schemeClr val="tx1"/>
                </a:solidFill>
                <a:effectLst/>
                <a:latin typeface="Arial" charset="0"/>
                <a:ea typeface="+mn-ea"/>
                <a:cs typeface="+mn-cs"/>
              </a:rPr>
              <a:t>, performing measurements from the core of the network, or as we’ve </a:t>
            </a:r>
            <a:r>
              <a:rPr lang="en-US" sz="1200" kern="1200" baseline="0" dirty="0" smtClean="0">
                <a:solidFill>
                  <a:schemeClr val="tx1"/>
                </a:solidFill>
                <a:effectLst/>
                <a:latin typeface="Arial" charset="0"/>
                <a:ea typeface="+mn-ea"/>
                <a:cs typeface="+mn-cs"/>
              </a:rPr>
              <a:t>proposed in previous work, </a:t>
            </a:r>
            <a:r>
              <a:rPr lang="en-US" sz="1200" kern="1200" baseline="0" dirty="0" smtClean="0">
                <a:solidFill>
                  <a:schemeClr val="tx1"/>
                </a:solidFill>
                <a:effectLst/>
                <a:latin typeface="Arial" charset="0"/>
                <a:ea typeface="+mn-ea"/>
                <a:cs typeface="+mn-cs"/>
              </a:rPr>
              <a:t>performing measurements at systems located on the edge of the network. </a:t>
            </a:r>
            <a:endParaRPr lang="en-US" dirty="0" smtClean="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baseline="0" dirty="0" smtClean="0"/>
              <a:t>With our approach, </a:t>
            </a:r>
            <a:r>
              <a:rPr lang="en-US" baseline="0" dirty="0" smtClean="0"/>
              <a:t>which we refer to as Crowdsourcing broadband characterization to the network Edge, or (C2E), we leverage </a:t>
            </a:r>
            <a:r>
              <a:rPr lang="en-US" baseline="0" dirty="0" smtClean="0"/>
              <a:t>popular network</a:t>
            </a:r>
            <a:r>
              <a:rPr lang="en-US" baseline="0" dirty="0" smtClean="0"/>
              <a:t>-intensive applications </a:t>
            </a:r>
            <a:r>
              <a:rPr lang="en-US" baseline="0" dirty="0" smtClean="0"/>
              <a:t>running on end systems, such </a:t>
            </a:r>
            <a:r>
              <a:rPr lang="en-US" baseline="0" dirty="0" smtClean="0"/>
              <a:t>as P2P file sharing or video streaming, for the purpose of broadband characterization.  </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lvl="1" indent="0" algn="l" defTabSz="914400" rtl="0" eaLnBrk="0" fontAlgn="base" latinLnBrk="0" hangingPunct="0">
              <a:lnSpc>
                <a:spcPct val="100000"/>
              </a:lnSpc>
              <a:spcBef>
                <a:spcPct val="30000"/>
              </a:spcBef>
              <a:spcAft>
                <a:spcPct val="0"/>
              </a:spcAft>
              <a:buClrTx/>
              <a:buSzTx/>
              <a:buFontTx/>
              <a:buNone/>
              <a:tabLst/>
              <a:defRPr/>
            </a:pPr>
            <a:r>
              <a:rPr lang="en-US" baseline="0" dirty="0" smtClean="0"/>
              <a:t>Some of the benefits of C2E are that it allows us to capture the end users’ actual experience within their application providing an objective point of view. Although each individual user is not continuously running </a:t>
            </a:r>
            <a:r>
              <a:rPr lang="en-US" baseline="0" dirty="0" smtClean="0"/>
              <a:t>the application, </a:t>
            </a:r>
            <a:r>
              <a:rPr lang="en-US" baseline="0" dirty="0" smtClean="0"/>
              <a:t>their frequent, repeated </a:t>
            </a:r>
            <a:r>
              <a:rPr lang="en-US" baseline="0" dirty="0" smtClean="0"/>
              <a:t>use by many, gives </a:t>
            </a:r>
            <a:r>
              <a:rPr lang="en-US" baseline="0" dirty="0" smtClean="0"/>
              <a:t>us a nearly continuous view for network monitoring. Additionally, by </a:t>
            </a:r>
            <a:r>
              <a:rPr lang="en-US" baseline="0" dirty="0" smtClean="0"/>
              <a:t>passively monitoring performance within the application, </a:t>
            </a:r>
            <a:r>
              <a:rPr lang="en-US" baseline="0" dirty="0" smtClean="0"/>
              <a:t>we can avoid </a:t>
            </a:r>
            <a:r>
              <a:rPr lang="en-US" baseline="0" dirty="0" smtClean="0"/>
              <a:t>the </a:t>
            </a:r>
            <a:r>
              <a:rPr lang="en-US" baseline="0" dirty="0" smtClean="0"/>
              <a:t>more bandwidth-intensive active measurements, allowing us to reduce the impact of measurements on the user’s network connection and quality of experience.  Lastly, C2E’s scalability allows its usage to grow with the network edge. We are able to avoid the high costs involved in the deployment and management of hardware distribution.</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lvl="1" indent="0" algn="l" defTabSz="914400" rtl="0" eaLnBrk="0" fontAlgn="base" latinLnBrk="0" hangingPunct="0">
              <a:lnSpc>
                <a:spcPct val="100000"/>
              </a:lnSpc>
              <a:spcBef>
                <a:spcPct val="30000"/>
              </a:spcBef>
              <a:spcAft>
                <a:spcPct val="0"/>
              </a:spcAft>
              <a:buClrTx/>
              <a:buSzTx/>
              <a:buFontTx/>
              <a:buNone/>
              <a:tabLst/>
              <a:defRPr/>
            </a:pPr>
            <a:r>
              <a:rPr lang="en-US" baseline="0" dirty="0" smtClean="0"/>
              <a:t>??? For example, we are able to avoid users who misuse the hardware by flashing a custom firmware for private use.</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lvl="1" indent="0" algn="l" defTabSz="914400" rtl="0" eaLnBrk="0" fontAlgn="base" latinLnBrk="0" hangingPunct="0">
              <a:lnSpc>
                <a:spcPct val="100000"/>
              </a:lnSpc>
              <a:spcBef>
                <a:spcPct val="30000"/>
              </a:spcBef>
              <a:spcAft>
                <a:spcPct val="0"/>
              </a:spcAft>
              <a:buClrTx/>
              <a:buSzTx/>
              <a:buFontTx/>
              <a:buNone/>
              <a:tabLst/>
              <a:defRPr/>
            </a:pPr>
            <a:r>
              <a:rPr lang="en-US" baseline="0" dirty="0" smtClean="0"/>
              <a:t>http://</a:t>
            </a:r>
            <a:r>
              <a:rPr lang="en-US" baseline="0" dirty="0" err="1" smtClean="0"/>
              <a:t>www.exploitn.com</a:t>
            </a:r>
            <a:r>
              <a:rPr lang="en-US" baseline="0" dirty="0" smtClean="0"/>
              <a:t>/new-discoveries/13546.htm (one user considers selling their additional free routers)</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baseline="0" dirty="0" smtClean="0"/>
              <a:t>https://samknowswrt160nl.wordpress.com/2011/06/24/convert-sam-knows-wrt160nl-to-a-normal-router/ (guide to convert router)</a:t>
            </a:r>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We’ve previously shown that C2E is effective at comparing broadband services directly in terms of a particular application, but a key unanswered question </a:t>
            </a:r>
            <a:r>
              <a:rPr lang="en-US" sz="1200" kern="1200" dirty="0" smtClean="0">
                <a:solidFill>
                  <a:schemeClr val="tx1"/>
                </a:solidFill>
                <a:effectLst/>
                <a:latin typeface="Arial" charset="0"/>
                <a:ea typeface="+mn-ea"/>
                <a:cs typeface="+mn-cs"/>
              </a:rPr>
              <a:t>is how well the performance characteristics captured by these network-intensive applications can predict the overall user experience with another application.  Furthermore, how does</a:t>
            </a:r>
            <a:r>
              <a:rPr lang="en-US" sz="1200" kern="1200" baseline="0" dirty="0" smtClean="0">
                <a:solidFill>
                  <a:schemeClr val="tx1"/>
                </a:solidFill>
                <a:effectLst/>
                <a:latin typeface="Arial" charset="0"/>
                <a:ea typeface="+mn-ea"/>
                <a:cs typeface="+mn-cs"/>
              </a:rPr>
              <a:t> it </a:t>
            </a:r>
            <a:r>
              <a:rPr lang="en-US" sz="1200" kern="1200" dirty="0" smtClean="0">
                <a:solidFill>
                  <a:schemeClr val="tx1"/>
                </a:solidFill>
                <a:effectLst/>
                <a:latin typeface="Arial" charset="0"/>
                <a:ea typeface="+mn-ea"/>
                <a:cs typeface="+mn-cs"/>
              </a:rPr>
              <a:t>relate to the user</a:t>
            </a:r>
            <a:r>
              <a:rPr lang="en-US" sz="1200" kern="1200" baseline="0" dirty="0" smtClean="0">
                <a:solidFill>
                  <a:schemeClr val="tx1"/>
                </a:solidFill>
                <a:effectLst/>
                <a:latin typeface="Arial" charset="0"/>
                <a:ea typeface="+mn-ea"/>
                <a:cs typeface="+mn-cs"/>
              </a:rPr>
              <a:t> experience? In this work, we begin looking at what metrics we can gather from one application and how they relate to the user experience in another. In particular, we’ll be looking at </a:t>
            </a:r>
            <a:r>
              <a:rPr lang="en-US" sz="1200" kern="1200" baseline="0" dirty="0" err="1" smtClean="0">
                <a:solidFill>
                  <a:schemeClr val="tx1"/>
                </a:solidFill>
                <a:effectLst/>
                <a:latin typeface="Arial" charset="0"/>
                <a:ea typeface="+mn-ea"/>
                <a:cs typeface="+mn-cs"/>
              </a:rPr>
              <a:t>BitTorrent</a:t>
            </a:r>
            <a:r>
              <a:rPr lang="en-US" sz="1200" kern="1200" baseline="0" dirty="0" smtClean="0">
                <a:solidFill>
                  <a:schemeClr val="tx1"/>
                </a:solidFill>
                <a:effectLst/>
                <a:latin typeface="Arial" charset="0"/>
                <a:ea typeface="+mn-ea"/>
                <a:cs typeface="+mn-cs"/>
              </a:rPr>
              <a:t>, going to web </a:t>
            </a:r>
            <a:r>
              <a:rPr lang="en-US" sz="1200" kern="1200" baseline="0" dirty="0" smtClean="0">
                <a:solidFill>
                  <a:schemeClr val="tx1"/>
                </a:solidFill>
                <a:effectLst/>
                <a:latin typeface="Arial" charset="0"/>
                <a:ea typeface="+mn-ea"/>
                <a:cs typeface="+mn-cs"/>
              </a:rPr>
              <a:t>browsing performance.</a:t>
            </a:r>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4</a:t>
            </a:fld>
            <a:endParaRPr lang="en-US" dirty="0"/>
          </a:p>
        </p:txBody>
      </p:sp>
    </p:spTree>
    <p:extLst>
      <p:ext uri="{BB962C8B-B14F-4D97-AF65-F5344CB8AC3E}">
        <p14:creationId xmlns:p14="http://schemas.microsoft.com/office/powerpoint/2010/main" val="1818116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we need to identify</a:t>
            </a:r>
            <a:r>
              <a:rPr lang="en-US" baseline="0" dirty="0" smtClean="0"/>
              <a:t> a set of metrics that we can measure from C2E that would be useful for the target application.  The most common, well understood metrics for broadband characterization includes download and upload bandwidth, packet loss, latency, and jitter.  In this work, we focus on latency and download throughput, looking at their impact on web browsing performance. </a:t>
            </a:r>
            <a:endParaRPr lang="en-US" dirty="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5</a:t>
            </a:fld>
            <a:endParaRPr lang="en-US" dirty="0"/>
          </a:p>
        </p:txBody>
      </p:sp>
    </p:spTree>
    <p:extLst>
      <p:ext uri="{BB962C8B-B14F-4D97-AF65-F5344CB8AC3E}">
        <p14:creationId xmlns:p14="http://schemas.microsoft.com/office/powerpoint/2010/main" val="561371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I’ll discuss our latency measurements.  We</a:t>
            </a:r>
            <a:r>
              <a:rPr lang="en-US" baseline="0" dirty="0" smtClean="0"/>
              <a:t> focus on measuring the last-mile latency since we </a:t>
            </a:r>
            <a:r>
              <a:rPr lang="en-US" baseline="0" dirty="0" smtClean="0"/>
              <a:t>are characterizing the </a:t>
            </a:r>
            <a:r>
              <a:rPr lang="en-US" baseline="0" dirty="0" smtClean="0"/>
              <a:t>user’s connection to their </a:t>
            </a:r>
            <a:r>
              <a:rPr lang="en-US" baseline="0" dirty="0" smtClean="0"/>
              <a:t>ISP. Additionally, </a:t>
            </a:r>
            <a:r>
              <a:rPr lang="en-US" baseline="0" dirty="0" smtClean="0"/>
              <a:t>the last-mile is a significant portion of a broadband connection’s end to end latency. One of the active measurements we </a:t>
            </a:r>
            <a:r>
              <a:rPr lang="en-US" baseline="0" dirty="0" smtClean="0"/>
              <a:t>perform in </a:t>
            </a:r>
            <a:r>
              <a:rPr lang="en-US" baseline="0" dirty="0" smtClean="0"/>
              <a:t>C2E are </a:t>
            </a:r>
            <a:r>
              <a:rPr lang="en-US" baseline="0" dirty="0" err="1" smtClean="0"/>
              <a:t>traceroutes</a:t>
            </a:r>
            <a:r>
              <a:rPr lang="en-US" baseline="0" dirty="0" smtClean="0"/>
              <a:t> to remote destinations.  Since all of these measurements traverse the user’s last-mile link, we aggregate across all measurements up until the first public IP hop.  Note that if the ISP itself provides a </a:t>
            </a:r>
            <a:r>
              <a:rPr lang="en-US" baseline="0" dirty="0" err="1" smtClean="0"/>
              <a:t>NAT’d</a:t>
            </a:r>
            <a:r>
              <a:rPr lang="en-US" baseline="0" dirty="0" smtClean="0"/>
              <a:t> IP address, our measurements are going further into their network.  </a:t>
            </a:r>
          </a:p>
          <a:p>
            <a:endParaRPr lang="en-US" baseline="0" dirty="0" smtClean="0"/>
          </a:p>
          <a:p>
            <a:r>
              <a:rPr lang="en-US" baseline="0" dirty="0" smtClean="0"/>
              <a:t>Next we’ll look at </a:t>
            </a:r>
            <a:r>
              <a:rPr lang="en-US" baseline="0" dirty="0" smtClean="0"/>
              <a:t>latency </a:t>
            </a:r>
            <a:r>
              <a:rPr lang="en-US" baseline="0" dirty="0" smtClean="0"/>
              <a:t>measurements performed </a:t>
            </a:r>
            <a:r>
              <a:rPr lang="en-US" baseline="0" dirty="0" smtClean="0"/>
              <a:t>from end </a:t>
            </a:r>
            <a:r>
              <a:rPr lang="en-US" baseline="0" dirty="0" smtClean="0"/>
              <a:t>systems in AT&amp;T’s network. Here we only include users that have a wired connection in the last meter, to avoid the impact of wireless in the home network.</a:t>
            </a:r>
            <a:endParaRPr lang="en-US" dirty="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6</a:t>
            </a:fld>
            <a:endParaRPr lang="en-US" dirty="0"/>
          </a:p>
        </p:txBody>
      </p:sp>
    </p:spTree>
    <p:extLst>
      <p:ext uri="{BB962C8B-B14F-4D97-AF65-F5344CB8AC3E}">
        <p14:creationId xmlns:p14="http://schemas.microsoft.com/office/powerpoint/2010/main" val="2776547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This plot shows the distribution of last-mile latencies for </a:t>
            </a:r>
            <a:r>
              <a:rPr lang="en-US" baseline="0" dirty="0" smtClean="0"/>
              <a:t>C2E users </a:t>
            </a:r>
            <a:r>
              <a:rPr lang="en-US" baseline="0" dirty="0" smtClean="0"/>
              <a:t>in AT&amp;T’s network. The solid blue and dotted green lines represent the per user minimum and median last-mile latency, respectively. Data from the </a:t>
            </a:r>
            <a:r>
              <a:rPr lang="en-US" baseline="0" dirty="0" err="1" smtClean="0"/>
              <a:t>SamKnows</a:t>
            </a:r>
            <a:r>
              <a:rPr lang="en-US" baseline="0" dirty="0" smtClean="0"/>
              <a:t> study showed that AT&amp;T users had an average last-mile latency of 25 </a:t>
            </a:r>
            <a:r>
              <a:rPr lang="en-US" baseline="0" dirty="0" err="1" smtClean="0"/>
              <a:t>ms</a:t>
            </a:r>
            <a:r>
              <a:rPr lang="en-US" baseline="0" dirty="0" smtClean="0"/>
              <a:t>, represented by the vertical solid gray line. This sample had a standard deviation of 33 </a:t>
            </a:r>
            <a:r>
              <a:rPr lang="en-US" baseline="0" dirty="0" err="1" smtClean="0"/>
              <a:t>ms</a:t>
            </a:r>
            <a:r>
              <a:rPr lang="en-US" baseline="0" dirty="0" smtClean="0"/>
              <a:t>, the upper limit represented by the dotted gray line.  We found that for approximately 95% of our users in AT&amp;T’s network, their baseline latency fell within one standard deviation of the </a:t>
            </a:r>
            <a:r>
              <a:rPr lang="en-US" baseline="0" dirty="0" err="1" smtClean="0"/>
              <a:t>SamKnows</a:t>
            </a:r>
            <a:r>
              <a:rPr lang="en-US" baseline="0" dirty="0" smtClean="0"/>
              <a:t> findings, while 77% of our users had a median latency in this same range. Due to the similarity of these findings, we believe that C2E is able to accurately measure the last-mile latency.</a:t>
            </a:r>
          </a:p>
          <a:p>
            <a:endParaRPr lang="en-US" baseline="0" dirty="0" smtClean="0"/>
          </a:p>
          <a:p>
            <a:endParaRPr lang="en-US" baseline="0" dirty="0" smtClean="0"/>
          </a:p>
          <a:p>
            <a:r>
              <a:rPr lang="en-US" baseline="0" dirty="0" smtClean="0"/>
              <a:t>Note: The average baseline(minimum) latency we found in our dataset was about 23 </a:t>
            </a:r>
            <a:r>
              <a:rPr lang="en-US" baseline="0" dirty="0" err="1" smtClean="0"/>
              <a:t>ms.</a:t>
            </a:r>
            <a:r>
              <a:rPr lang="en-US" baseline="0" dirty="0" smtClean="0"/>
              <a:t> This is within the 95% confidence interval of the </a:t>
            </a:r>
            <a:r>
              <a:rPr lang="en-US" baseline="0" dirty="0" err="1" smtClean="0"/>
              <a:t>SamKnows</a:t>
            </a:r>
            <a:r>
              <a:rPr lang="en-US" baseline="0" dirty="0" smtClean="0"/>
              <a:t> reported average. </a:t>
            </a:r>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a:t>
            </a:r>
            <a:r>
              <a:rPr lang="en-US" baseline="0" dirty="0" smtClean="0"/>
              <a:t> we look at </a:t>
            </a:r>
            <a:r>
              <a:rPr lang="en-US" dirty="0" smtClean="0"/>
              <a:t>measuring</a:t>
            </a:r>
            <a:r>
              <a:rPr lang="en-US" baseline="0" dirty="0" smtClean="0"/>
              <a:t> download throughput.  For each user, we collect a snap shot of </a:t>
            </a:r>
            <a:r>
              <a:rPr lang="en-US" baseline="0" dirty="0" err="1" smtClean="0"/>
              <a:t>BitTorrent</a:t>
            </a:r>
            <a:r>
              <a:rPr lang="en-US" baseline="0" dirty="0" smtClean="0"/>
              <a:t> activity every 30 seconds, which includes their current download speed. This also includes the user’s client configurations, such as whether or not they have a download or upload speed cap. When measuring download throughput, we ignore users with that throttle their download traffic. We also discard any users that were not actively downloading content.</a:t>
            </a:r>
          </a:p>
          <a:p>
            <a:endParaRPr lang="en-US" baseline="0" dirty="0" smtClean="0"/>
          </a:p>
          <a:p>
            <a:r>
              <a:rPr lang="en-US" baseline="0" dirty="0" smtClean="0"/>
              <a:t>Additionally, to provide a basis for comparison for our </a:t>
            </a:r>
            <a:r>
              <a:rPr lang="en-US" baseline="0" dirty="0" err="1" smtClean="0"/>
              <a:t>BitTorrent</a:t>
            </a:r>
            <a:r>
              <a:rPr lang="en-US" baseline="0" dirty="0" smtClean="0"/>
              <a:t> measurements, we also had users run the network diagnostic tool (NDT). With this subset of users, we are left with about 1,000 users in our dataset.</a:t>
            </a:r>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8</a:t>
            </a:fld>
            <a:endParaRPr lang="en-US" dirty="0"/>
          </a:p>
        </p:txBody>
      </p:sp>
    </p:spTree>
    <p:extLst>
      <p:ext uri="{BB962C8B-B14F-4D97-AF65-F5344CB8AC3E}">
        <p14:creationId xmlns:p14="http://schemas.microsoft.com/office/powerpoint/2010/main" val="3309111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plot shows</a:t>
            </a:r>
            <a:r>
              <a:rPr lang="en-US" baseline="0" dirty="0" smtClean="0"/>
              <a:t> a contour of the correlation between the maximum speeds measured from </a:t>
            </a:r>
            <a:r>
              <a:rPr lang="en-US" baseline="0" dirty="0" err="1" smtClean="0"/>
              <a:t>BitTorrent</a:t>
            </a:r>
            <a:r>
              <a:rPr lang="en-US" baseline="0" dirty="0" smtClean="0"/>
              <a:t> and NDT.  </a:t>
            </a:r>
            <a:r>
              <a:rPr lang="en-US" dirty="0" smtClean="0"/>
              <a:t>In general, we find that </a:t>
            </a:r>
            <a:r>
              <a:rPr lang="en-US" baseline="0" dirty="0" smtClean="0"/>
              <a:t>as the users spend more time running </a:t>
            </a:r>
            <a:r>
              <a:rPr lang="en-US" baseline="0" dirty="0" err="1" smtClean="0"/>
              <a:t>BitTorrent</a:t>
            </a:r>
            <a:r>
              <a:rPr lang="en-US" baseline="0" dirty="0" smtClean="0"/>
              <a:t> (and run NDT a larger number of times),</a:t>
            </a:r>
            <a:r>
              <a:rPr lang="en-US" dirty="0" smtClean="0"/>
              <a:t> there is a higher</a:t>
            </a:r>
            <a:r>
              <a:rPr lang="en-US" baseline="0" dirty="0" smtClean="0"/>
              <a:t> correlation between download throughput measured by NDT and download throughput in </a:t>
            </a:r>
            <a:r>
              <a:rPr lang="en-US" baseline="0" dirty="0" err="1" smtClean="0"/>
              <a:t>BitTorrent</a:t>
            </a:r>
            <a:r>
              <a:rPr lang="en-US" baseline="0" dirty="0" smtClean="0"/>
              <a:t>.  </a:t>
            </a:r>
          </a:p>
          <a:p>
            <a:r>
              <a:rPr lang="en-US" baseline="0" dirty="0" smtClean="0"/>
              <a:t>For users with more than about 3 hours of </a:t>
            </a:r>
            <a:r>
              <a:rPr lang="en-US" baseline="0" dirty="0" err="1" smtClean="0"/>
              <a:t>BitTorrent</a:t>
            </a:r>
            <a:r>
              <a:rPr lang="en-US" baseline="0" dirty="0" smtClean="0"/>
              <a:t> activity (and 25 runs of NDT), we find a very strong correlation (greater than 0.8), between the two values.</a:t>
            </a:r>
            <a:endParaRPr lang="en-US" dirty="0"/>
          </a:p>
        </p:txBody>
      </p:sp>
      <p:sp>
        <p:nvSpPr>
          <p:cNvPr id="4" name="Slide Number Placeholder 3"/>
          <p:cNvSpPr>
            <a:spLocks noGrp="1"/>
          </p:cNvSpPr>
          <p:nvPr>
            <p:ph type="sldNum" sz="quarter" idx="10"/>
          </p:nvPr>
        </p:nvSpPr>
        <p:spPr/>
        <p:txBody>
          <a:bodyPr/>
          <a:lstStyle/>
          <a:p>
            <a:pPr>
              <a:defRPr/>
            </a:pPr>
            <a:fld id="{9F03FCFB-547A-4DD8-8926-26E59ADA6A0F}" type="slidenum">
              <a:rPr lang="en-US" smtClean="0"/>
              <a:pPr>
                <a:defRPr/>
              </a:pPr>
              <a:t>9</a:t>
            </a:fld>
            <a:endParaRPr lang="en-US" dirty="0"/>
          </a:p>
        </p:txBody>
      </p:sp>
    </p:spTree>
    <p:extLst>
      <p:ext uri="{BB962C8B-B14F-4D97-AF65-F5344CB8AC3E}">
        <p14:creationId xmlns:p14="http://schemas.microsoft.com/office/powerpoint/2010/main" val="1381267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509588"/>
          </a:xfrm>
          <a:prstGeom prst="rect">
            <a:avLst/>
          </a:prstGeom>
          <a:solidFill>
            <a:srgbClr val="666699">
              <a:alpha val="50000"/>
            </a:srgbClr>
          </a:solidFill>
          <a:ln w="9525">
            <a:noFill/>
            <a:miter lim="800000"/>
            <a:headEnd/>
            <a:tailEnd/>
          </a:ln>
          <a:effectLst/>
        </p:spPr>
        <p:txBody>
          <a:bodyPr wrap="none" anchor="ctr"/>
          <a:lstStyle/>
          <a:p>
            <a:pPr>
              <a:defRPr/>
            </a:pPr>
            <a:endParaRPr lang="en-US" dirty="0"/>
          </a:p>
        </p:txBody>
      </p:sp>
      <p:sp>
        <p:nvSpPr>
          <p:cNvPr id="5" name="Rectangle 3"/>
          <p:cNvSpPr>
            <a:spLocks noChangeArrowheads="1"/>
          </p:cNvSpPr>
          <p:nvPr/>
        </p:nvSpPr>
        <p:spPr bwMode="auto">
          <a:xfrm>
            <a:off x="0" y="0"/>
            <a:ext cx="9144000" cy="509588"/>
          </a:xfrm>
          <a:prstGeom prst="rect">
            <a:avLst/>
          </a:prstGeom>
          <a:solidFill>
            <a:srgbClr val="666699">
              <a:alpha val="50000"/>
            </a:srgbClr>
          </a:solidFill>
          <a:ln w="9525">
            <a:noFill/>
            <a:miter lim="800000"/>
            <a:headEnd/>
            <a:tailEnd/>
          </a:ln>
          <a:effectLst/>
        </p:spPr>
        <p:txBody>
          <a:bodyPr wrap="none" anchor="ctr"/>
          <a:lstStyle/>
          <a:p>
            <a:pPr>
              <a:defRPr/>
            </a:pPr>
            <a:endParaRPr lang="en-US" dirty="0"/>
          </a:p>
        </p:txBody>
      </p:sp>
      <p:sp>
        <p:nvSpPr>
          <p:cNvPr id="6" name="Rectangle 4"/>
          <p:cNvSpPr>
            <a:spLocks noChangeArrowheads="1"/>
          </p:cNvSpPr>
          <p:nvPr/>
        </p:nvSpPr>
        <p:spPr bwMode="auto">
          <a:xfrm>
            <a:off x="0" y="0"/>
            <a:ext cx="9144000" cy="509588"/>
          </a:xfrm>
          <a:prstGeom prst="rect">
            <a:avLst/>
          </a:prstGeom>
          <a:solidFill>
            <a:srgbClr val="666699">
              <a:alpha val="50000"/>
            </a:srgbClr>
          </a:solidFill>
          <a:ln w="9525">
            <a:noFill/>
            <a:miter lim="800000"/>
            <a:headEnd/>
            <a:tailEnd/>
          </a:ln>
          <a:effectLst/>
        </p:spPr>
        <p:txBody>
          <a:bodyPr wrap="none" anchor="ctr"/>
          <a:lstStyle/>
          <a:p>
            <a:pPr>
              <a:defRPr/>
            </a:pPr>
            <a:endParaRPr lang="en-US" dirty="0"/>
          </a:p>
        </p:txBody>
      </p:sp>
      <p:sp>
        <p:nvSpPr>
          <p:cNvPr id="6149" name="Rectangle 5"/>
          <p:cNvSpPr>
            <a:spLocks noGrp="1" noChangeArrowheads="1"/>
          </p:cNvSpPr>
          <p:nvPr>
            <p:ph type="subTitle" sz="quarter" idx="1"/>
          </p:nvPr>
        </p:nvSpPr>
        <p:spPr>
          <a:xfrm>
            <a:off x="1447800" y="3657600"/>
            <a:ext cx="6400800" cy="2012950"/>
          </a:xfrm>
        </p:spPr>
        <p:txBody>
          <a:bodyPr/>
          <a:lstStyle>
            <a:lvl1pPr marL="0" indent="0" algn="ctr">
              <a:buFont typeface="Wingdings" pitchFamily="2" charset="2"/>
              <a:buNone/>
              <a:defRPr sz="2400"/>
            </a:lvl1pPr>
          </a:lstStyle>
          <a:p>
            <a:r>
              <a:rPr lang="en-US"/>
              <a:t>Click to edit</a:t>
            </a:r>
          </a:p>
        </p:txBody>
      </p:sp>
      <p:sp>
        <p:nvSpPr>
          <p:cNvPr id="6150" name="Rectangle 6"/>
          <p:cNvSpPr>
            <a:spLocks noGrp="1" noChangeArrowheads="1"/>
          </p:cNvSpPr>
          <p:nvPr>
            <p:ph type="ctrTitle" sz="quarter"/>
          </p:nvPr>
        </p:nvSpPr>
        <p:spPr>
          <a:xfrm>
            <a:off x="381000" y="2101850"/>
            <a:ext cx="8418513" cy="641350"/>
          </a:xfrm>
        </p:spPr>
        <p:txBody>
          <a:bodyPr anchor="b">
            <a:spAutoFit/>
          </a:bodyPr>
          <a:lstStyle>
            <a:lvl1pPr algn="ctr">
              <a:defRPr sz="3600">
                <a:ln w="18415" cmpd="sng">
                  <a:solidFill>
                    <a:schemeClr val="accent1">
                      <a:lumMod val="50000"/>
                    </a:schemeClr>
                  </a:solidFill>
                  <a:prstDash val="solid"/>
                </a:ln>
                <a:solidFill>
                  <a:schemeClr val="accent2">
                    <a:lumMod val="50000"/>
                  </a:schemeClr>
                </a:solidFill>
                <a:effectLst/>
              </a:defRPr>
            </a:lvl1pPr>
          </a:lstStyle>
          <a:p>
            <a:r>
              <a:rPr lang="en-US"/>
              <a:t>Click to edit Master title style</a:t>
            </a:r>
          </a:p>
        </p:txBody>
      </p:sp>
      <p:sp>
        <p:nvSpPr>
          <p:cNvPr id="11" name="Rectangle 8"/>
          <p:cNvSpPr>
            <a:spLocks noChangeArrowheads="1"/>
          </p:cNvSpPr>
          <p:nvPr userDrawn="1"/>
        </p:nvSpPr>
        <p:spPr bwMode="blackGray">
          <a:xfrm>
            <a:off x="0" y="6492240"/>
            <a:ext cx="9144000" cy="346972"/>
          </a:xfrm>
          <a:prstGeom prst="rect">
            <a:avLst/>
          </a:prstGeom>
          <a:solidFill>
            <a:srgbClr val="666699"/>
          </a:solidFill>
          <a:ln w="19050">
            <a:solidFill>
              <a:srgbClr val="666699"/>
            </a:solidFill>
            <a:miter lim="800000"/>
            <a:headEnd/>
            <a:tailEnd/>
          </a:ln>
          <a:effectLst/>
        </p:spPr>
        <p:txBody>
          <a:bodyPr wrap="none" anchor="ctr"/>
          <a:lstStyle/>
          <a:p>
            <a:pPr>
              <a:defRPr/>
            </a:pPr>
            <a:endParaRPr lang="en-US" dirty="0"/>
          </a:p>
        </p:txBody>
      </p:sp>
      <p:sp>
        <p:nvSpPr>
          <p:cNvPr id="8" name="Text Box 8"/>
          <p:cNvSpPr txBox="1">
            <a:spLocks noChangeArrowheads="1"/>
          </p:cNvSpPr>
          <p:nvPr userDrawn="1"/>
        </p:nvSpPr>
        <p:spPr bwMode="auto">
          <a:xfrm>
            <a:off x="4959458" y="6519215"/>
            <a:ext cx="4184542" cy="338785"/>
          </a:xfrm>
          <a:prstGeom prst="rect">
            <a:avLst/>
          </a:prstGeom>
          <a:noFill/>
          <a:ln w="12700" cap="sq">
            <a:noFill/>
            <a:miter lim="800000"/>
            <a:headEnd type="none" w="sm" len="sm"/>
            <a:tailEnd type="none" w="sm" len="sm"/>
          </a:ln>
          <a:effectLst/>
        </p:spPr>
        <p:txBody>
          <a:bodyPr>
            <a:spAutoFit/>
          </a:bodyPr>
          <a:lstStyle/>
          <a:p>
            <a:pPr algn="r" eaLnBrk="1" hangingPunct="1">
              <a:spcBef>
                <a:spcPct val="50000"/>
              </a:spcBef>
              <a:defRPr/>
            </a:pPr>
            <a:r>
              <a:rPr lang="en-US" sz="1600" b="1" dirty="0">
                <a:solidFill>
                  <a:schemeClr val="bg1"/>
                </a:solidFill>
                <a:cs typeface="Arial" charset="0"/>
              </a:rPr>
              <a:t>http://aqualab.cs.northwestern.edu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5"/>
          <p:cNvSpPr>
            <a:spLocks noGrp="1" noChangeArrowheads="1"/>
          </p:cNvSpPr>
          <p:nvPr>
            <p:ph type="ftr" sz="quarter" idx="3"/>
          </p:nvPr>
        </p:nvSpPr>
        <p:spPr>
          <a:xfrm>
            <a:off x="3733800" y="6477000"/>
            <a:ext cx="4953000" cy="381000"/>
          </a:xfrm>
          <a:prstGeom prst="rect">
            <a:avLst/>
          </a:prstGeom>
          <a:ln/>
        </p:spPr>
        <p:txBody>
          <a:bodyPr/>
          <a:lstStyle>
            <a:lvl1pPr>
              <a:defRPr sz="1600" i="0">
                <a:solidFill>
                  <a:schemeClr val="bg1"/>
                </a:solidFill>
              </a:defRPr>
            </a:lvl1pPr>
          </a:lstStyle>
          <a:p>
            <a:pPr>
              <a:defRPr/>
            </a:pPr>
            <a:r>
              <a:rPr lang="en-US" smtClean="0"/>
              <a:t>Up, Down and Around the Stack </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914400"/>
            <a:ext cx="39624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14400"/>
            <a:ext cx="39624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3"/>
          </p:nvPr>
        </p:nvSpPr>
        <p:spPr>
          <a:xfrm>
            <a:off x="3657600" y="6477000"/>
            <a:ext cx="5029200" cy="381000"/>
          </a:xfrm>
          <a:prstGeom prst="rect">
            <a:avLst/>
          </a:prstGeom>
          <a:ln/>
        </p:spPr>
        <p:txBody>
          <a:bodyPr/>
          <a:lstStyle>
            <a:lvl1pPr>
              <a:defRPr sz="1600">
                <a:solidFill>
                  <a:schemeClr val="bg1"/>
                </a:solidFill>
              </a:defRPr>
            </a:lvl1pPr>
          </a:lstStyle>
          <a:p>
            <a:pPr>
              <a:defRPr/>
            </a:pPr>
            <a:r>
              <a:rPr lang="en-US" smtClean="0"/>
              <a:t>Up, Down and Around the Stack </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5"/>
          <p:cNvSpPr>
            <a:spLocks noGrp="1" noChangeArrowheads="1"/>
          </p:cNvSpPr>
          <p:nvPr>
            <p:ph type="ftr" sz="quarter" idx="3"/>
          </p:nvPr>
        </p:nvSpPr>
        <p:spPr>
          <a:xfrm>
            <a:off x="3657600" y="6477000"/>
            <a:ext cx="5029200" cy="381000"/>
          </a:xfrm>
          <a:prstGeom prst="rect">
            <a:avLst/>
          </a:prstGeom>
          <a:ln/>
        </p:spPr>
        <p:txBody>
          <a:bodyPr/>
          <a:lstStyle>
            <a:lvl1pPr>
              <a:defRPr sz="1600">
                <a:solidFill>
                  <a:schemeClr val="bg1"/>
                </a:solidFill>
              </a:defRPr>
            </a:lvl1pPr>
          </a:lstStyle>
          <a:p>
            <a:pPr>
              <a:defRPr/>
            </a:pPr>
            <a:r>
              <a:rPr lang="en-US" smtClean="0"/>
              <a:t>Up, Down and Around the Stack </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5"/>
          <p:cNvSpPr>
            <a:spLocks noGrp="1" noChangeArrowheads="1"/>
          </p:cNvSpPr>
          <p:nvPr>
            <p:ph type="ftr" sz="quarter" idx="3"/>
          </p:nvPr>
        </p:nvSpPr>
        <p:spPr>
          <a:xfrm>
            <a:off x="3657600" y="6477000"/>
            <a:ext cx="5029200" cy="381000"/>
          </a:xfrm>
          <a:prstGeom prst="rect">
            <a:avLst/>
          </a:prstGeom>
          <a:ln/>
        </p:spPr>
        <p:txBody>
          <a:bodyPr/>
          <a:lstStyle>
            <a:lvl1pPr>
              <a:defRPr sz="1600">
                <a:solidFill>
                  <a:schemeClr val="bg1"/>
                </a:solidFill>
              </a:defRPr>
            </a:lvl1pPr>
          </a:lstStyle>
          <a:p>
            <a:pPr>
              <a:defRPr/>
            </a:pPr>
            <a:r>
              <a:rPr lang="en-US" smtClean="0"/>
              <a:t>Up, Down and Around the Stack </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3"/>
          </p:nvPr>
        </p:nvSpPr>
        <p:spPr>
          <a:xfrm>
            <a:off x="3657600" y="6477000"/>
            <a:ext cx="5029200" cy="381000"/>
          </a:xfrm>
          <a:prstGeom prst="rect">
            <a:avLst/>
          </a:prstGeom>
          <a:ln/>
        </p:spPr>
        <p:txBody>
          <a:bodyPr/>
          <a:lstStyle>
            <a:lvl1pPr>
              <a:defRPr sz="1600">
                <a:solidFill>
                  <a:schemeClr val="bg1"/>
                </a:solidFill>
              </a:defRPr>
            </a:lvl1pPr>
          </a:lstStyle>
          <a:p>
            <a:pPr>
              <a:defRPr/>
            </a:pPr>
            <a:r>
              <a:rPr lang="en-US" smtClean="0"/>
              <a:t>Up, Down and Around the Stack </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123825"/>
            <a:ext cx="8077200" cy="533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914400"/>
            <a:ext cx="39624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914400"/>
            <a:ext cx="3962400" cy="5181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3"/>
          </p:nvPr>
        </p:nvSpPr>
        <p:spPr>
          <a:xfrm>
            <a:off x="3657600" y="6477000"/>
            <a:ext cx="5029200" cy="381000"/>
          </a:xfrm>
          <a:prstGeom prst="rect">
            <a:avLst/>
          </a:prstGeom>
          <a:ln/>
        </p:spPr>
        <p:txBody>
          <a:bodyPr/>
          <a:lstStyle>
            <a:lvl1pPr>
              <a:defRPr sz="1600">
                <a:solidFill>
                  <a:schemeClr val="bg1"/>
                </a:solidFill>
              </a:defRPr>
            </a:lvl1pPr>
          </a:lstStyle>
          <a:p>
            <a:pPr>
              <a:defRPr/>
            </a:pPr>
            <a:r>
              <a:rPr lang="en-US" smtClean="0"/>
              <a:t>Up, Down and Around the Stack </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5125" name="Rectangle 5"/>
          <p:cNvSpPr>
            <a:spLocks noChangeArrowheads="1"/>
          </p:cNvSpPr>
          <p:nvPr/>
        </p:nvSpPr>
        <p:spPr bwMode="auto">
          <a:xfrm rot="10800000">
            <a:off x="-1" y="0"/>
            <a:ext cx="9143999" cy="685799"/>
          </a:xfrm>
          <a:prstGeom prst="rect">
            <a:avLst/>
          </a:prstGeom>
          <a:solidFill>
            <a:srgbClr val="666699">
              <a:alpha val="50000"/>
            </a:srgbClr>
          </a:solidFill>
          <a:ln w="9525">
            <a:noFill/>
            <a:miter lim="800000"/>
            <a:headEnd/>
            <a:tailEnd/>
          </a:ln>
          <a:effectLst/>
        </p:spPr>
        <p:txBody>
          <a:bodyPr wrap="none" anchor="ctr"/>
          <a:lstStyle/>
          <a:p>
            <a:pPr>
              <a:defRPr/>
            </a:pPr>
            <a:endParaRPr lang="en-US" dirty="0"/>
          </a:p>
        </p:txBody>
      </p:sp>
      <p:sp>
        <p:nvSpPr>
          <p:cNvPr id="5126" name="Rectangle 6"/>
          <p:cNvSpPr>
            <a:spLocks noChangeArrowheads="1"/>
          </p:cNvSpPr>
          <p:nvPr/>
        </p:nvSpPr>
        <p:spPr bwMode="auto">
          <a:xfrm rot="10800000">
            <a:off x="-1" y="0"/>
            <a:ext cx="9143999" cy="685799"/>
          </a:xfrm>
          <a:prstGeom prst="rect">
            <a:avLst/>
          </a:prstGeom>
          <a:solidFill>
            <a:srgbClr val="666699">
              <a:alpha val="50000"/>
            </a:srgbClr>
          </a:solidFill>
          <a:ln w="9525">
            <a:noFill/>
            <a:miter lim="800000"/>
            <a:headEnd/>
            <a:tailEnd/>
          </a:ln>
          <a:effectLst/>
        </p:spPr>
        <p:txBody>
          <a:bodyPr wrap="none" anchor="ctr"/>
          <a:lstStyle/>
          <a:p>
            <a:pPr>
              <a:defRPr/>
            </a:pPr>
            <a:endParaRPr lang="en-US" dirty="0"/>
          </a:p>
        </p:txBody>
      </p:sp>
      <p:sp>
        <p:nvSpPr>
          <p:cNvPr id="5131" name="Rectangle 11"/>
          <p:cNvSpPr>
            <a:spLocks noChangeArrowheads="1"/>
          </p:cNvSpPr>
          <p:nvPr/>
        </p:nvSpPr>
        <p:spPr bwMode="auto">
          <a:xfrm rot="10800000">
            <a:off x="-1" y="0"/>
            <a:ext cx="9143999" cy="685799"/>
          </a:xfrm>
          <a:prstGeom prst="rect">
            <a:avLst/>
          </a:prstGeom>
          <a:solidFill>
            <a:srgbClr val="666699">
              <a:alpha val="50000"/>
            </a:srgbClr>
          </a:solidFill>
          <a:ln w="9525">
            <a:noFill/>
            <a:miter lim="800000"/>
            <a:headEnd/>
            <a:tailEnd/>
          </a:ln>
          <a:effectLst/>
        </p:spPr>
        <p:txBody>
          <a:bodyPr wrap="none" anchor="ctr"/>
          <a:lstStyle/>
          <a:p>
            <a:pPr>
              <a:defRPr/>
            </a:pPr>
            <a:endParaRPr lang="en-US" dirty="0"/>
          </a:p>
        </p:txBody>
      </p:sp>
      <p:sp>
        <p:nvSpPr>
          <p:cNvPr id="3074" name="Rectangle 2"/>
          <p:cNvSpPr>
            <a:spLocks noGrp="1" noChangeArrowheads="1"/>
          </p:cNvSpPr>
          <p:nvPr>
            <p:ph type="title"/>
          </p:nvPr>
        </p:nvSpPr>
        <p:spPr bwMode="auto">
          <a:xfrm>
            <a:off x="304800" y="76200"/>
            <a:ext cx="85344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3075" name="Rectangle 3"/>
          <p:cNvSpPr>
            <a:spLocks noGrp="1" noChangeArrowheads="1"/>
          </p:cNvSpPr>
          <p:nvPr>
            <p:ph type="body" idx="1"/>
          </p:nvPr>
        </p:nvSpPr>
        <p:spPr bwMode="auto">
          <a:xfrm>
            <a:off x="304800" y="838200"/>
            <a:ext cx="8534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8" name="Rectangle 8"/>
          <p:cNvSpPr>
            <a:spLocks noChangeArrowheads="1"/>
          </p:cNvSpPr>
          <p:nvPr/>
        </p:nvSpPr>
        <p:spPr bwMode="blackGray">
          <a:xfrm>
            <a:off x="3657600" y="6492240"/>
            <a:ext cx="5486400" cy="346971"/>
          </a:xfrm>
          <a:prstGeom prst="rect">
            <a:avLst/>
          </a:prstGeom>
          <a:solidFill>
            <a:srgbClr val="666699"/>
          </a:solidFill>
          <a:ln w="19050">
            <a:solidFill>
              <a:srgbClr val="666699"/>
            </a:solidFill>
            <a:miter lim="800000"/>
            <a:headEnd/>
            <a:tailEnd/>
          </a:ln>
          <a:effectLst/>
        </p:spPr>
        <p:txBody>
          <a:bodyPr wrap="none" anchor="ctr"/>
          <a:lstStyle/>
          <a:p>
            <a:pPr>
              <a:defRPr/>
            </a:pPr>
            <a:endParaRPr lang="en-US" dirty="0"/>
          </a:p>
        </p:txBody>
      </p:sp>
      <p:sp>
        <p:nvSpPr>
          <p:cNvPr id="17" name="Rectangle 8"/>
          <p:cNvSpPr>
            <a:spLocks noChangeArrowheads="1"/>
          </p:cNvSpPr>
          <p:nvPr/>
        </p:nvSpPr>
        <p:spPr bwMode="blackGray">
          <a:xfrm>
            <a:off x="0" y="6492240"/>
            <a:ext cx="3584448" cy="346972"/>
          </a:xfrm>
          <a:prstGeom prst="rect">
            <a:avLst/>
          </a:prstGeom>
          <a:noFill/>
          <a:ln w="19050">
            <a:solidFill>
              <a:srgbClr val="666699"/>
            </a:solidFill>
            <a:miter lim="800000"/>
            <a:headEnd/>
            <a:tailEnd/>
          </a:ln>
          <a:effectLst/>
        </p:spPr>
        <p:txBody>
          <a:bodyPr wrap="none" anchor="ctr"/>
          <a:lstStyle/>
          <a:p>
            <a:pPr>
              <a:defRPr/>
            </a:pPr>
            <a:endParaRPr lang="en-US" dirty="0"/>
          </a:p>
        </p:txBody>
      </p:sp>
      <p:sp>
        <p:nvSpPr>
          <p:cNvPr id="21" name="Rectangle 5"/>
          <p:cNvSpPr>
            <a:spLocks noGrp="1" noChangeArrowheads="1"/>
          </p:cNvSpPr>
          <p:nvPr>
            <p:ph type="ftr" sz="quarter" idx="3"/>
          </p:nvPr>
        </p:nvSpPr>
        <p:spPr>
          <a:xfrm>
            <a:off x="3657600" y="6477000"/>
            <a:ext cx="5029200" cy="381000"/>
          </a:xfrm>
          <a:prstGeom prst="rect">
            <a:avLst/>
          </a:prstGeom>
          <a:ln w="19050">
            <a:noFill/>
          </a:ln>
        </p:spPr>
        <p:txBody>
          <a:bodyPr/>
          <a:lstStyle>
            <a:lvl1pPr>
              <a:defRPr sz="1600" i="0">
                <a:solidFill>
                  <a:schemeClr val="bg1"/>
                </a:solidFill>
              </a:defRPr>
            </a:lvl1pPr>
          </a:lstStyle>
          <a:p>
            <a:pPr>
              <a:defRPr/>
            </a:pPr>
            <a:r>
              <a:rPr lang="en-US" smtClean="0"/>
              <a:t>Up, Down and Around the Stack </a:t>
            </a:r>
            <a:endParaRPr lang="en-US" dirty="0"/>
          </a:p>
        </p:txBody>
      </p:sp>
      <p:sp>
        <p:nvSpPr>
          <p:cNvPr id="20" name="Footer Placeholder 3"/>
          <p:cNvSpPr txBox="1">
            <a:spLocks/>
          </p:cNvSpPr>
          <p:nvPr/>
        </p:nvSpPr>
        <p:spPr>
          <a:xfrm>
            <a:off x="0" y="6477000"/>
            <a:ext cx="3619500" cy="381000"/>
          </a:xfrm>
          <a:prstGeom prst="rect">
            <a:avLst/>
          </a:prstGeom>
        </p:spPr>
        <p:txBody>
          <a:bodyPr/>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smtClean="0">
                <a:ln>
                  <a:noFill/>
                </a:ln>
                <a:solidFill>
                  <a:srgbClr val="666699"/>
                </a:solidFill>
                <a:effectLst/>
                <a:uLnTx/>
                <a:uFillTx/>
                <a:latin typeface="Arial" charset="0"/>
                <a:ea typeface="+mn-ea"/>
                <a:cs typeface="+mn-cs"/>
              </a:rPr>
              <a:t>Bischof et al. @ </a:t>
            </a:r>
            <a:r>
              <a:rPr kumimoji="0" lang="en-US" sz="1600" b="1" i="0" u="none" strike="noStrike" kern="1200" cap="none" spc="0" normalizeH="0" baseline="0" noProof="0" dirty="0" err="1" smtClean="0">
                <a:ln>
                  <a:noFill/>
                </a:ln>
                <a:solidFill>
                  <a:srgbClr val="666699"/>
                </a:solidFill>
                <a:effectLst/>
                <a:uLnTx/>
                <a:uFillTx/>
                <a:latin typeface="Arial" charset="0"/>
                <a:ea typeface="+mn-ea"/>
                <a:cs typeface="+mn-cs"/>
              </a:rPr>
              <a:t>AquaLab</a:t>
            </a:r>
            <a:endParaRPr kumimoji="0" lang="en-US" sz="1600" b="1" i="0" u="none" strike="noStrike" kern="1200" cap="none" spc="0" normalizeH="0" baseline="0" noProof="0" dirty="0">
              <a:ln>
                <a:noFill/>
              </a:ln>
              <a:solidFill>
                <a:srgbClr val="666699"/>
              </a:solidFill>
              <a:effectLst/>
              <a:uLnTx/>
              <a:uFillTx/>
              <a:latin typeface="Arial" charset="0"/>
              <a:ea typeface="+mn-ea"/>
              <a:cs typeface="+mn-cs"/>
            </a:endParaRPr>
          </a:p>
        </p:txBody>
      </p:sp>
      <p:sp>
        <p:nvSpPr>
          <p:cNvPr id="22" name="Slide Number Placeholder 4"/>
          <p:cNvSpPr txBox="1">
            <a:spLocks/>
          </p:cNvSpPr>
          <p:nvPr/>
        </p:nvSpPr>
        <p:spPr>
          <a:xfrm>
            <a:off x="8734425" y="6477000"/>
            <a:ext cx="409575" cy="381000"/>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7020D3DC-CDC9-4B94-A0DB-13F4D6987516}" type="slidenum">
              <a:rPr kumimoji="0" lang="en-US" sz="1400" b="0" i="0" u="none" strike="noStrike" kern="1200" cap="none" spc="0" normalizeH="0" baseline="0" noProof="0" smtClean="0">
                <a:ln>
                  <a:noFill/>
                </a:ln>
                <a:solidFill>
                  <a:schemeClr val="bg1"/>
                </a:solidFill>
                <a:effectLst/>
                <a:uLnTx/>
                <a:uFillTx/>
                <a:latin typeface="Arial"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chemeClr val="bg1"/>
              </a:solidFill>
              <a:effectLst/>
              <a:uLnTx/>
              <a:uFillTx/>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4" r:id="rId3"/>
    <p:sldLayoutId id="2147483736" r:id="rId4"/>
    <p:sldLayoutId id="2147483737" r:id="rId5"/>
    <p:sldLayoutId id="2147483740" r:id="rId6"/>
    <p:sldLayoutId id="2147483742" r:id="rId7"/>
  </p:sldLayoutIdLst>
  <p:hf sldNum="0" hdr="0" dt="0"/>
  <p:txStyles>
    <p:titleStyle>
      <a:lvl1pPr algn="l" rtl="0" eaLnBrk="0" fontAlgn="base" hangingPunct="0">
        <a:spcBef>
          <a:spcPct val="0"/>
        </a:spcBef>
        <a:spcAft>
          <a:spcPct val="0"/>
        </a:spcAft>
        <a:defRPr sz="3200" b="0" cap="none" spc="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a:lvl2pPr algn="l" rtl="0" eaLnBrk="0" fontAlgn="base" hangingPunct="0">
        <a:spcBef>
          <a:spcPct val="0"/>
        </a:spcBef>
        <a:spcAft>
          <a:spcPct val="0"/>
        </a:spcAft>
        <a:defRPr sz="3200">
          <a:solidFill>
            <a:schemeClr val="tx2"/>
          </a:solidFill>
          <a:latin typeface="Tahoma" pitchFamily="34" charset="0"/>
        </a:defRPr>
      </a:lvl2pPr>
      <a:lvl3pPr algn="l" rtl="0" eaLnBrk="0" fontAlgn="base" hangingPunct="0">
        <a:spcBef>
          <a:spcPct val="0"/>
        </a:spcBef>
        <a:spcAft>
          <a:spcPct val="0"/>
        </a:spcAft>
        <a:defRPr sz="3200">
          <a:solidFill>
            <a:schemeClr val="tx2"/>
          </a:solidFill>
          <a:latin typeface="Tahoma" pitchFamily="34" charset="0"/>
        </a:defRPr>
      </a:lvl3pPr>
      <a:lvl4pPr algn="l" rtl="0" eaLnBrk="0" fontAlgn="base" hangingPunct="0">
        <a:spcBef>
          <a:spcPct val="0"/>
        </a:spcBef>
        <a:spcAft>
          <a:spcPct val="0"/>
        </a:spcAft>
        <a:defRPr sz="3200">
          <a:solidFill>
            <a:schemeClr val="tx2"/>
          </a:solidFill>
          <a:latin typeface="Tahoma" pitchFamily="34" charset="0"/>
        </a:defRPr>
      </a:lvl4pPr>
      <a:lvl5pPr algn="l" rtl="0" eaLnBrk="0" fontAlgn="base" hangingPunct="0">
        <a:spcBef>
          <a:spcPct val="0"/>
        </a:spcBef>
        <a:spcAft>
          <a:spcPct val="0"/>
        </a:spcAft>
        <a:defRPr sz="3200">
          <a:solidFill>
            <a:schemeClr val="tx2"/>
          </a:solidFill>
          <a:latin typeface="Tahoma" pitchFamily="34" charset="0"/>
        </a:defRPr>
      </a:lvl5pPr>
      <a:lvl6pPr marL="457200" algn="l" rtl="0" fontAlgn="base">
        <a:spcBef>
          <a:spcPct val="0"/>
        </a:spcBef>
        <a:spcAft>
          <a:spcPct val="0"/>
        </a:spcAft>
        <a:defRPr sz="3200">
          <a:solidFill>
            <a:schemeClr val="tx2"/>
          </a:solidFill>
          <a:latin typeface="Tahoma" pitchFamily="34" charset="0"/>
        </a:defRPr>
      </a:lvl6pPr>
      <a:lvl7pPr marL="914400" algn="l" rtl="0" fontAlgn="base">
        <a:spcBef>
          <a:spcPct val="0"/>
        </a:spcBef>
        <a:spcAft>
          <a:spcPct val="0"/>
        </a:spcAft>
        <a:defRPr sz="3200">
          <a:solidFill>
            <a:schemeClr val="tx2"/>
          </a:solidFill>
          <a:latin typeface="Tahoma" pitchFamily="34" charset="0"/>
        </a:defRPr>
      </a:lvl7pPr>
      <a:lvl8pPr marL="1371600" algn="l" rtl="0" fontAlgn="base">
        <a:spcBef>
          <a:spcPct val="0"/>
        </a:spcBef>
        <a:spcAft>
          <a:spcPct val="0"/>
        </a:spcAft>
        <a:defRPr sz="3200">
          <a:solidFill>
            <a:schemeClr val="tx2"/>
          </a:solidFill>
          <a:latin typeface="Tahoma" pitchFamily="34" charset="0"/>
        </a:defRPr>
      </a:lvl8pPr>
      <a:lvl9pPr marL="1828800" algn="l" rtl="0" fontAlgn="base">
        <a:spcBef>
          <a:spcPct val="0"/>
        </a:spcBef>
        <a:spcAft>
          <a:spcPct val="0"/>
        </a:spcAft>
        <a:defRPr sz="32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accent1"/>
        </a:buClr>
        <a:buSzPct val="80000"/>
        <a:buFont typeface="Wingdings" pitchFamily="2" charset="2"/>
        <a:buBlip>
          <a:blip r:embed="rId9"/>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7.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8.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1066800" y="1214497"/>
            <a:ext cx="6970713" cy="2062103"/>
          </a:xfrm>
        </p:spPr>
        <p:txBody>
          <a:bodyPr/>
          <a:lstStyle/>
          <a:p>
            <a:r>
              <a:rPr lang="en-US" sz="3200" dirty="0"/>
              <a:t>Up, Down and Around the Stack</a:t>
            </a:r>
            <a:r>
              <a:rPr lang="en-US" sz="3200" dirty="0" smtClean="0"/>
              <a:t>:</a:t>
            </a:r>
            <a:br>
              <a:rPr lang="en-US" sz="3200" dirty="0" smtClean="0"/>
            </a:br>
            <a:r>
              <a:rPr lang="en-US" sz="3200" dirty="0" smtClean="0"/>
              <a:t/>
            </a:r>
            <a:br>
              <a:rPr lang="en-US" sz="3200" dirty="0" smtClean="0"/>
            </a:br>
            <a:r>
              <a:rPr lang="en-US" sz="3200" dirty="0" smtClean="0"/>
              <a:t>ISP </a:t>
            </a:r>
            <a:r>
              <a:rPr lang="en-US" sz="3200" dirty="0"/>
              <a:t>Characterization from Network Intensive Applications</a:t>
            </a:r>
          </a:p>
        </p:txBody>
      </p:sp>
      <p:sp>
        <p:nvSpPr>
          <p:cNvPr id="5" name="Rectangle 4"/>
          <p:cNvSpPr/>
          <p:nvPr/>
        </p:nvSpPr>
        <p:spPr>
          <a:xfrm>
            <a:off x="685800" y="3724870"/>
            <a:ext cx="7543798" cy="923330"/>
          </a:xfrm>
          <a:prstGeom prst="rect">
            <a:avLst/>
          </a:prstGeom>
        </p:spPr>
        <p:txBody>
          <a:bodyPr wrap="square">
            <a:spAutoFit/>
          </a:bodyPr>
          <a:lstStyle/>
          <a:p>
            <a:pPr algn="ctr"/>
            <a:r>
              <a:rPr lang="en-US" b="1" dirty="0" smtClean="0"/>
              <a:t>Zachary Bischof</a:t>
            </a:r>
            <a:r>
              <a:rPr lang="en-US" dirty="0" smtClean="0"/>
              <a:t>, John Otto, </a:t>
            </a:r>
            <a:r>
              <a:rPr lang="en-US" dirty="0" err="1" smtClean="0"/>
              <a:t>Fabián</a:t>
            </a:r>
            <a:r>
              <a:rPr lang="en-US" dirty="0" smtClean="0"/>
              <a:t> Bustamante</a:t>
            </a:r>
          </a:p>
          <a:p>
            <a:pPr algn="ctr"/>
            <a:endParaRPr lang="en-US" dirty="0"/>
          </a:p>
          <a:p>
            <a:pPr algn="ctr"/>
            <a:r>
              <a:rPr lang="en-US" dirty="0" smtClean="0"/>
              <a:t>Northwestern University</a:t>
            </a:r>
          </a:p>
        </p:txBody>
      </p:sp>
      <p:pic>
        <p:nvPicPr>
          <p:cNvPr id="3" name="Picture 2"/>
          <p:cNvPicPr>
            <a:picLocks noChangeAspect="1"/>
          </p:cNvPicPr>
          <p:nvPr/>
        </p:nvPicPr>
        <p:blipFill>
          <a:blip r:embed="rId3"/>
          <a:stretch>
            <a:fillRect/>
          </a:stretch>
        </p:blipFill>
        <p:spPr>
          <a:xfrm>
            <a:off x="7620000" y="5029200"/>
            <a:ext cx="1305115" cy="1295400"/>
          </a:xfrm>
          <a:prstGeom prst="rect">
            <a:avLst/>
          </a:prstGeom>
        </p:spPr>
      </p:pic>
    </p:spTree>
    <p:extLst>
      <p:ext uri="{BB962C8B-B14F-4D97-AF65-F5344CB8AC3E}">
        <p14:creationId xmlns:p14="http://schemas.microsoft.com/office/powerpoint/2010/main" val="4023655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Throughput – BT/NDT Ratio</a:t>
            </a:r>
            <a:endParaRPr lang="en-US" dirty="0"/>
          </a:p>
        </p:txBody>
      </p:sp>
      <p:sp>
        <p:nvSpPr>
          <p:cNvPr id="3" name="Content Placeholder 2"/>
          <p:cNvSpPr>
            <a:spLocks noGrp="1"/>
          </p:cNvSpPr>
          <p:nvPr>
            <p:ph idx="1"/>
          </p:nvPr>
        </p:nvSpPr>
        <p:spPr>
          <a:xfrm>
            <a:off x="304800" y="5486400"/>
            <a:ext cx="8534400" cy="914400"/>
          </a:xfrm>
        </p:spPr>
        <p:txBody>
          <a:bodyPr/>
          <a:lstStyle/>
          <a:p>
            <a:r>
              <a:rPr lang="en-US" sz="2200" dirty="0" smtClean="0"/>
              <a:t>Cases where BT does not measure as high as NDT may be due to poorly seeded content</a:t>
            </a:r>
            <a:endParaRPr lang="en-US" sz="2200" dirty="0"/>
          </a:p>
        </p:txBody>
      </p:sp>
      <p:sp>
        <p:nvSpPr>
          <p:cNvPr id="4" name="Footer Placeholder 3"/>
          <p:cNvSpPr>
            <a:spLocks noGrp="1"/>
          </p:cNvSpPr>
          <p:nvPr>
            <p:ph type="ftr" sz="quarter" idx="3"/>
          </p:nvPr>
        </p:nvSpPr>
        <p:spPr/>
        <p:txBody>
          <a:bodyPr/>
          <a:lstStyle/>
          <a:p>
            <a:pPr>
              <a:defRPr/>
            </a:pPr>
            <a:r>
              <a:rPr lang="en-US" smtClean="0"/>
              <a:t>Up, Down and Around the Stack </a:t>
            </a:r>
            <a:endParaRPr lang="en-US" dirty="0"/>
          </a:p>
        </p:txBody>
      </p:sp>
      <p:pic>
        <p:nvPicPr>
          <p:cNvPr id="5" name="Picture 4" descr="userBtNdtRatio_bt325_ndt25.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762000"/>
            <a:ext cx="6981345" cy="4733693"/>
          </a:xfrm>
          <a:prstGeom prst="rect">
            <a:avLst/>
          </a:prstGeom>
        </p:spPr>
      </p:pic>
      <p:cxnSp>
        <p:nvCxnSpPr>
          <p:cNvPr id="7" name="Straight Arrow Connector 6"/>
          <p:cNvCxnSpPr/>
          <p:nvPr/>
        </p:nvCxnSpPr>
        <p:spPr bwMode="auto">
          <a:xfrm flipV="1">
            <a:off x="2590800" y="4724400"/>
            <a:ext cx="685800" cy="762000"/>
          </a:xfrm>
          <a:prstGeom prst="straightConnector1">
            <a:avLst/>
          </a:prstGeom>
          <a:solidFill>
            <a:schemeClr val="accent1"/>
          </a:solidFill>
          <a:ln w="76200" cap="flat" cmpd="sng" algn="ctr">
            <a:solidFill>
              <a:schemeClr val="tx2">
                <a:lumMod val="60000"/>
                <a:lumOff val="40000"/>
              </a:schemeClr>
            </a:solidFill>
            <a:prstDash val="solid"/>
            <a:round/>
            <a:headEnd type="none" w="med" len="med"/>
            <a:tailEnd type="arrow"/>
          </a:ln>
          <a:effectLst/>
        </p:spPr>
      </p:cxnSp>
    </p:spTree>
    <p:extLst>
      <p:ext uri="{BB962C8B-B14F-4D97-AF65-F5344CB8AC3E}">
        <p14:creationId xmlns:p14="http://schemas.microsoft.com/office/powerpoint/2010/main" val="15877200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Throughput – Including </a:t>
            </a:r>
            <a:r>
              <a:rPr lang="en-US" dirty="0" err="1"/>
              <a:t>s</a:t>
            </a:r>
            <a:r>
              <a:rPr lang="en-US" dirty="0" err="1" smtClean="0"/>
              <a:t>warmspeed</a:t>
            </a:r>
            <a:endParaRPr lang="en-US" dirty="0"/>
          </a:p>
        </p:txBody>
      </p:sp>
      <p:sp>
        <p:nvSpPr>
          <p:cNvPr id="4" name="Footer Placeholder 3"/>
          <p:cNvSpPr>
            <a:spLocks noGrp="1"/>
          </p:cNvSpPr>
          <p:nvPr>
            <p:ph type="ftr" sz="quarter" idx="3"/>
          </p:nvPr>
        </p:nvSpPr>
        <p:spPr/>
        <p:txBody>
          <a:bodyPr/>
          <a:lstStyle/>
          <a:p>
            <a:pPr>
              <a:defRPr/>
            </a:pPr>
            <a:r>
              <a:rPr lang="en-US" smtClean="0"/>
              <a:t>Up, Down and Around the Stack </a:t>
            </a:r>
            <a:endParaRPr lang="en-US" dirty="0"/>
          </a:p>
        </p:txBody>
      </p:sp>
      <p:pic>
        <p:nvPicPr>
          <p:cNvPr id="5" name="Picture 4" descr="userBtNdtRatioWithSwarmSpeed_325-btSamples_ndt25-ndtSamples.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718088"/>
            <a:ext cx="6934200" cy="4785102"/>
          </a:xfrm>
          <a:prstGeom prst="rect">
            <a:avLst/>
          </a:prstGeom>
        </p:spPr>
      </p:pic>
      <p:sp>
        <p:nvSpPr>
          <p:cNvPr id="6" name="Content Placeholder 2"/>
          <p:cNvSpPr>
            <a:spLocks noGrp="1"/>
          </p:cNvSpPr>
          <p:nvPr>
            <p:ph idx="1"/>
          </p:nvPr>
        </p:nvSpPr>
        <p:spPr>
          <a:xfrm>
            <a:off x="304800" y="5562600"/>
            <a:ext cx="8686800" cy="990600"/>
          </a:xfrm>
        </p:spPr>
        <p:txBody>
          <a:bodyPr/>
          <a:lstStyle/>
          <a:p>
            <a:pPr marL="0" indent="0">
              <a:buNone/>
            </a:pPr>
            <a:r>
              <a:rPr lang="en-US" sz="2300" dirty="0" err="1" smtClean="0"/>
              <a:t>BitTorrent</a:t>
            </a:r>
            <a:r>
              <a:rPr lang="en-US" sz="2300" dirty="0" smtClean="0"/>
              <a:t> speed &gt;= 80% of fastest NDT value for 90% of users </a:t>
            </a:r>
            <a:endParaRPr lang="en-US" sz="2300" dirty="0"/>
          </a:p>
        </p:txBody>
      </p:sp>
    </p:spTree>
    <p:extLst>
      <p:ext uri="{BB962C8B-B14F-4D97-AF65-F5344CB8AC3E}">
        <p14:creationId xmlns:p14="http://schemas.microsoft.com/office/powerpoint/2010/main" val="150313878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Going back up</a:t>
            </a:r>
            <a:endParaRPr lang="en-US" dirty="0"/>
          </a:p>
        </p:txBody>
      </p:sp>
      <p:sp>
        <p:nvSpPr>
          <p:cNvPr id="3" name="Content Placeholder 2"/>
          <p:cNvSpPr>
            <a:spLocks noGrp="1"/>
          </p:cNvSpPr>
          <p:nvPr>
            <p:ph idx="1"/>
          </p:nvPr>
        </p:nvSpPr>
        <p:spPr/>
        <p:txBody>
          <a:bodyPr/>
          <a:lstStyle/>
          <a:p>
            <a:r>
              <a:rPr lang="en-US" i="1" dirty="0" smtClean="0"/>
              <a:t>We just went “down” the stack to obtain these metrics, now can we go back “up” with another application?</a:t>
            </a:r>
            <a:endParaRPr lang="en-US" dirty="0" smtClean="0"/>
          </a:p>
          <a:p>
            <a:endParaRPr lang="en-US" dirty="0"/>
          </a:p>
          <a:p>
            <a:r>
              <a:rPr lang="en-US" dirty="0" smtClean="0"/>
              <a:t>Ran C2E in a controlled setting, simulating range of last-mile latencies and download capacities</a:t>
            </a:r>
          </a:p>
          <a:p>
            <a:pPr lvl="1"/>
            <a:r>
              <a:rPr lang="en-US" dirty="0" smtClean="0"/>
              <a:t>Actively last-mile latency and download a popular Linux ISO to measure download capacity</a:t>
            </a:r>
          </a:p>
          <a:p>
            <a:pPr lvl="1"/>
            <a:r>
              <a:rPr lang="en-US" dirty="0" smtClean="0"/>
              <a:t>Load 20 of the most popular websites in the US (ranked by </a:t>
            </a:r>
            <a:r>
              <a:rPr lang="en-US" dirty="0" err="1" smtClean="0"/>
              <a:t>alexa.com</a:t>
            </a:r>
            <a:r>
              <a:rPr lang="en-US" dirty="0" smtClean="0"/>
              <a:t>) to measure web performance</a:t>
            </a:r>
          </a:p>
          <a:p>
            <a:endParaRPr lang="en-US" dirty="0"/>
          </a:p>
        </p:txBody>
      </p:sp>
      <p:sp>
        <p:nvSpPr>
          <p:cNvPr id="4" name="Footer Placeholder 3"/>
          <p:cNvSpPr>
            <a:spLocks noGrp="1"/>
          </p:cNvSpPr>
          <p:nvPr>
            <p:ph type="ftr" sz="quarter" idx="3"/>
          </p:nvPr>
        </p:nvSpPr>
        <p:spPr/>
        <p:txBody>
          <a:bodyPr/>
          <a:lstStyle/>
          <a:p>
            <a:pPr>
              <a:defRPr/>
            </a:pPr>
            <a:r>
              <a:rPr lang="en-US" smtClean="0"/>
              <a:t>Up, Down and Around the Stack </a:t>
            </a:r>
            <a:endParaRPr lang="en-US" dirty="0"/>
          </a:p>
        </p:txBody>
      </p:sp>
    </p:spTree>
    <p:extLst>
      <p:ext uri="{BB962C8B-B14F-4D97-AF65-F5344CB8AC3E}">
        <p14:creationId xmlns:p14="http://schemas.microsoft.com/office/powerpoint/2010/main" val="240781406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 performance – </a:t>
            </a:r>
            <a:r>
              <a:rPr lang="en-US" dirty="0" smtClean="0"/>
              <a:t>Bandwidth</a:t>
            </a:r>
            <a:endParaRPr lang="en-US" dirty="0"/>
          </a:p>
        </p:txBody>
      </p:sp>
      <p:sp>
        <p:nvSpPr>
          <p:cNvPr id="4" name="Footer Placeholder 3"/>
          <p:cNvSpPr>
            <a:spLocks noGrp="1"/>
          </p:cNvSpPr>
          <p:nvPr>
            <p:ph type="ftr" sz="quarter" idx="3"/>
          </p:nvPr>
        </p:nvSpPr>
        <p:spPr/>
        <p:txBody>
          <a:bodyPr/>
          <a:lstStyle/>
          <a:p>
            <a:pPr>
              <a:defRPr/>
            </a:pPr>
            <a:r>
              <a:rPr lang="en-US" smtClean="0"/>
              <a:t>Up, Down and Around the Stack </a:t>
            </a:r>
            <a:endParaRPr lang="en-US" dirty="0"/>
          </a:p>
        </p:txBody>
      </p:sp>
      <p:pic>
        <p:nvPicPr>
          <p:cNvPr id="8" name="Picture 7" descr="bandwidth_mean.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800" y="685800"/>
            <a:ext cx="6096000" cy="4509796"/>
          </a:xfrm>
          <a:prstGeom prst="rect">
            <a:avLst/>
          </a:prstGeom>
        </p:spPr>
      </p:pic>
      <p:sp>
        <p:nvSpPr>
          <p:cNvPr id="5" name="Content Placeholder 2"/>
          <p:cNvSpPr>
            <a:spLocks noGrp="1"/>
          </p:cNvSpPr>
          <p:nvPr>
            <p:ph idx="1"/>
          </p:nvPr>
        </p:nvSpPr>
        <p:spPr>
          <a:xfrm>
            <a:off x="304800" y="5334000"/>
            <a:ext cx="8839200" cy="990600"/>
          </a:xfrm>
        </p:spPr>
        <p:txBody>
          <a:bodyPr/>
          <a:lstStyle/>
          <a:p>
            <a:r>
              <a:rPr lang="en-US" sz="2200" dirty="0" smtClean="0"/>
              <a:t>Small improvements in page rendering time after reaching 8 Mbps</a:t>
            </a:r>
            <a:endParaRPr lang="en-US" sz="2200" dirty="0"/>
          </a:p>
        </p:txBody>
      </p:sp>
      <p:cxnSp>
        <p:nvCxnSpPr>
          <p:cNvPr id="6" name="Straight Connector 5"/>
          <p:cNvCxnSpPr/>
          <p:nvPr/>
        </p:nvCxnSpPr>
        <p:spPr bwMode="auto">
          <a:xfrm>
            <a:off x="4627880" y="868680"/>
            <a:ext cx="0" cy="3581400"/>
          </a:xfrm>
          <a:prstGeom prst="line">
            <a:avLst/>
          </a:prstGeom>
          <a:solidFill>
            <a:schemeClr val="accent1"/>
          </a:solidFill>
          <a:ln w="254000" cap="flat" cmpd="sng" algn="ctr">
            <a:solidFill>
              <a:schemeClr val="accent1">
                <a:lumMod val="60000"/>
                <a:lumOff val="40000"/>
                <a:alpha val="53000"/>
              </a:schemeClr>
            </a:solidFill>
            <a:prstDash val="solid"/>
            <a:round/>
            <a:headEnd type="none" w="med" len="med"/>
            <a:tailEnd type="none" w="med" len="med"/>
          </a:ln>
          <a:effectLst/>
        </p:spPr>
      </p:cxnSp>
      <p:sp>
        <p:nvSpPr>
          <p:cNvPr id="3" name="TextBox 2"/>
          <p:cNvSpPr txBox="1"/>
          <p:nvPr/>
        </p:nvSpPr>
        <p:spPr>
          <a:xfrm>
            <a:off x="0" y="3886200"/>
            <a:ext cx="1371600" cy="369332"/>
          </a:xfrm>
          <a:prstGeom prst="rect">
            <a:avLst/>
          </a:prstGeom>
          <a:noFill/>
        </p:spPr>
        <p:txBody>
          <a:bodyPr wrap="square" rtlCol="0">
            <a:spAutoFit/>
          </a:bodyPr>
          <a:lstStyle/>
          <a:p>
            <a:r>
              <a:rPr lang="en-US" dirty="0" smtClean="0"/>
              <a:t>Configured</a:t>
            </a:r>
            <a:endParaRPr lang="en-US" dirty="0"/>
          </a:p>
        </p:txBody>
      </p:sp>
      <p:sp>
        <p:nvSpPr>
          <p:cNvPr id="7" name="TextBox 6"/>
          <p:cNvSpPr txBox="1"/>
          <p:nvPr/>
        </p:nvSpPr>
        <p:spPr>
          <a:xfrm>
            <a:off x="76200" y="4953000"/>
            <a:ext cx="2286000" cy="369332"/>
          </a:xfrm>
          <a:prstGeom prst="rect">
            <a:avLst/>
          </a:prstGeom>
          <a:noFill/>
        </p:spPr>
        <p:txBody>
          <a:bodyPr wrap="square" rtlCol="0">
            <a:spAutoFit/>
          </a:bodyPr>
          <a:lstStyle/>
          <a:p>
            <a:r>
              <a:rPr lang="en-US" dirty="0" smtClean="0"/>
              <a:t>Detected by C2E</a:t>
            </a:r>
            <a:endParaRPr lang="en-US" dirty="0"/>
          </a:p>
        </p:txBody>
      </p:sp>
      <p:cxnSp>
        <p:nvCxnSpPr>
          <p:cNvPr id="10" name="Straight Arrow Connector 9"/>
          <p:cNvCxnSpPr/>
          <p:nvPr/>
        </p:nvCxnSpPr>
        <p:spPr bwMode="auto">
          <a:xfrm>
            <a:off x="1219200" y="4191000"/>
            <a:ext cx="894080" cy="381000"/>
          </a:xfrm>
          <a:prstGeom prst="straightConnector1">
            <a:avLst/>
          </a:prstGeom>
          <a:solidFill>
            <a:schemeClr val="accent1"/>
          </a:solidFill>
          <a:ln w="41275" cap="flat" cmpd="sng" algn="ctr">
            <a:solidFill>
              <a:schemeClr val="tx1"/>
            </a:solidFill>
            <a:prstDash val="solid"/>
            <a:round/>
            <a:headEnd type="none" w="med" len="med"/>
            <a:tailEnd type="arrow"/>
          </a:ln>
          <a:effectLst/>
        </p:spPr>
      </p:cxnSp>
      <p:cxnSp>
        <p:nvCxnSpPr>
          <p:cNvPr id="20" name="Straight Arrow Connector 19"/>
          <p:cNvCxnSpPr/>
          <p:nvPr/>
        </p:nvCxnSpPr>
        <p:spPr bwMode="auto">
          <a:xfrm flipV="1">
            <a:off x="1524000" y="4800600"/>
            <a:ext cx="533400" cy="228600"/>
          </a:xfrm>
          <a:prstGeom prst="straightConnector1">
            <a:avLst/>
          </a:prstGeom>
          <a:solidFill>
            <a:schemeClr val="accent1"/>
          </a:solidFill>
          <a:ln w="41275" cap="flat" cmpd="sng" algn="ctr">
            <a:solidFill>
              <a:schemeClr val="tx1"/>
            </a:solidFill>
            <a:prstDash val="solid"/>
            <a:round/>
            <a:headEnd type="none" w="med" len="med"/>
            <a:tailEnd type="arrow"/>
          </a:ln>
          <a:effectLst/>
        </p:spPr>
      </p:cxnSp>
      <p:sp>
        <p:nvSpPr>
          <p:cNvPr id="9" name="Rectangle 8"/>
          <p:cNvSpPr/>
          <p:nvPr/>
        </p:nvSpPr>
        <p:spPr bwMode="auto">
          <a:xfrm>
            <a:off x="2274761" y="1981200"/>
            <a:ext cx="4953000" cy="2286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1" name="Rectangle 10"/>
          <p:cNvSpPr/>
          <p:nvPr/>
        </p:nvSpPr>
        <p:spPr bwMode="auto">
          <a:xfrm>
            <a:off x="2265995" y="1447800"/>
            <a:ext cx="762000" cy="10668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2" name="Rectangle 11"/>
          <p:cNvSpPr/>
          <p:nvPr/>
        </p:nvSpPr>
        <p:spPr bwMode="auto">
          <a:xfrm>
            <a:off x="2133600" y="4495800"/>
            <a:ext cx="5105400" cy="6858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6771813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3"/>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10"/>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7"/>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20"/>
                                        </p:tgtEl>
                                        <p:attrNameLst>
                                          <p:attrName>style.visibility</p:attrName>
                                        </p:attrNameLst>
                                      </p:cBhvr>
                                      <p:to>
                                        <p:strVal val="hidden"/>
                                      </p:to>
                                    </p:set>
                                  </p:childTnLst>
                                </p:cTn>
                              </p:par>
                              <p:par>
                                <p:cTn id="29" presetID="1" presetClass="exit"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3" grpId="0"/>
      <p:bldP spid="3" grpId="1"/>
      <p:bldP spid="7" grpId="0"/>
      <p:bldP spid="7" grpId="1"/>
      <p:bldP spid="9" grpId="0" animBg="1"/>
      <p:bldP spid="11"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performance – Latency</a:t>
            </a:r>
            <a:endParaRPr lang="en-US" dirty="0"/>
          </a:p>
        </p:txBody>
      </p:sp>
      <p:sp>
        <p:nvSpPr>
          <p:cNvPr id="4" name="Footer Placeholder 3"/>
          <p:cNvSpPr>
            <a:spLocks noGrp="1"/>
          </p:cNvSpPr>
          <p:nvPr>
            <p:ph type="ftr" sz="quarter" idx="3"/>
          </p:nvPr>
        </p:nvSpPr>
        <p:spPr/>
        <p:txBody>
          <a:bodyPr/>
          <a:lstStyle/>
          <a:p>
            <a:pPr>
              <a:defRPr/>
            </a:pPr>
            <a:r>
              <a:rPr lang="en-US" smtClean="0"/>
              <a:t>Up, Down and Around the Stack </a:t>
            </a:r>
            <a:endParaRPr lang="en-US" dirty="0"/>
          </a:p>
        </p:txBody>
      </p:sp>
      <p:pic>
        <p:nvPicPr>
          <p:cNvPr id="7" name="Picture 6" descr="latency_mean.pd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770941"/>
            <a:ext cx="6477000" cy="4791659"/>
          </a:xfrm>
          <a:prstGeom prst="rect">
            <a:avLst/>
          </a:prstGeom>
        </p:spPr>
      </p:pic>
      <p:sp>
        <p:nvSpPr>
          <p:cNvPr id="5" name="Content Placeholder 2"/>
          <p:cNvSpPr>
            <a:spLocks noGrp="1"/>
          </p:cNvSpPr>
          <p:nvPr>
            <p:ph idx="1"/>
          </p:nvPr>
        </p:nvSpPr>
        <p:spPr>
          <a:xfrm>
            <a:off x="381000" y="5562600"/>
            <a:ext cx="8534400" cy="990600"/>
          </a:xfrm>
        </p:spPr>
        <p:txBody>
          <a:bodyPr/>
          <a:lstStyle/>
          <a:p>
            <a:pPr marL="0" indent="0">
              <a:buNone/>
            </a:pPr>
            <a:r>
              <a:rPr lang="en-US" sz="2000" dirty="0" smtClean="0"/>
              <a:t>Decreasing latency beyond ~30 </a:t>
            </a:r>
            <a:r>
              <a:rPr lang="en-US" sz="2000" dirty="0" err="1" smtClean="0"/>
              <a:t>ms</a:t>
            </a:r>
            <a:r>
              <a:rPr lang="en-US" sz="2000" dirty="0" smtClean="0"/>
              <a:t> does not have a significant impact</a:t>
            </a:r>
            <a:endParaRPr lang="en-US" sz="2000" dirty="0"/>
          </a:p>
          <a:p>
            <a:pPr marL="0" indent="0">
              <a:buNone/>
            </a:pPr>
            <a:r>
              <a:rPr lang="en-US" sz="2000" dirty="0" smtClean="0"/>
              <a:t>(Over </a:t>
            </a:r>
            <a:r>
              <a:rPr lang="en-US" sz="2000" dirty="0"/>
              <a:t>50% of users have a last-mile latency of less than 30 </a:t>
            </a:r>
            <a:r>
              <a:rPr lang="en-US" sz="2000" dirty="0" err="1" smtClean="0"/>
              <a:t>ms</a:t>
            </a:r>
            <a:r>
              <a:rPr lang="en-US" sz="2000" dirty="0" smtClean="0"/>
              <a:t>)</a:t>
            </a:r>
            <a:endParaRPr lang="en-US" sz="2000" dirty="0"/>
          </a:p>
          <a:p>
            <a:pPr marL="0" indent="0">
              <a:buNone/>
            </a:pPr>
            <a:endParaRPr lang="en-US" sz="2000" dirty="0"/>
          </a:p>
        </p:txBody>
      </p:sp>
      <p:cxnSp>
        <p:nvCxnSpPr>
          <p:cNvPr id="6" name="Straight Connector 5"/>
          <p:cNvCxnSpPr/>
          <p:nvPr/>
        </p:nvCxnSpPr>
        <p:spPr bwMode="auto">
          <a:xfrm>
            <a:off x="4724400" y="970280"/>
            <a:ext cx="0" cy="3810000"/>
          </a:xfrm>
          <a:prstGeom prst="line">
            <a:avLst/>
          </a:prstGeom>
          <a:solidFill>
            <a:schemeClr val="accent1"/>
          </a:solidFill>
          <a:ln w="254000" cap="flat" cmpd="sng" algn="ctr">
            <a:solidFill>
              <a:schemeClr val="accent1">
                <a:lumMod val="60000"/>
                <a:lumOff val="40000"/>
                <a:alpha val="53000"/>
              </a:schemeClr>
            </a:solidFill>
            <a:prstDash val="solid"/>
            <a:round/>
            <a:headEnd type="none" w="med" len="med"/>
            <a:tailEnd type="none" w="med" len="med"/>
          </a:ln>
          <a:effectLst/>
        </p:spPr>
      </p:cxnSp>
      <p:sp>
        <p:nvSpPr>
          <p:cNvPr id="8" name="Rectangle 7"/>
          <p:cNvSpPr/>
          <p:nvPr/>
        </p:nvSpPr>
        <p:spPr bwMode="auto">
          <a:xfrm>
            <a:off x="2144839" y="2209800"/>
            <a:ext cx="4953000" cy="22860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 name="Rectangle 8"/>
          <p:cNvSpPr/>
          <p:nvPr/>
        </p:nvSpPr>
        <p:spPr bwMode="auto">
          <a:xfrm>
            <a:off x="5029200" y="1066800"/>
            <a:ext cx="2362200" cy="33528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 name="Rectangle 9"/>
          <p:cNvSpPr/>
          <p:nvPr/>
        </p:nvSpPr>
        <p:spPr bwMode="auto">
          <a:xfrm>
            <a:off x="2133600" y="4811838"/>
            <a:ext cx="5410200" cy="67456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8770962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animBg="1"/>
      <p:bldP spid="9"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228600" y="838200"/>
            <a:ext cx="8686800" cy="5486400"/>
          </a:xfrm>
        </p:spPr>
        <p:txBody>
          <a:bodyPr/>
          <a:lstStyle/>
          <a:p>
            <a:r>
              <a:rPr lang="en-US" i="1" dirty="0" smtClean="0"/>
              <a:t>By monitoring performance within an application and leveraging its context, we can obtain metrics that apply the performance of other applications</a:t>
            </a:r>
          </a:p>
          <a:p>
            <a:endParaRPr lang="en-US" i="1" dirty="0" smtClean="0"/>
          </a:p>
          <a:p>
            <a:r>
              <a:rPr lang="en-US" dirty="0" smtClean="0"/>
              <a:t>Next steps</a:t>
            </a:r>
          </a:p>
          <a:p>
            <a:pPr lvl="1"/>
            <a:r>
              <a:rPr lang="en-US" dirty="0" smtClean="0"/>
              <a:t>Extend work for other metrics (and how they affect each other)</a:t>
            </a:r>
          </a:p>
          <a:p>
            <a:pPr lvl="2"/>
            <a:r>
              <a:rPr lang="en-US" dirty="0" smtClean="0"/>
              <a:t>E.g. jitter, packet loss, DNS performance, service availability</a:t>
            </a:r>
          </a:p>
          <a:p>
            <a:pPr lvl="1"/>
            <a:r>
              <a:rPr lang="en-US" dirty="0" smtClean="0"/>
              <a:t>Deploy network application tests to users </a:t>
            </a:r>
          </a:p>
          <a:p>
            <a:pPr lvl="2"/>
            <a:r>
              <a:rPr lang="en-US" dirty="0" smtClean="0"/>
              <a:t>E.g. web browsing, video streaming</a:t>
            </a:r>
          </a:p>
          <a:p>
            <a:pPr lvl="1"/>
            <a:r>
              <a:rPr lang="en-US" dirty="0" smtClean="0"/>
              <a:t>Support C2E in other network-intensive applications</a:t>
            </a:r>
          </a:p>
          <a:p>
            <a:pPr lvl="2"/>
            <a:r>
              <a:rPr lang="en-US" dirty="0" smtClean="0"/>
              <a:t>E.g. Video streaming services, digital distribution platforms</a:t>
            </a:r>
          </a:p>
          <a:p>
            <a:endParaRPr lang="en-US" dirty="0"/>
          </a:p>
        </p:txBody>
      </p:sp>
      <p:sp>
        <p:nvSpPr>
          <p:cNvPr id="4" name="Footer Placeholder 3"/>
          <p:cNvSpPr>
            <a:spLocks noGrp="1"/>
          </p:cNvSpPr>
          <p:nvPr>
            <p:ph type="ftr" sz="quarter" idx="3"/>
          </p:nvPr>
        </p:nvSpPr>
        <p:spPr/>
        <p:txBody>
          <a:bodyPr/>
          <a:lstStyle/>
          <a:p>
            <a:pPr>
              <a:defRPr/>
            </a:pPr>
            <a:r>
              <a:rPr lang="en-US" smtClean="0"/>
              <a:t>Up, Down and Around the Stack </a:t>
            </a:r>
            <a:endParaRPr lang="en-US" dirty="0"/>
          </a:p>
        </p:txBody>
      </p:sp>
    </p:spTree>
    <p:extLst>
      <p:ext uri="{BB962C8B-B14F-4D97-AF65-F5344CB8AC3E}">
        <p14:creationId xmlns:p14="http://schemas.microsoft.com/office/powerpoint/2010/main" val="214613847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Broadband characterization</a:t>
            </a:r>
            <a:endParaRPr lang="en-US" dirty="0"/>
          </a:p>
        </p:txBody>
      </p:sp>
      <p:sp>
        <p:nvSpPr>
          <p:cNvPr id="3" name="Content Placeholder 2"/>
          <p:cNvSpPr>
            <a:spLocks noGrp="1"/>
          </p:cNvSpPr>
          <p:nvPr>
            <p:ph idx="1"/>
          </p:nvPr>
        </p:nvSpPr>
        <p:spPr/>
        <p:txBody>
          <a:bodyPr/>
          <a:lstStyle/>
          <a:p>
            <a:r>
              <a:rPr lang="en-US" sz="3200" dirty="0" smtClean="0"/>
              <a:t>Rapid growth in number of residential broadband subscribers</a:t>
            </a:r>
          </a:p>
          <a:p>
            <a:endParaRPr lang="en-US" sz="3200" dirty="0" smtClean="0"/>
          </a:p>
          <a:p>
            <a:r>
              <a:rPr lang="en-US" sz="3200" dirty="0" smtClean="0"/>
              <a:t>Characterizing broadband services</a:t>
            </a:r>
          </a:p>
          <a:p>
            <a:pPr lvl="1"/>
            <a:r>
              <a:rPr lang="en-US" dirty="0" smtClean="0"/>
              <a:t>Measurement boxes such as </a:t>
            </a:r>
            <a:r>
              <a:rPr lang="en-US" dirty="0" err="1" smtClean="0"/>
              <a:t>BISmark</a:t>
            </a:r>
            <a:r>
              <a:rPr lang="en-US" dirty="0" smtClean="0"/>
              <a:t> and </a:t>
            </a:r>
            <a:r>
              <a:rPr lang="en-US" dirty="0" err="1" smtClean="0"/>
              <a:t>SamKnows</a:t>
            </a:r>
            <a:r>
              <a:rPr lang="en-US" dirty="0" smtClean="0"/>
              <a:t> (UK, US, and </a:t>
            </a:r>
            <a:r>
              <a:rPr lang="en-US" dirty="0"/>
              <a:t>now </a:t>
            </a:r>
            <a:r>
              <a:rPr lang="en-US" dirty="0" smtClean="0"/>
              <a:t>EU)</a:t>
            </a:r>
          </a:p>
          <a:p>
            <a:pPr lvl="1"/>
            <a:r>
              <a:rPr lang="en-US" dirty="0" smtClean="0"/>
              <a:t>Web tests such as </a:t>
            </a:r>
            <a:r>
              <a:rPr lang="en-US" dirty="0" err="1" smtClean="0"/>
              <a:t>Speedtest</a:t>
            </a:r>
            <a:r>
              <a:rPr lang="en-US" dirty="0" smtClean="0"/>
              <a:t>, </a:t>
            </a:r>
            <a:r>
              <a:rPr lang="en-US" dirty="0" err="1" smtClean="0"/>
              <a:t>Netalyzer</a:t>
            </a:r>
            <a:endParaRPr lang="en-US" dirty="0" smtClean="0"/>
          </a:p>
          <a:p>
            <a:pPr lvl="1"/>
            <a:r>
              <a:rPr lang="en-US" dirty="0" smtClean="0"/>
              <a:t>Measurements from the core </a:t>
            </a:r>
            <a:r>
              <a:rPr lang="en-US" dirty="0" err="1" smtClean="0"/>
              <a:t>Dischinger</a:t>
            </a:r>
            <a:r>
              <a:rPr lang="en-US" dirty="0" smtClean="0"/>
              <a:t> </a:t>
            </a:r>
            <a:r>
              <a:rPr lang="en-US" dirty="0"/>
              <a:t>et al</a:t>
            </a:r>
            <a:r>
              <a:rPr lang="en-US" sz="2000" dirty="0"/>
              <a:t>. </a:t>
            </a:r>
            <a:r>
              <a:rPr lang="en-US" sz="1800" dirty="0"/>
              <a:t>(IMC07) </a:t>
            </a:r>
            <a:r>
              <a:rPr lang="en-US" dirty="0"/>
              <a:t>, Croce et al. </a:t>
            </a:r>
            <a:r>
              <a:rPr lang="en-US" sz="1800" dirty="0"/>
              <a:t>(PAM09</a:t>
            </a:r>
            <a:r>
              <a:rPr lang="en-US" sz="1800" dirty="0" smtClean="0"/>
              <a:t>)</a:t>
            </a:r>
            <a:endParaRPr lang="en-US" dirty="0" smtClean="0"/>
          </a:p>
          <a:p>
            <a:pPr lvl="1"/>
            <a:r>
              <a:rPr lang="en-US" dirty="0" smtClean="0"/>
              <a:t>Measurements from systems at the edge</a:t>
            </a:r>
            <a:endParaRPr lang="en-US" dirty="0"/>
          </a:p>
        </p:txBody>
      </p:sp>
      <p:sp>
        <p:nvSpPr>
          <p:cNvPr id="4" name="Footer Placeholder 3"/>
          <p:cNvSpPr>
            <a:spLocks noGrp="1"/>
          </p:cNvSpPr>
          <p:nvPr>
            <p:ph type="ftr" sz="quarter" idx="3"/>
          </p:nvPr>
        </p:nvSpPr>
        <p:spPr/>
        <p:txBody>
          <a:bodyPr/>
          <a:lstStyle/>
          <a:p>
            <a:pPr>
              <a:defRPr/>
            </a:pPr>
            <a:r>
              <a:rPr lang="en-US" smtClean="0"/>
              <a:t>Up, Down and Around the Stack </a:t>
            </a:r>
            <a:endParaRPr lang="en-US" dirty="0"/>
          </a:p>
        </p:txBody>
      </p:sp>
    </p:spTree>
    <p:extLst>
      <p:ext uri="{BB962C8B-B14F-4D97-AF65-F5344CB8AC3E}">
        <p14:creationId xmlns:p14="http://schemas.microsoft.com/office/powerpoint/2010/main" val="12896724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approach</a:t>
            </a:r>
            <a:endParaRPr lang="en-US" dirty="0"/>
          </a:p>
        </p:txBody>
      </p:sp>
      <p:sp>
        <p:nvSpPr>
          <p:cNvPr id="3" name="Content Placeholder 2"/>
          <p:cNvSpPr>
            <a:spLocks noGrp="1"/>
          </p:cNvSpPr>
          <p:nvPr>
            <p:ph idx="1"/>
          </p:nvPr>
        </p:nvSpPr>
        <p:spPr/>
        <p:txBody>
          <a:bodyPr/>
          <a:lstStyle/>
          <a:p>
            <a:r>
              <a:rPr lang="en-US" dirty="0" smtClean="0"/>
              <a:t>Crowdsourcing </a:t>
            </a:r>
            <a:r>
              <a:rPr lang="en-US" dirty="0"/>
              <a:t>b</a:t>
            </a:r>
            <a:r>
              <a:rPr lang="en-US" dirty="0" smtClean="0"/>
              <a:t>roadband Characterization to the network Edge (C2E)</a:t>
            </a:r>
          </a:p>
          <a:p>
            <a:pPr lvl="1"/>
            <a:r>
              <a:rPr lang="en-US" dirty="0"/>
              <a:t>Leverage </a:t>
            </a:r>
            <a:r>
              <a:rPr lang="en-US" dirty="0" smtClean="0"/>
              <a:t>the views of popular</a:t>
            </a:r>
            <a:r>
              <a:rPr lang="en-US" dirty="0"/>
              <a:t>, network-intensive </a:t>
            </a:r>
            <a:r>
              <a:rPr lang="en-US" dirty="0" smtClean="0"/>
              <a:t>applications running on end systems (e.g. P2P</a:t>
            </a:r>
            <a:r>
              <a:rPr lang="en-US" dirty="0"/>
              <a:t>, </a:t>
            </a:r>
            <a:r>
              <a:rPr lang="en-US" dirty="0" err="1" smtClean="0"/>
              <a:t>VoD</a:t>
            </a:r>
            <a:r>
              <a:rPr lang="en-US" dirty="0" smtClean="0"/>
              <a:t>)</a:t>
            </a:r>
          </a:p>
          <a:p>
            <a:r>
              <a:rPr lang="en-US" dirty="0" smtClean="0"/>
              <a:t>Key advantages</a:t>
            </a:r>
          </a:p>
          <a:p>
            <a:pPr lvl="1"/>
            <a:r>
              <a:rPr lang="en-US" dirty="0" smtClean="0"/>
              <a:t>Capture end users’ experience</a:t>
            </a:r>
          </a:p>
          <a:p>
            <a:pPr lvl="1"/>
            <a:r>
              <a:rPr lang="en-US" dirty="0"/>
              <a:t>C</a:t>
            </a:r>
            <a:r>
              <a:rPr lang="en-US" dirty="0" smtClean="0"/>
              <a:t>ontinuous monitoring combining views of multiple subscribers</a:t>
            </a:r>
          </a:p>
          <a:p>
            <a:pPr lvl="1"/>
            <a:r>
              <a:rPr lang="en-US" dirty="0"/>
              <a:t>Minimize active </a:t>
            </a:r>
            <a:r>
              <a:rPr lang="en-US" dirty="0" smtClean="0"/>
              <a:t>measurements</a:t>
            </a:r>
          </a:p>
          <a:p>
            <a:pPr lvl="1"/>
            <a:r>
              <a:rPr lang="en-US" dirty="0" smtClean="0"/>
              <a:t>Application usage can grow </a:t>
            </a:r>
            <a:r>
              <a:rPr lang="en-US" dirty="0"/>
              <a:t>with the </a:t>
            </a:r>
            <a:r>
              <a:rPr lang="en-US" dirty="0" smtClean="0"/>
              <a:t>network edge</a:t>
            </a:r>
            <a:endParaRPr lang="en-US" dirty="0"/>
          </a:p>
          <a:p>
            <a:pPr lvl="1"/>
            <a:endParaRPr lang="en-US" dirty="0"/>
          </a:p>
          <a:p>
            <a:pPr lvl="1"/>
            <a:endParaRPr lang="en-US" dirty="0" smtClean="0"/>
          </a:p>
          <a:p>
            <a:pPr lvl="1"/>
            <a:endParaRPr lang="en-US" dirty="0" smtClean="0"/>
          </a:p>
          <a:p>
            <a:pPr>
              <a:buNone/>
            </a:pPr>
            <a:endParaRPr lang="en-US" i="1" dirty="0" smtClean="0"/>
          </a:p>
        </p:txBody>
      </p:sp>
      <p:sp>
        <p:nvSpPr>
          <p:cNvPr id="9" name="Footer Placeholder 3"/>
          <p:cNvSpPr>
            <a:spLocks noGrp="1"/>
          </p:cNvSpPr>
          <p:nvPr>
            <p:ph type="ftr" sz="quarter" idx="3"/>
          </p:nvPr>
        </p:nvSpPr>
        <p:spPr/>
        <p:txBody>
          <a:bodyPr/>
          <a:lstStyle/>
          <a:p>
            <a:pPr>
              <a:defRPr/>
            </a:pPr>
            <a:r>
              <a:rPr lang="en-US" smtClean="0"/>
              <a:t>Up, Down and Around the Stack </a:t>
            </a:r>
            <a:endParaRPr lang="en-US" dirty="0"/>
          </a:p>
        </p:txBody>
      </p:sp>
    </p:spTree>
    <p:extLst>
      <p:ext uri="{BB962C8B-B14F-4D97-AF65-F5344CB8AC3E}">
        <p14:creationId xmlns:p14="http://schemas.microsoft.com/office/powerpoint/2010/main" val="394408541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Studying broadband performance</a:t>
            </a:r>
            <a:endParaRPr lang="en-US" dirty="0"/>
          </a:p>
        </p:txBody>
      </p:sp>
      <p:sp>
        <p:nvSpPr>
          <p:cNvPr id="3" name="Content Placeholder 2"/>
          <p:cNvSpPr>
            <a:spLocks noGrp="1"/>
          </p:cNvSpPr>
          <p:nvPr>
            <p:ph idx="1"/>
          </p:nvPr>
        </p:nvSpPr>
        <p:spPr/>
        <p:txBody>
          <a:bodyPr/>
          <a:lstStyle/>
          <a:p>
            <a:r>
              <a:rPr lang="en-US" dirty="0" smtClean="0"/>
              <a:t>Previously shown the effectiveness of using network intensive applications for crowdsourcing broadband characterization, but</a:t>
            </a:r>
          </a:p>
          <a:p>
            <a:endParaRPr lang="en-US" dirty="0"/>
          </a:p>
          <a:p>
            <a:r>
              <a:rPr lang="en-US" i="1" dirty="0"/>
              <a:t>H</a:t>
            </a:r>
            <a:r>
              <a:rPr lang="en-US" i="1" dirty="0" smtClean="0"/>
              <a:t>ow well does the performance of network intensive applications relate to other apps?</a:t>
            </a:r>
          </a:p>
          <a:p>
            <a:pPr lvl="1"/>
            <a:r>
              <a:rPr lang="en-US" i="1" dirty="0" smtClean="0"/>
              <a:t>And how do they relate to the user?</a:t>
            </a:r>
            <a:endParaRPr lang="en-US" i="1" dirty="0"/>
          </a:p>
        </p:txBody>
      </p:sp>
      <p:sp>
        <p:nvSpPr>
          <p:cNvPr id="4" name="Footer Placeholder 3"/>
          <p:cNvSpPr>
            <a:spLocks noGrp="1"/>
          </p:cNvSpPr>
          <p:nvPr>
            <p:ph type="ftr" sz="quarter" idx="3"/>
          </p:nvPr>
        </p:nvSpPr>
        <p:spPr/>
        <p:txBody>
          <a:bodyPr/>
          <a:lstStyle/>
          <a:p>
            <a:pPr>
              <a:defRPr/>
            </a:pPr>
            <a:r>
              <a:rPr lang="en-US" smtClean="0"/>
              <a:t>Up, Down and Around the Stack </a:t>
            </a:r>
            <a:endParaRPr lang="en-US" dirty="0"/>
          </a:p>
        </p:txBody>
      </p:sp>
    </p:spTree>
    <p:extLst>
      <p:ext uri="{BB962C8B-B14F-4D97-AF65-F5344CB8AC3E}">
        <p14:creationId xmlns:p14="http://schemas.microsoft.com/office/powerpoint/2010/main" val="378862679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 level metrics for characterization</a:t>
            </a:r>
            <a:endParaRPr lang="en-US" dirty="0"/>
          </a:p>
        </p:txBody>
      </p:sp>
      <p:sp>
        <p:nvSpPr>
          <p:cNvPr id="3" name="Content Placeholder 2"/>
          <p:cNvSpPr>
            <a:spLocks noGrp="1"/>
          </p:cNvSpPr>
          <p:nvPr>
            <p:ph idx="1"/>
          </p:nvPr>
        </p:nvSpPr>
        <p:spPr/>
        <p:txBody>
          <a:bodyPr/>
          <a:lstStyle/>
          <a:p>
            <a:r>
              <a:rPr lang="en-US" dirty="0" smtClean="0"/>
              <a:t>Commonly used metrics for last-mile connection</a:t>
            </a:r>
          </a:p>
          <a:p>
            <a:pPr lvl="1"/>
            <a:r>
              <a:rPr lang="en-US" dirty="0"/>
              <a:t>B</a:t>
            </a:r>
            <a:r>
              <a:rPr lang="en-US" dirty="0" smtClean="0"/>
              <a:t>andwidth capacity (download/upload)</a:t>
            </a:r>
          </a:p>
          <a:p>
            <a:pPr lvl="1"/>
            <a:r>
              <a:rPr lang="en-US" dirty="0" smtClean="0"/>
              <a:t>Packet loss</a:t>
            </a:r>
          </a:p>
          <a:p>
            <a:pPr lvl="1"/>
            <a:r>
              <a:rPr lang="en-US" dirty="0" smtClean="0"/>
              <a:t>Latency</a:t>
            </a:r>
          </a:p>
          <a:p>
            <a:pPr lvl="1"/>
            <a:r>
              <a:rPr lang="en-US" dirty="0" smtClean="0"/>
              <a:t>Jitter</a:t>
            </a:r>
          </a:p>
          <a:p>
            <a:pPr lvl="1"/>
            <a:endParaRPr lang="en-US" dirty="0"/>
          </a:p>
          <a:p>
            <a:r>
              <a:rPr lang="en-US" dirty="0"/>
              <a:t>W</a:t>
            </a:r>
            <a:r>
              <a:rPr lang="en-US" dirty="0" smtClean="0"/>
              <a:t>e focus on latency and download throughput</a:t>
            </a:r>
          </a:p>
          <a:p>
            <a:pPr lvl="1"/>
            <a:r>
              <a:rPr lang="en-US" dirty="0" smtClean="0"/>
              <a:t>Look at their impact on web browsing performance</a:t>
            </a:r>
            <a:endParaRPr lang="en-US" dirty="0"/>
          </a:p>
        </p:txBody>
      </p:sp>
      <p:sp>
        <p:nvSpPr>
          <p:cNvPr id="4" name="Footer Placeholder 3"/>
          <p:cNvSpPr>
            <a:spLocks noGrp="1"/>
          </p:cNvSpPr>
          <p:nvPr>
            <p:ph type="ftr" sz="quarter" idx="3"/>
          </p:nvPr>
        </p:nvSpPr>
        <p:spPr/>
        <p:txBody>
          <a:bodyPr/>
          <a:lstStyle/>
          <a:p>
            <a:pPr>
              <a:defRPr/>
            </a:pPr>
            <a:r>
              <a:rPr lang="en-US" smtClean="0"/>
              <a:t>Up, Down and Around the Stack </a:t>
            </a:r>
            <a:endParaRPr lang="en-US" dirty="0"/>
          </a:p>
        </p:txBody>
      </p:sp>
    </p:spTree>
    <p:extLst>
      <p:ext uri="{BB962C8B-B14F-4D97-AF65-F5344CB8AC3E}">
        <p14:creationId xmlns:p14="http://schemas.microsoft.com/office/powerpoint/2010/main" val="185774137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last-mile latency</a:t>
            </a:r>
            <a:endParaRPr lang="en-US" dirty="0"/>
          </a:p>
        </p:txBody>
      </p:sp>
      <p:sp>
        <p:nvSpPr>
          <p:cNvPr id="4" name="Footer Placeholder 3"/>
          <p:cNvSpPr>
            <a:spLocks noGrp="1"/>
          </p:cNvSpPr>
          <p:nvPr>
            <p:ph type="ftr" sz="quarter" idx="3"/>
          </p:nvPr>
        </p:nvSpPr>
        <p:spPr/>
        <p:txBody>
          <a:bodyPr/>
          <a:lstStyle/>
          <a:p>
            <a:pPr>
              <a:defRPr/>
            </a:pPr>
            <a:r>
              <a:rPr lang="en-US" smtClean="0"/>
              <a:t>Up, Down and Around the Stack </a:t>
            </a:r>
            <a:endParaRPr lang="en-US" dirty="0"/>
          </a:p>
        </p:txBody>
      </p:sp>
      <p:sp>
        <p:nvSpPr>
          <p:cNvPr id="6" name="Content Placeholder 2"/>
          <p:cNvSpPr>
            <a:spLocks noGrp="1"/>
          </p:cNvSpPr>
          <p:nvPr>
            <p:ph idx="1"/>
          </p:nvPr>
        </p:nvSpPr>
        <p:spPr>
          <a:xfrm>
            <a:off x="304800" y="838200"/>
            <a:ext cx="8610600" cy="5562600"/>
          </a:xfrm>
        </p:spPr>
        <p:txBody>
          <a:bodyPr/>
          <a:lstStyle/>
          <a:p>
            <a:r>
              <a:rPr lang="en-US" dirty="0" smtClean="0"/>
              <a:t>Approach</a:t>
            </a:r>
          </a:p>
          <a:p>
            <a:pPr lvl="1"/>
            <a:r>
              <a:rPr lang="en-US" dirty="0" smtClean="0"/>
              <a:t>Capture last mile latency by using </a:t>
            </a:r>
            <a:r>
              <a:rPr lang="en-US" dirty="0" err="1" smtClean="0"/>
              <a:t>traceroute</a:t>
            </a:r>
            <a:endParaRPr lang="en-US" dirty="0" smtClean="0"/>
          </a:p>
          <a:p>
            <a:pPr lvl="1"/>
            <a:r>
              <a:rPr lang="en-US" dirty="0" smtClean="0"/>
              <a:t>Measure latency to the first public IP (that doesn’t belong to the user)</a:t>
            </a:r>
          </a:p>
          <a:p>
            <a:pPr lvl="2"/>
            <a:r>
              <a:rPr lang="en-US" dirty="0" smtClean="0"/>
              <a:t>Will measure further into the network for ISPs that provide a </a:t>
            </a:r>
            <a:r>
              <a:rPr lang="en-US" dirty="0" err="1" smtClean="0"/>
              <a:t>NAT’d</a:t>
            </a:r>
            <a:r>
              <a:rPr lang="en-US" dirty="0" smtClean="0"/>
              <a:t> IP address</a:t>
            </a:r>
          </a:p>
          <a:p>
            <a:pPr lvl="2"/>
            <a:endParaRPr lang="en-US" dirty="0"/>
          </a:p>
          <a:p>
            <a:r>
              <a:rPr lang="en-US" dirty="0" smtClean="0"/>
              <a:t>Dataset</a:t>
            </a:r>
          </a:p>
          <a:p>
            <a:pPr lvl="1"/>
            <a:r>
              <a:rPr lang="en-US" dirty="0" smtClean="0"/>
              <a:t>Latency </a:t>
            </a:r>
            <a:r>
              <a:rPr lang="en-US" dirty="0"/>
              <a:t>measurements from </a:t>
            </a:r>
            <a:r>
              <a:rPr lang="en-US" dirty="0" smtClean="0"/>
              <a:t>users in AT&amp;T’s network</a:t>
            </a:r>
          </a:p>
          <a:p>
            <a:pPr lvl="1"/>
            <a:r>
              <a:rPr lang="en-US" dirty="0" smtClean="0"/>
              <a:t>Drop users with a wireless last-meter connection</a:t>
            </a:r>
          </a:p>
          <a:p>
            <a:pPr marL="457200" lvl="1" indent="0">
              <a:buNone/>
            </a:pPr>
            <a:endParaRPr lang="en-US" dirty="0"/>
          </a:p>
        </p:txBody>
      </p:sp>
    </p:spTree>
    <p:extLst>
      <p:ext uri="{BB962C8B-B14F-4D97-AF65-F5344CB8AC3E}">
        <p14:creationId xmlns:p14="http://schemas.microsoft.com/office/powerpoint/2010/main" val="164233090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Last-mile latency </a:t>
            </a:r>
            <a:r>
              <a:rPr lang="en-US" dirty="0"/>
              <a:t>c</a:t>
            </a:r>
            <a:r>
              <a:rPr lang="en-US" dirty="0" smtClean="0"/>
              <a:t>ase </a:t>
            </a:r>
            <a:r>
              <a:rPr lang="en-US" dirty="0"/>
              <a:t>s</a:t>
            </a:r>
            <a:r>
              <a:rPr lang="en-US" dirty="0" smtClean="0"/>
              <a:t>tudy: AT&amp;T</a:t>
            </a:r>
            <a:endParaRPr lang="en-US" dirty="0"/>
          </a:p>
        </p:txBody>
      </p:sp>
      <p:pic>
        <p:nvPicPr>
          <p:cNvPr id="12" name="Content Placeholder 11" descr="btLatencyCdfAtt.pdf"/>
          <p:cNvPicPr>
            <a:picLocks noGrp="1" noChangeAspect="1"/>
          </p:cNvPicPr>
          <p:nvPr>
            <p:ph idx="1"/>
          </p:nvPr>
        </p:nvPicPr>
        <p:blipFill>
          <a:blip r:embed="rId3">
            <a:extLst>
              <a:ext uri="{28A0092B-C50C-407E-A947-70E740481C1C}">
                <a14:useLocalDpi xmlns:a14="http://schemas.microsoft.com/office/drawing/2010/main" val="0"/>
              </a:ext>
            </a:extLst>
          </a:blip>
          <a:srcRect t="2180" b="2180"/>
          <a:stretch>
            <a:fillRect/>
          </a:stretch>
        </p:blipFill>
        <p:spPr>
          <a:xfrm>
            <a:off x="838200" y="838200"/>
            <a:ext cx="7467600" cy="4800600"/>
          </a:xfrm>
        </p:spPr>
      </p:pic>
      <p:sp>
        <p:nvSpPr>
          <p:cNvPr id="2" name="Footer Placeholder 1"/>
          <p:cNvSpPr>
            <a:spLocks noGrp="1"/>
          </p:cNvSpPr>
          <p:nvPr>
            <p:ph type="ftr" sz="quarter" idx="3"/>
          </p:nvPr>
        </p:nvSpPr>
        <p:spPr/>
        <p:txBody>
          <a:bodyPr/>
          <a:lstStyle/>
          <a:p>
            <a:pPr>
              <a:defRPr/>
            </a:pPr>
            <a:r>
              <a:rPr lang="en-US" smtClean="0"/>
              <a:t>Up, Down and Around the Stack </a:t>
            </a:r>
            <a:endParaRPr lang="en-US" dirty="0"/>
          </a:p>
        </p:txBody>
      </p:sp>
      <p:sp>
        <p:nvSpPr>
          <p:cNvPr id="5" name="Content Placeholder 2"/>
          <p:cNvSpPr txBox="1">
            <a:spLocks/>
          </p:cNvSpPr>
          <p:nvPr/>
        </p:nvSpPr>
        <p:spPr bwMode="auto">
          <a:xfrm>
            <a:off x="304800" y="5638800"/>
            <a:ext cx="8534400"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80000"/>
              <a:buFont typeface="Wingdings" pitchFamily="2" charset="2"/>
              <a:buBlip>
                <a:blip r:embed="rId4"/>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r>
              <a:rPr lang="en-US" sz="2200" dirty="0" smtClean="0"/>
              <a:t>95% of AT&amp;T users have a baseline latency &lt;</a:t>
            </a:r>
            <a:r>
              <a:rPr lang="en-US" sz="2200" dirty="0"/>
              <a:t> </a:t>
            </a:r>
            <a:r>
              <a:rPr lang="en-US" sz="2200" dirty="0" smtClean="0"/>
              <a:t>~60ms</a:t>
            </a:r>
          </a:p>
          <a:p>
            <a:r>
              <a:rPr lang="en-US" sz="2200" dirty="0" smtClean="0"/>
              <a:t>77% of AT&amp;T users have a median latency &lt; ~60 </a:t>
            </a:r>
            <a:r>
              <a:rPr lang="en-US" sz="2200" dirty="0" err="1" smtClean="0"/>
              <a:t>ms</a:t>
            </a: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Measuring download throughput</a:t>
            </a:r>
            <a:endParaRPr lang="en-US" dirty="0"/>
          </a:p>
        </p:txBody>
      </p:sp>
      <p:sp>
        <p:nvSpPr>
          <p:cNvPr id="3" name="Content Placeholder 2"/>
          <p:cNvSpPr>
            <a:spLocks noGrp="1"/>
          </p:cNvSpPr>
          <p:nvPr>
            <p:ph idx="1"/>
          </p:nvPr>
        </p:nvSpPr>
        <p:spPr/>
        <p:txBody>
          <a:bodyPr/>
          <a:lstStyle/>
          <a:p>
            <a:r>
              <a:rPr lang="en-US" dirty="0" smtClean="0"/>
              <a:t>Approach</a:t>
            </a:r>
          </a:p>
          <a:p>
            <a:pPr lvl="1"/>
            <a:r>
              <a:rPr lang="en-US" dirty="0" smtClean="0"/>
              <a:t>Use 30 second snapshots to passively monitor </a:t>
            </a:r>
            <a:r>
              <a:rPr lang="en-US" dirty="0" err="1" smtClean="0"/>
              <a:t>BitTorrent</a:t>
            </a:r>
            <a:r>
              <a:rPr lang="en-US" dirty="0" smtClean="0"/>
              <a:t> activity</a:t>
            </a:r>
          </a:p>
          <a:p>
            <a:pPr lvl="2"/>
            <a:r>
              <a:rPr lang="en-US" dirty="0" smtClean="0"/>
              <a:t>Ignore users with a download throughput cap</a:t>
            </a:r>
          </a:p>
          <a:p>
            <a:pPr lvl="1"/>
            <a:r>
              <a:rPr lang="en-US" dirty="0" smtClean="0"/>
              <a:t>Validate by comparing against the network diagnostic tool (NDT)</a:t>
            </a:r>
          </a:p>
          <a:p>
            <a:pPr lvl="1"/>
            <a:endParaRPr lang="en-US" dirty="0"/>
          </a:p>
          <a:p>
            <a:r>
              <a:rPr lang="en-US" dirty="0" smtClean="0"/>
              <a:t>Dataset</a:t>
            </a:r>
          </a:p>
          <a:p>
            <a:pPr lvl="1"/>
            <a:r>
              <a:rPr lang="en-US" dirty="0" smtClean="0"/>
              <a:t>Discard users that were not actively downloading</a:t>
            </a:r>
          </a:p>
          <a:p>
            <a:pPr lvl="1"/>
            <a:r>
              <a:rPr lang="en-US" dirty="0" smtClean="0"/>
              <a:t>About 1,000 users in our dataset</a:t>
            </a:r>
          </a:p>
        </p:txBody>
      </p:sp>
      <p:sp>
        <p:nvSpPr>
          <p:cNvPr id="4" name="Footer Placeholder 3"/>
          <p:cNvSpPr>
            <a:spLocks noGrp="1"/>
          </p:cNvSpPr>
          <p:nvPr>
            <p:ph type="ftr" sz="quarter" idx="3"/>
          </p:nvPr>
        </p:nvSpPr>
        <p:spPr/>
        <p:txBody>
          <a:bodyPr/>
          <a:lstStyle/>
          <a:p>
            <a:pPr>
              <a:defRPr/>
            </a:pPr>
            <a:r>
              <a:rPr lang="en-US" smtClean="0"/>
              <a:t>Up, Down and Around the Stack </a:t>
            </a:r>
            <a:endParaRPr lang="en-US" dirty="0"/>
          </a:p>
        </p:txBody>
      </p:sp>
    </p:spTree>
    <p:extLst>
      <p:ext uri="{BB962C8B-B14F-4D97-AF65-F5344CB8AC3E}">
        <p14:creationId xmlns:p14="http://schemas.microsoft.com/office/powerpoint/2010/main" val="341688674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ndtBtCorrelation_contour10.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2678" y="827584"/>
            <a:ext cx="5715000" cy="4582616"/>
          </a:xfrm>
          <a:prstGeom prst="rect">
            <a:avLst/>
          </a:prstGeom>
        </p:spPr>
      </p:pic>
      <p:sp>
        <p:nvSpPr>
          <p:cNvPr id="2" name="Title 1"/>
          <p:cNvSpPr>
            <a:spLocks noGrp="1"/>
          </p:cNvSpPr>
          <p:nvPr>
            <p:ph type="title"/>
          </p:nvPr>
        </p:nvSpPr>
        <p:spPr>
          <a:xfrm>
            <a:off x="304800" y="76200"/>
            <a:ext cx="8534400" cy="533400"/>
          </a:xfrm>
        </p:spPr>
        <p:txBody>
          <a:bodyPr/>
          <a:lstStyle/>
          <a:p>
            <a:r>
              <a:rPr lang="en-US" dirty="0" smtClean="0"/>
              <a:t>Throughput – BT/NDT correlation</a:t>
            </a:r>
            <a:endParaRPr lang="en-US" dirty="0"/>
          </a:p>
        </p:txBody>
      </p:sp>
      <p:sp>
        <p:nvSpPr>
          <p:cNvPr id="4" name="Footer Placeholder 3"/>
          <p:cNvSpPr>
            <a:spLocks noGrp="1"/>
          </p:cNvSpPr>
          <p:nvPr>
            <p:ph type="ftr" sz="quarter" idx="3"/>
          </p:nvPr>
        </p:nvSpPr>
        <p:spPr/>
        <p:txBody>
          <a:bodyPr/>
          <a:lstStyle/>
          <a:p>
            <a:pPr>
              <a:defRPr/>
            </a:pPr>
            <a:r>
              <a:rPr lang="en-US" smtClean="0"/>
              <a:t>Up, Down and Around the Stack </a:t>
            </a:r>
            <a:endParaRPr lang="en-US" dirty="0"/>
          </a:p>
        </p:txBody>
      </p:sp>
      <p:sp>
        <p:nvSpPr>
          <p:cNvPr id="6" name="Content Placeholder 2"/>
          <p:cNvSpPr>
            <a:spLocks noGrp="1"/>
          </p:cNvSpPr>
          <p:nvPr>
            <p:ph idx="1"/>
          </p:nvPr>
        </p:nvSpPr>
        <p:spPr>
          <a:xfrm>
            <a:off x="304800" y="5410200"/>
            <a:ext cx="8534400" cy="990600"/>
          </a:xfrm>
        </p:spPr>
        <p:txBody>
          <a:bodyPr/>
          <a:lstStyle/>
          <a:p>
            <a:r>
              <a:rPr lang="en-US" sz="2200" dirty="0" smtClean="0"/>
              <a:t>Strong correlation (</a:t>
            </a:r>
            <a:r>
              <a:rPr lang="en-US" sz="2200" i="1" dirty="0" smtClean="0"/>
              <a:t>r &gt; 0.80</a:t>
            </a:r>
            <a:r>
              <a:rPr lang="en-US" sz="2200" dirty="0" smtClean="0"/>
              <a:t>) between NDT and BT max speeds</a:t>
            </a:r>
            <a:endParaRPr lang="en-US" sz="2200" dirty="0"/>
          </a:p>
        </p:txBody>
      </p:sp>
      <p:cxnSp>
        <p:nvCxnSpPr>
          <p:cNvPr id="7" name="Straight Arrow Connector 6"/>
          <p:cNvCxnSpPr/>
          <p:nvPr/>
        </p:nvCxnSpPr>
        <p:spPr bwMode="auto">
          <a:xfrm flipV="1">
            <a:off x="2286000" y="1583436"/>
            <a:ext cx="3850640" cy="3273044"/>
          </a:xfrm>
          <a:prstGeom prst="straightConnector1">
            <a:avLst/>
          </a:prstGeom>
          <a:solidFill>
            <a:schemeClr val="accent1"/>
          </a:solidFill>
          <a:ln w="127000" cap="flat" cmpd="sng" algn="ctr">
            <a:solidFill>
              <a:schemeClr val="tx2">
                <a:lumMod val="60000"/>
                <a:lumOff val="40000"/>
              </a:schemeClr>
            </a:solidFill>
            <a:prstDash val="solid"/>
            <a:round/>
            <a:headEnd type="none" w="med" len="med"/>
            <a:tailEnd type="arrow"/>
          </a:ln>
          <a:effectLst/>
        </p:spPr>
      </p:cxnSp>
    </p:spTree>
    <p:extLst>
      <p:ext uri="{BB962C8B-B14F-4D97-AF65-F5344CB8AC3E}">
        <p14:creationId xmlns:p14="http://schemas.microsoft.com/office/powerpoint/2010/main" val="12357911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aqualab01">
  <a:themeElements>
    <a:clrScheme name="1_aqualab01 8">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6666FF"/>
      </a:hlink>
      <a:folHlink>
        <a:srgbClr val="5BA2CD"/>
      </a:folHlink>
    </a:clrScheme>
    <a:fontScheme name="1_aqualab01">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aqualab01 1">
        <a:dk1>
          <a:srgbClr val="5490A8"/>
        </a:dk1>
        <a:lt1>
          <a:srgbClr val="DDDDDD"/>
        </a:lt1>
        <a:dk2>
          <a:srgbClr val="00172E"/>
        </a:dk2>
        <a:lt2>
          <a:srgbClr val="CCECFF"/>
        </a:lt2>
        <a:accent1>
          <a:srgbClr val="0099CC"/>
        </a:accent1>
        <a:accent2>
          <a:srgbClr val="3366CC"/>
        </a:accent2>
        <a:accent3>
          <a:srgbClr val="AAABAD"/>
        </a:accent3>
        <a:accent4>
          <a:srgbClr val="BDBDBD"/>
        </a:accent4>
        <a:accent5>
          <a:srgbClr val="AACAE2"/>
        </a:accent5>
        <a:accent6>
          <a:srgbClr val="2D5CB9"/>
        </a:accent6>
        <a:hlink>
          <a:srgbClr val="99CCFF"/>
        </a:hlink>
        <a:folHlink>
          <a:srgbClr val="E1E1B7"/>
        </a:folHlink>
      </a:clrScheme>
      <a:clrMap bg1="dk2" tx1="lt1" bg2="dk1" tx2="lt2" accent1="accent1" accent2="accent2" accent3="accent3" accent4="accent4" accent5="accent5" accent6="accent6" hlink="hlink" folHlink="folHlink"/>
    </a:extraClrScheme>
    <a:extraClrScheme>
      <a:clrScheme name="1_aqualab01 2">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99CCFF"/>
        </a:hlink>
        <a:folHlink>
          <a:srgbClr val="E1E1B7"/>
        </a:folHlink>
      </a:clrScheme>
      <a:clrMap bg1="lt1" tx1="dk1" bg2="lt2" tx2="dk2" accent1="accent1" accent2="accent2" accent3="accent3" accent4="accent4" accent5="accent5" accent6="accent6" hlink="hlink" folHlink="folHlink"/>
    </a:extraClrScheme>
    <a:extraClrScheme>
      <a:clrScheme name="1_aqualab01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aqualab01 4">
        <a:dk1>
          <a:srgbClr val="000000"/>
        </a:dk1>
        <a:lt1>
          <a:srgbClr val="FFFFFF"/>
        </a:lt1>
        <a:dk2>
          <a:srgbClr val="666633"/>
        </a:dk2>
        <a:lt2>
          <a:srgbClr val="908A6C"/>
        </a:lt2>
        <a:accent1>
          <a:srgbClr val="808000"/>
        </a:accent1>
        <a:accent2>
          <a:srgbClr val="996633"/>
        </a:accent2>
        <a:accent3>
          <a:srgbClr val="FFFFFF"/>
        </a:accent3>
        <a:accent4>
          <a:srgbClr val="000000"/>
        </a:accent4>
        <a:accent5>
          <a:srgbClr val="C0C0AA"/>
        </a:accent5>
        <a:accent6>
          <a:srgbClr val="8A5C2D"/>
        </a:accent6>
        <a:hlink>
          <a:srgbClr val="CCCC00"/>
        </a:hlink>
        <a:folHlink>
          <a:srgbClr val="D6DEB2"/>
        </a:folHlink>
      </a:clrScheme>
      <a:clrMap bg1="lt1" tx1="dk1" bg2="lt2" tx2="dk2" accent1="accent1" accent2="accent2" accent3="accent3" accent4="accent4" accent5="accent5" accent6="accent6" hlink="hlink" folHlink="folHlink"/>
    </a:extraClrScheme>
    <a:extraClrScheme>
      <a:clrScheme name="1_aqualab01 5">
        <a:dk1>
          <a:srgbClr val="000000"/>
        </a:dk1>
        <a:lt1>
          <a:srgbClr val="FFFFFF"/>
        </a:lt1>
        <a:dk2>
          <a:srgbClr val="181848"/>
        </a:dk2>
        <a:lt2>
          <a:srgbClr val="656F97"/>
        </a:lt2>
        <a:accent1>
          <a:srgbClr val="6666FF"/>
        </a:accent1>
        <a:accent2>
          <a:srgbClr val="333399"/>
        </a:accent2>
        <a:accent3>
          <a:srgbClr val="FFFFFF"/>
        </a:accent3>
        <a:accent4>
          <a:srgbClr val="000000"/>
        </a:accent4>
        <a:accent5>
          <a:srgbClr val="B8B8FF"/>
        </a:accent5>
        <a:accent6>
          <a:srgbClr val="2D2D8A"/>
        </a:accent6>
        <a:hlink>
          <a:srgbClr val="9A9ABC"/>
        </a:hlink>
        <a:folHlink>
          <a:srgbClr val="D2B6CE"/>
        </a:folHlink>
      </a:clrScheme>
      <a:clrMap bg1="lt1" tx1="dk1" bg2="lt2" tx2="dk2" accent1="accent1" accent2="accent2" accent3="accent3" accent4="accent4" accent5="accent5" accent6="accent6" hlink="hlink" folHlink="folHlink"/>
    </a:extraClrScheme>
    <a:extraClrScheme>
      <a:clrScheme name="1_aqualab01 6">
        <a:dk1>
          <a:srgbClr val="CC0066"/>
        </a:dk1>
        <a:lt1>
          <a:srgbClr val="FFFFFF"/>
        </a:lt1>
        <a:dk2>
          <a:srgbClr val="000000"/>
        </a:dk2>
        <a:lt2>
          <a:srgbClr val="CC0099"/>
        </a:lt2>
        <a:accent1>
          <a:srgbClr val="FF9900"/>
        </a:accent1>
        <a:accent2>
          <a:srgbClr val="CC6600"/>
        </a:accent2>
        <a:accent3>
          <a:srgbClr val="AAAAAA"/>
        </a:accent3>
        <a:accent4>
          <a:srgbClr val="DADADA"/>
        </a:accent4>
        <a:accent5>
          <a:srgbClr val="FFCAAA"/>
        </a:accent5>
        <a:accent6>
          <a:srgbClr val="B95C00"/>
        </a:accent6>
        <a:hlink>
          <a:srgbClr val="009900"/>
        </a:hlink>
        <a:folHlink>
          <a:srgbClr val="A50021"/>
        </a:folHlink>
      </a:clrScheme>
      <a:clrMap bg1="dk2" tx1="lt1" bg2="dk1" tx2="lt2" accent1="accent1" accent2="accent2" accent3="accent3" accent4="accent4" accent5="accent5" accent6="accent6" hlink="hlink" folHlink="folHlink"/>
    </a:extraClrScheme>
    <a:extraClrScheme>
      <a:clrScheme name="1_aqualab01 7">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6666FF"/>
        </a:hlink>
        <a:folHlink>
          <a:srgbClr val="71B79C"/>
        </a:folHlink>
      </a:clrScheme>
      <a:clrMap bg1="lt1" tx1="dk1" bg2="lt2" tx2="dk2" accent1="accent1" accent2="accent2" accent3="accent3" accent4="accent4" accent5="accent5" accent6="accent6" hlink="hlink" folHlink="folHlink"/>
    </a:extraClrScheme>
    <a:extraClrScheme>
      <a:clrScheme name="1_aqualab01 8">
        <a:dk1>
          <a:srgbClr val="000000"/>
        </a:dk1>
        <a:lt1>
          <a:srgbClr val="FFFFFF"/>
        </a:lt1>
        <a:dk2>
          <a:srgbClr val="003366"/>
        </a:dk2>
        <a:lt2>
          <a:srgbClr val="5490A8"/>
        </a:lt2>
        <a:accent1>
          <a:srgbClr val="0099CC"/>
        </a:accent1>
        <a:accent2>
          <a:srgbClr val="3366CC"/>
        </a:accent2>
        <a:accent3>
          <a:srgbClr val="FFFFFF"/>
        </a:accent3>
        <a:accent4>
          <a:srgbClr val="000000"/>
        </a:accent4>
        <a:accent5>
          <a:srgbClr val="AACAE2"/>
        </a:accent5>
        <a:accent6>
          <a:srgbClr val="2D5CB9"/>
        </a:accent6>
        <a:hlink>
          <a:srgbClr val="6666FF"/>
        </a:hlink>
        <a:folHlink>
          <a:srgbClr val="5BA2C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69198</TotalTime>
  <Words>2795</Words>
  <Application>Microsoft Macintosh PowerPoint</Application>
  <PresentationFormat>On-screen Show (4:3)</PresentationFormat>
  <Paragraphs>168</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1_aqualab01</vt:lpstr>
      <vt:lpstr>Up, Down and Around the Stack:  ISP Characterization from Network Intensive Applications</vt:lpstr>
      <vt:lpstr>Broadband characterization</vt:lpstr>
      <vt:lpstr>Our approach</vt:lpstr>
      <vt:lpstr>Studying broadband performance</vt:lpstr>
      <vt:lpstr>Low level metrics for characterization</vt:lpstr>
      <vt:lpstr>Measuring last-mile latency</vt:lpstr>
      <vt:lpstr>Last-mile latency case study: AT&amp;T</vt:lpstr>
      <vt:lpstr>Measuring download throughput</vt:lpstr>
      <vt:lpstr>Throughput – BT/NDT correlation</vt:lpstr>
      <vt:lpstr>Throughput – BT/NDT Ratio</vt:lpstr>
      <vt:lpstr>Throughput – Including swarmspeed</vt:lpstr>
      <vt:lpstr>Going back up</vt:lpstr>
      <vt:lpstr>Web performance – Bandwidth</vt:lpstr>
      <vt:lpstr>Web performance – Latency</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fabianb</dc:creator>
  <cp:lastModifiedBy>Zachary Bischof</cp:lastModifiedBy>
  <cp:revision>1370</cp:revision>
  <cp:lastPrinted>1601-01-01T00:00:00Z</cp:lastPrinted>
  <dcterms:created xsi:type="dcterms:W3CDTF">1601-01-01T00:00:00Z</dcterms:created>
  <dcterms:modified xsi:type="dcterms:W3CDTF">2012-08-17T05:12:38Z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