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315" r:id="rId2"/>
    <p:sldId id="348" r:id="rId3"/>
    <p:sldId id="349"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29" r:id="rId27"/>
    <p:sldId id="341" r:id="rId28"/>
    <p:sldId id="259" r:id="rId29"/>
    <p:sldId id="322" r:id="rId30"/>
    <p:sldId id="316" r:id="rId31"/>
    <p:sldId id="318" r:id="rId32"/>
    <p:sldId id="334" r:id="rId33"/>
    <p:sldId id="277" r:id="rId34"/>
    <p:sldId id="337" r:id="rId35"/>
    <p:sldId id="344" r:id="rId36"/>
    <p:sldId id="338" r:id="rId37"/>
    <p:sldId id="319" r:id="rId38"/>
    <p:sldId id="332" r:id="rId39"/>
    <p:sldId id="333" r:id="rId40"/>
    <p:sldId id="335" r:id="rId41"/>
    <p:sldId id="295" r:id="rId42"/>
    <p:sldId id="339" r:id="rId43"/>
    <p:sldId id="336" r:id="rId44"/>
    <p:sldId id="340" r:id="rId45"/>
    <p:sldId id="323"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73817" autoAdjust="0"/>
  </p:normalViewPr>
  <p:slideViewPr>
    <p:cSldViewPr snapToGrid="0" snapToObjects="1">
      <p:cViewPr varScale="1">
        <p:scale>
          <a:sx n="161" d="100"/>
          <a:sy n="161" d="100"/>
        </p:scale>
        <p:origin x="864" y="20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barChart>
        <c:barDir val="col"/>
        <c:grouping val="clustered"/>
        <c:varyColors val="0"/>
        <c:ser>
          <c:idx val="0"/>
          <c:order val="0"/>
          <c:tx>
            <c:strRef>
              <c:f>Sheet1!$B$1</c:f>
              <c:strCache>
                <c:ptCount val="1"/>
                <c:pt idx="0">
                  <c:v>% H holds</c:v>
                </c:pt>
              </c:strCache>
            </c:strRef>
          </c:tx>
          <c:invertIfNegative val="0"/>
          <c:cat>
            <c:strRef>
              <c:f>Sheet1!$A$2:$A$5</c:f>
              <c:strCache>
                <c:ptCount val="4"/>
                <c:pt idx="0">
                  <c:v>(256,512]</c:v>
                </c:pt>
                <c:pt idx="1">
                  <c:v>(128,256]</c:v>
                </c:pt>
                <c:pt idx="2">
                  <c:v>(64,128]</c:v>
                </c:pt>
                <c:pt idx="3">
                  <c:v>(0,64]</c:v>
                </c:pt>
              </c:strCache>
            </c:strRef>
          </c:cat>
          <c:val>
            <c:numRef>
              <c:f>Sheet1!$B$2:$B$5</c:f>
              <c:numCache>
                <c:formatCode>General</c:formatCode>
                <c:ptCount val="4"/>
                <c:pt idx="0">
                  <c:v>56.3</c:v>
                </c:pt>
                <c:pt idx="1">
                  <c:v>59.4</c:v>
                </c:pt>
                <c:pt idx="2">
                  <c:v>63.4</c:v>
                </c:pt>
                <c:pt idx="3">
                  <c:v>63.5</c:v>
                </c:pt>
              </c:numCache>
            </c:numRef>
          </c:val>
        </c:ser>
        <c:dLbls>
          <c:showLegendKey val="0"/>
          <c:showVal val="0"/>
          <c:showCatName val="0"/>
          <c:showSerName val="0"/>
          <c:showPercent val="0"/>
          <c:showBubbleSize val="0"/>
        </c:dLbls>
        <c:gapWidth val="150"/>
        <c:axId val="1363872944"/>
        <c:axId val="1459154032"/>
      </c:barChart>
      <c:catAx>
        <c:axId val="1363872944"/>
        <c:scaling>
          <c:orientation val="minMax"/>
        </c:scaling>
        <c:delete val="0"/>
        <c:axPos val="b"/>
        <c:numFmt formatCode="General" sourceLinked="0"/>
        <c:majorTickMark val="out"/>
        <c:minorTickMark val="none"/>
        <c:tickLblPos val="nextTo"/>
        <c:crossAx val="1459154032"/>
        <c:crosses val="autoZero"/>
        <c:auto val="1"/>
        <c:lblAlgn val="ctr"/>
        <c:lblOffset val="100"/>
        <c:noMultiLvlLbl val="0"/>
      </c:catAx>
      <c:valAx>
        <c:axId val="1459154032"/>
        <c:scaling>
          <c:orientation val="minMax"/>
          <c:min val="50.0"/>
        </c:scaling>
        <c:delete val="0"/>
        <c:axPos val="l"/>
        <c:majorGridlines/>
        <c:numFmt formatCode="General" sourceLinked="1"/>
        <c:majorTickMark val="out"/>
        <c:minorTickMark val="none"/>
        <c:tickLblPos val="nextTo"/>
        <c:crossAx val="136387294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179B4-F997-D14E-822F-9FC69CE03670}" type="datetimeFigureOut">
              <a:rPr lang="en-US" smtClean="0"/>
              <a:t>10/24/18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46FD7-2071-D545-BE76-98C1CEF5A50C}" type="slidenum">
              <a:rPr lang="en-US" smtClean="0"/>
              <a:t>‹#›</a:t>
            </a:fld>
            <a:endParaRPr lang="en-US"/>
          </a:p>
        </p:txBody>
      </p:sp>
    </p:spTree>
    <p:extLst>
      <p:ext uri="{BB962C8B-B14F-4D97-AF65-F5344CB8AC3E}">
        <p14:creationId xmlns:p14="http://schemas.microsoft.com/office/powerpoint/2010/main" val="971816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Similar to the previous graph, this figure shows the relationship between capacity</a:t>
            </a:r>
            <a:r>
              <a:rPr lang="en-US" baseline="0" dirty="0" smtClean="0"/>
              <a:t> and demand, but compares the yearly averages. We see that between 2011 and 2013, usage remained relatively consistent for a given capacity. We note that there does appear to be a slight increase in usage on faster services,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but, for the most part, demand remained constant, suggesting that an</a:t>
            </a:r>
            <a:r>
              <a:rPr lang="en-US" baseline="0" dirty="0" smtClean="0"/>
              <a:t> increase </a:t>
            </a:r>
            <a:r>
              <a:rPr lang="en-US" dirty="0" smtClean="0"/>
              <a:t>in broadband traffic could be the result of increased service capacity.</a:t>
            </a:r>
          </a:p>
        </p:txBody>
      </p:sp>
      <p:sp>
        <p:nvSpPr>
          <p:cNvPr id="4" name="Slide Number Placeholder 3"/>
          <p:cNvSpPr>
            <a:spLocks noGrp="1"/>
          </p:cNvSpPr>
          <p:nvPr>
            <p:ph type="sldNum" sz="quarter" idx="10"/>
          </p:nvPr>
        </p:nvSpPr>
        <p:spPr/>
        <p:txBody>
          <a:bodyPr/>
          <a:lstStyle/>
          <a:p>
            <a:fld id="{0AF46FD7-2071-D545-BE76-98C1CEF5A50C}" type="slidenum">
              <a:rPr lang="en-US" smtClean="0"/>
              <a:t>10</a:t>
            </a:fld>
            <a:endParaRPr lang="en-US"/>
          </a:p>
        </p:txBody>
      </p:sp>
    </p:spTree>
    <p:extLst>
      <p:ext uri="{BB962C8B-B14F-4D97-AF65-F5344CB8AC3E}">
        <p14:creationId xmlns:p14="http://schemas.microsoft.com/office/powerpoint/2010/main" val="70599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So far, we’ve seen that broadband</a:t>
            </a:r>
            <a:r>
              <a:rPr lang="en-US" baseline="0" dirty="0" smtClean="0"/>
              <a:t> services tend to be very underutilized, even during peak periods, and that this trend has remained fairly consistent. </a:t>
            </a:r>
          </a:p>
          <a:p>
            <a:pPr marL="0" indent="0">
              <a:buFontTx/>
              <a:buNone/>
            </a:pPr>
            <a:r>
              <a:rPr lang="en-US" baseline="0" dirty="0" smtClean="0"/>
              <a:t>This led us to wonder how users react to increases in capacity. Would their usage remain the same or would it increase after an upgrade?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To answer this question, we designed</a:t>
            </a:r>
            <a:r>
              <a:rPr lang="en-US" baseline="0" dirty="0" smtClean="0"/>
              <a:t> the following natural experiment. First, we selected the users in our dataset that experienced an increase in capacity during the measurement period and compared their demand before and after the upgrade. </a:t>
            </a:r>
            <a:r>
              <a:rPr lang="en-US" dirty="0" smtClean="0"/>
              <a:t>By </a:t>
            </a:r>
            <a:r>
              <a:rPr lang="en-US" baseline="0" dirty="0" smtClean="0"/>
              <a:t>measuring the change in demand of a single user, we can better ensure that the change is the result of the increase in capacity.</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11</a:t>
            </a:fld>
            <a:endParaRPr lang="en-US"/>
          </a:p>
        </p:txBody>
      </p:sp>
    </p:spTree>
    <p:extLst>
      <p:ext uri="{BB962C8B-B14F-4D97-AF65-F5344CB8AC3E}">
        <p14:creationId xmlns:p14="http://schemas.microsoft.com/office/powerpoint/2010/main" val="285987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This CDF shows the peak utilization of for users, before and after an upgrade.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The median usage after the upgrade more than tripled, increasing from 190 </a:t>
            </a:r>
            <a:r>
              <a:rPr lang="en-US" dirty="0" smtClean="0"/>
              <a:t>kbps to over 600 kbps. If the increase in capacity had no influence over</a:t>
            </a:r>
            <a:r>
              <a:rPr lang="en-US" baseline="0" dirty="0" smtClean="0"/>
              <a:t> user demand, we would expect that usage increased half the time, and decreased half the time.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We found that usage increased</a:t>
            </a:r>
            <a:r>
              <a:rPr lang="en-US" baseline="0" dirty="0" smtClean="0"/>
              <a:t> for 70% of users after an upgrade, a significant deviation from a random distribution.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Unfortunately, not all of these upgrades are equal, since we are unable to control the initial service capacity and the degree of the upgrade. However, when we grouping users based on the initial service capacity and the degree of the increase in capacity, we find that the upgrades in capacity have a higher impact for lower initial capacities.</a:t>
            </a:r>
            <a:endParaRPr lang="en-US" dirty="0" smtClean="0"/>
          </a:p>
        </p:txBody>
      </p:sp>
      <p:sp>
        <p:nvSpPr>
          <p:cNvPr id="4" name="Slide Number Placeholder 3"/>
          <p:cNvSpPr>
            <a:spLocks noGrp="1"/>
          </p:cNvSpPr>
          <p:nvPr>
            <p:ph type="sldNum" sz="quarter" idx="10"/>
          </p:nvPr>
        </p:nvSpPr>
        <p:spPr/>
        <p:txBody>
          <a:bodyPr/>
          <a:lstStyle/>
          <a:p>
            <a:fld id="{5323B2C1-F7D7-9A4E-AD88-66248214B8AA}" type="slidenum">
              <a:rPr lang="en-US" smtClean="0"/>
              <a:t>12</a:t>
            </a:fld>
            <a:endParaRPr lang="en-US"/>
          </a:p>
        </p:txBody>
      </p:sp>
    </p:spTree>
    <p:extLst>
      <p:ext uri="{BB962C8B-B14F-4D97-AF65-F5344CB8AC3E}">
        <p14:creationId xmlns:p14="http://schemas.microsoft.com/office/powerpoint/2010/main" val="1823947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In addition to capacity, we are also</a:t>
            </a:r>
            <a:r>
              <a:rPr lang="en-US" baseline="0" dirty="0" smtClean="0"/>
              <a:t> want to explore the relationship between the cost of broadband access and user behavior.</a:t>
            </a:r>
          </a:p>
          <a:p>
            <a:pPr marL="0" indent="0">
              <a:buFontTx/>
              <a:buNone/>
            </a:pPr>
            <a:r>
              <a:rPr lang="en-US" baseline="0" dirty="0" smtClean="0"/>
              <a:t>For example, do users of broadband services in more expensive market generate higher demand, since they were willing to pay more for their service.</a:t>
            </a:r>
          </a:p>
        </p:txBody>
      </p:sp>
      <p:sp>
        <p:nvSpPr>
          <p:cNvPr id="4" name="Slide Number Placeholder 3"/>
          <p:cNvSpPr>
            <a:spLocks noGrp="1"/>
          </p:cNvSpPr>
          <p:nvPr>
            <p:ph type="sldNum" sz="quarter" idx="10"/>
          </p:nvPr>
        </p:nvSpPr>
        <p:spPr/>
        <p:txBody>
          <a:bodyPr/>
          <a:lstStyle/>
          <a:p>
            <a:fld id="{F40E3E74-58FA-2349-97AE-410CEC8A8310}" type="slidenum">
              <a:rPr lang="en-US" smtClean="0"/>
              <a:t>13</a:t>
            </a:fld>
            <a:endParaRPr lang="en-US"/>
          </a:p>
        </p:txBody>
      </p:sp>
    </p:spTree>
    <p:extLst>
      <p:ext uri="{BB962C8B-B14F-4D97-AF65-F5344CB8AC3E}">
        <p14:creationId xmlns:p14="http://schemas.microsoft.com/office/powerpoint/2010/main" val="309965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As previously mentioned, when</a:t>
            </a:r>
            <a:r>
              <a:rPr lang="en-US" baseline="0" dirty="0" smtClean="0"/>
              <a:t> comparing across markets, we normalize the cost of services by using purchasing power parity.</a:t>
            </a:r>
          </a:p>
          <a:p>
            <a:r>
              <a:rPr lang="en-US" baseline="0" dirty="0" smtClean="0"/>
              <a:t>- The cost of these services can vary widely. For example, a 1 </a:t>
            </a:r>
            <a:r>
              <a:rPr lang="en-US" baseline="0" dirty="0" err="1" smtClean="0"/>
              <a:t>Gbps</a:t>
            </a:r>
            <a:r>
              <a:rPr lang="en-US" baseline="0" dirty="0" smtClean="0"/>
              <a:t> service may cost about $50 a month in Japan, but in Botswana a service of a half a Mbps service may cost twice that. </a:t>
            </a:r>
          </a:p>
          <a:p>
            <a:r>
              <a:rPr lang="en-US" baseline="0" dirty="0" smtClean="0"/>
              <a:t>- In order to compare the “cost of access” across markets, we need a normalized price metric. As an estimate for this, we use the monthly cost of a 1 Mbps service in each market.</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14</a:t>
            </a:fld>
            <a:endParaRPr lang="en-US"/>
          </a:p>
        </p:txBody>
      </p:sp>
    </p:spTree>
    <p:extLst>
      <p:ext uri="{BB962C8B-B14F-4D97-AF65-F5344CB8AC3E}">
        <p14:creationId xmlns:p14="http://schemas.microsoft.com/office/powerpoint/2010/main" val="309965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To measure the impact of increased cost of access, we use a nearest neighbor matching study design.</a:t>
            </a:r>
            <a:r>
              <a:rPr lang="en-US" baseline="0" dirty="0" smtClean="0"/>
              <a:t> Here, users are split into two groups. </a:t>
            </a:r>
          </a:p>
          <a:p>
            <a:r>
              <a:rPr lang="en-US" baseline="0" dirty="0" smtClean="0"/>
              <a:t>- In this example, our control group is comprised of users in markets where a 1 Mbps service is available for less than $25 a month and </a:t>
            </a:r>
          </a:p>
          <a:p>
            <a:r>
              <a:rPr lang="en-US" baseline="0" dirty="0" smtClean="0"/>
              <a:t>- our treatment group is comprised of users that are “exposed” to higher prices, those that are in markets where the cost of access is above $60 a month. </a:t>
            </a:r>
          </a:p>
          <a:p>
            <a:pPr marL="0" indent="0">
              <a:buFontTx/>
              <a:buNone/>
            </a:pPr>
            <a:r>
              <a:rPr lang="en-US" baseline="0" dirty="0" smtClean="0"/>
              <a:t>- We then match users in the treatment group with their nearest neighbor in the control group. </a:t>
            </a:r>
          </a:p>
          <a:p>
            <a:pPr marL="0" indent="0">
              <a:buFontTx/>
              <a:buNone/>
            </a:pPr>
            <a:r>
              <a:rPr lang="en-US" baseline="0" dirty="0" smtClean="0"/>
              <a:t>- For each pair, users are similar in terms of capacity, service quality and cost of upgrading. </a:t>
            </a:r>
          </a:p>
          <a:p>
            <a:r>
              <a:rPr lang="en-US" baseline="0" dirty="0" smtClean="0"/>
              <a:t>- Where the users differ then, is in terms of access cost. We then compare the peak usage of each pair of matched users. Afterwards, we calculate the percentage of cases were usage was higher in the more expensive market. </a:t>
            </a:r>
          </a:p>
          <a:p>
            <a:r>
              <a:rPr lang="en-US" baseline="0" dirty="0" smtClean="0"/>
              <a:t>- In this study, we saw that usage was higher in more expensive markets 72% of the time, a significant deviation from a random distribution</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15</a:t>
            </a:fld>
            <a:endParaRPr lang="en-US"/>
          </a:p>
        </p:txBody>
      </p:sp>
    </p:spTree>
    <p:extLst>
      <p:ext uri="{BB962C8B-B14F-4D97-AF65-F5344CB8AC3E}">
        <p14:creationId xmlns:p14="http://schemas.microsoft.com/office/powerpoint/2010/main" val="246955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 the effects of price on behavior, we look at a short case study, </a:t>
            </a:r>
            <a:r>
              <a:rPr lang="en-US" baseline="0" dirty="0" smtClean="0"/>
              <a:t>focusing on broadband users in Botswana, Saudi Arabia, the US, and Japan. In each country, we used the median user’s capacity as the “typical” service and matched it to the closest plan in our dataset. This gives us an approximation of the “typical” amount paid by our users in each market. In markets such as Botswana and Saudi Arabia, we found that broadband customers are paying a much higher amount for slower services, especially when looking at the cost of access as a fraction of the monthly GDP per capita. </a:t>
            </a:r>
          </a:p>
          <a:p>
            <a:endParaRPr lang="en-US" baseline="0" dirty="0" smtClean="0"/>
          </a:p>
          <a:p>
            <a:r>
              <a:rPr lang="en-US" baseline="0" dirty="0" smtClean="0"/>
              <a:t>For example, in Botswana, the median customer gets 1/60</a:t>
            </a:r>
            <a:r>
              <a:rPr lang="en-US" baseline="30000" dirty="0" smtClean="0"/>
              <a:t>th</a:t>
            </a:r>
            <a:r>
              <a:rPr lang="en-US" baseline="0" dirty="0" smtClean="0"/>
              <a:t> of the capacity at 2.5 times the cost!</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16</a:t>
            </a:fld>
            <a:endParaRPr lang="en-US"/>
          </a:p>
        </p:txBody>
      </p:sp>
    </p:spTree>
    <p:extLst>
      <p:ext uri="{BB962C8B-B14F-4D97-AF65-F5344CB8AC3E}">
        <p14:creationId xmlns:p14="http://schemas.microsoft.com/office/powerpoint/2010/main" val="2493067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This CDF summarizes</a:t>
            </a:r>
            <a:r>
              <a:rPr lang="en-US" baseline="0" dirty="0" smtClean="0"/>
              <a:t> the service capacities measured for users in each country. We see a clear trend in service capacities, users in Botswana and Saudi Arabia are mostly on slower services.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When we If we look at how heavily these services are being utilized, the order of each country is reversed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Botswana shows the highest utilization and Japan shows the lowest.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We find that indeed, utilization is higher in more expensive markets. However, as we previously mentioned, service utilization declines as capacity increases, given the higher service capacities in the US and Japan, we cannot directly compare their usage.</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17</a:t>
            </a:fld>
            <a:endParaRPr lang="en-US"/>
          </a:p>
        </p:txBody>
      </p:sp>
    </p:spTree>
    <p:extLst>
      <p:ext uri="{BB962C8B-B14F-4D97-AF65-F5344CB8AC3E}">
        <p14:creationId xmlns:p14="http://schemas.microsoft.com/office/powerpoint/2010/main" val="410921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 address this issue by splitting users into</a:t>
            </a:r>
            <a:r>
              <a:rPr lang="en-US" baseline="0" dirty="0" smtClean="0"/>
              <a:t> “tiers” based on capacity. This figure shows the peak utilization for users in the US, split by service tier. </a:t>
            </a:r>
          </a:p>
          <a:p>
            <a:r>
              <a:rPr lang="en-US" baseline="0" dirty="0" smtClean="0"/>
              <a:t>- We see that the fraction of the link utilized decreases as capacity increases. </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18</a:t>
            </a:fld>
            <a:endParaRPr lang="en-US"/>
          </a:p>
        </p:txBody>
      </p:sp>
    </p:spTree>
    <p:extLst>
      <p:ext uri="{BB962C8B-B14F-4D97-AF65-F5344CB8AC3E}">
        <p14:creationId xmlns:p14="http://schemas.microsoft.com/office/powerpoint/2010/main" val="265528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When </a:t>
            </a:r>
            <a:r>
              <a:rPr lang="en-US" baseline="0" dirty="0" smtClean="0"/>
              <a:t>we compare users on similar tiers between Botswana and the US (in this case, those below 1Mbps), </a:t>
            </a:r>
          </a:p>
          <a:p>
            <a:r>
              <a:rPr lang="en-US" baseline="0" dirty="0" smtClean="0"/>
              <a:t>- Users in Botswana tend to generate more traffic AND use a higher fraction of the capacity the have. We observed a similar trend when we compared users in Saudi Arabia to users on the same tier in the US. Both cases highlight instance where users in more expensive markets generate more demand when using similar services.</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19</a:t>
            </a:fld>
            <a:endParaRPr lang="en-US"/>
          </a:p>
        </p:txBody>
      </p:sp>
    </p:spTree>
    <p:extLst>
      <p:ext uri="{BB962C8B-B14F-4D97-AF65-F5344CB8AC3E}">
        <p14:creationId xmlns:p14="http://schemas.microsoft.com/office/powerpoint/2010/main" val="420573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decade, broadband networks have </a:t>
            </a:r>
            <a:r>
              <a:rPr lang="en-US" baseline="0" dirty="0" smtClean="0"/>
              <a:t>become one of the fastest growing sectors of the Internet. Studies have shown that increased access to broadband can result in social and economic gains, such as an increase in GDP. In some countries as well as the UN have declared broadband access a basic human right, similar to access to education or water, and many governments have taken steps to increase access to broadband services. </a:t>
            </a:r>
          </a:p>
          <a:p>
            <a:r>
              <a:rPr lang="en-US" baseline="0" dirty="0" smtClean="0"/>
              <a:t>(drop capacity at this point)</a:t>
            </a:r>
          </a:p>
          <a:p>
            <a:r>
              <a:rPr lang="en-US" baseline="0" dirty="0" smtClean="0"/>
              <a:t>(change order of last sentence and removed ‘because of this”)</a:t>
            </a:r>
          </a:p>
          <a:p>
            <a:r>
              <a:rPr lang="en-US" baseline="0" dirty="0" smtClean="0"/>
              <a:t>(maybe quote the GDP % increase?)</a:t>
            </a:r>
          </a:p>
        </p:txBody>
      </p:sp>
      <p:sp>
        <p:nvSpPr>
          <p:cNvPr id="4" name="Slide Number Placeholder 3"/>
          <p:cNvSpPr>
            <a:spLocks noGrp="1"/>
          </p:cNvSpPr>
          <p:nvPr>
            <p:ph type="sldNum" sz="quarter" idx="10"/>
          </p:nvPr>
        </p:nvSpPr>
        <p:spPr/>
        <p:txBody>
          <a:bodyPr/>
          <a:lstStyle/>
          <a:p>
            <a:fld id="{F40E3E74-58FA-2349-97AE-410CEC8A8310}" type="slidenum">
              <a:rPr lang="en-US" smtClean="0"/>
              <a:t>2</a:t>
            </a:fld>
            <a:endParaRPr lang="en-US"/>
          </a:p>
        </p:txBody>
      </p:sp>
    </p:spTree>
    <p:extLst>
      <p:ext uri="{BB962C8B-B14F-4D97-AF65-F5344CB8AC3E}">
        <p14:creationId xmlns:p14="http://schemas.microsoft.com/office/powerpoint/2010/main" val="143690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Besides the cost of access,</a:t>
            </a:r>
            <a:r>
              <a:rPr lang="en-US" baseline="0" dirty="0" smtClean="0"/>
              <a:t> another aspect of broadband markets is the cost of upgrading capacity. Here, our hypothesis is that a higher cost of upgrading will prevent users from subscribing to faster services.</a:t>
            </a:r>
          </a:p>
          <a:p>
            <a:r>
              <a:rPr lang="en-US" baseline="0" dirty="0" smtClean="0"/>
              <a:t>- For this analysis, we estimate the cost of increasing capacity by 1 Mbps by using linear regression. Note that for this study, we only consider markets where price and capacity were strongly correlated.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20</a:t>
            </a:fld>
            <a:endParaRPr lang="en-US"/>
          </a:p>
        </p:txBody>
      </p:sp>
    </p:spTree>
    <p:extLst>
      <p:ext uri="{BB962C8B-B14F-4D97-AF65-F5344CB8AC3E}">
        <p14:creationId xmlns:p14="http://schemas.microsoft.com/office/powerpoint/2010/main" val="236036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CDF summarizes</a:t>
            </a:r>
            <a:r>
              <a:rPr lang="en-US" baseline="0" dirty="0" smtClean="0"/>
              <a:t> the wide range in the cost of upgrading capacity across each market.</a:t>
            </a:r>
          </a:p>
          <a:p>
            <a:endParaRPr lang="en-US" baseline="0" dirty="0" smtClean="0"/>
          </a:p>
          <a:p>
            <a:r>
              <a:rPr lang="en-US" baseline="0" dirty="0" smtClean="0"/>
              <a:t>- In countries such as Japan and South Korea, increasing capacity typically cost less than 10 cents per Mbps. </a:t>
            </a:r>
          </a:p>
          <a:p>
            <a:r>
              <a:rPr lang="en-US" baseline="0" dirty="0" smtClean="0"/>
              <a:t>- In countries such as Canada and the US, increasing capacity cost about 60 cents per Mbps. </a:t>
            </a:r>
          </a:p>
          <a:p>
            <a:r>
              <a:rPr lang="en-US" baseline="0" dirty="0" smtClean="0"/>
              <a:t>- In some developing countries, such as Ghana and Uganda, increasing capacity by 1 Mbps could cost as much as $100 per month.</a:t>
            </a:r>
          </a:p>
          <a:p>
            <a:endParaRPr lang="en-US" baseline="0" dirty="0" smtClean="0"/>
          </a:p>
          <a:p>
            <a:r>
              <a:rPr lang="en-US" baseline="0" dirty="0" smtClean="0"/>
              <a:t>- In our analysis of the impact of the cost of broadband access, we found that the cost of access was similar in the US and Japan. However, the cost of upgrading capacity is considerably higher in the US. Our hypothesis then, is that the users that subscriber to faster services will have a higher demand, since they are willing to pay for an upgrade in capacity.</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21</a:t>
            </a:fld>
            <a:endParaRPr lang="en-US"/>
          </a:p>
        </p:txBody>
      </p:sp>
    </p:spTree>
    <p:extLst>
      <p:ext uri="{BB962C8B-B14F-4D97-AF65-F5344CB8AC3E}">
        <p14:creationId xmlns:p14="http://schemas.microsoft.com/office/powerpoint/2010/main" val="61387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This figure represents the average peak demand in each of the four markets in our case study. Each color represents a different service tier. As previously mentioned, Botswana and Saudi Arabia had a higher volume of traffic than users of similar services in the US. </a:t>
            </a:r>
          </a:p>
          <a:p>
            <a:endParaRPr lang="en-US" baseline="0" dirty="0" smtClean="0"/>
          </a:p>
          <a:p>
            <a:r>
              <a:rPr lang="en-US" baseline="0" dirty="0" smtClean="0"/>
              <a:t>- If we compare subscribers of high end services in the US and Japan, we see that demand is slightly higher in the US.</a:t>
            </a:r>
          </a:p>
          <a:p>
            <a:r>
              <a:rPr lang="en-US" baseline="0" dirty="0" smtClean="0"/>
              <a:t>The result of this case study demonstrate how the pricing structure of a broadband market can influence the relationship between capacity and usage. </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22</a:t>
            </a:fld>
            <a:endParaRPr lang="en-US"/>
          </a:p>
        </p:txBody>
      </p:sp>
    </p:spTree>
    <p:extLst>
      <p:ext uri="{BB962C8B-B14F-4D97-AF65-F5344CB8AC3E}">
        <p14:creationId xmlns:p14="http://schemas.microsoft.com/office/powerpoint/2010/main" val="155796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Based on our previous findings, </a:t>
            </a:r>
            <a:r>
              <a:rPr lang="en-US" baseline="0" dirty="0" smtClean="0"/>
              <a:t>we expected that, in general, higher prices would typically result in higher utilization. However, when we first began our study, we did observe cases where a large number of users in expensive markets reported considerably lower usage.</a:t>
            </a:r>
          </a:p>
          <a:p>
            <a:endParaRPr lang="en-US" baseline="0" dirty="0" smtClean="0"/>
          </a:p>
          <a:p>
            <a:r>
              <a:rPr lang="en-US" baseline="0" dirty="0" smtClean="0"/>
              <a:t>- After further analysis of these users, we discovered that many times, these users reported very long latencies and high packet loss rates, often as high as 500 </a:t>
            </a:r>
            <a:r>
              <a:rPr lang="en-US" baseline="0" dirty="0" err="1" smtClean="0"/>
              <a:t>ms</a:t>
            </a:r>
            <a:r>
              <a:rPr lang="en-US" baseline="0" dirty="0" smtClean="0"/>
              <a:t> or 10%, respectively.</a:t>
            </a:r>
          </a:p>
          <a:p>
            <a:endParaRPr lang="en-US" baseline="0" dirty="0" smtClean="0"/>
          </a:p>
          <a:p>
            <a:r>
              <a:rPr lang="en-US" baseline="0" dirty="0" smtClean="0"/>
              <a:t>- Next we needed to investigate if this lower quality could be deterring usage. As before, we again used nearest neighbor matching to study the effects of connection quality on usage.</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23</a:t>
            </a:fld>
            <a:endParaRPr lang="en-US"/>
          </a:p>
        </p:txBody>
      </p:sp>
    </p:spTree>
    <p:extLst>
      <p:ext uri="{BB962C8B-B14F-4D97-AF65-F5344CB8AC3E}">
        <p14:creationId xmlns:p14="http://schemas.microsoft.com/office/powerpoint/2010/main" val="402946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plot shows the percentage of the time that lower latency resulted in higher demand for similar users. </a:t>
            </a:r>
          </a:p>
          <a:p>
            <a:r>
              <a:rPr lang="en-US" dirty="0" smtClean="0"/>
              <a:t>- Remember that 50% represents a relationship that is likely random,</a:t>
            </a:r>
            <a:r>
              <a:rPr lang="en-US" baseline="0" dirty="0" smtClean="0"/>
              <a:t> which we use as the baseline here.</a:t>
            </a:r>
          </a:p>
          <a:p>
            <a:r>
              <a:rPr lang="en-US" baseline="0" dirty="0" smtClean="0"/>
              <a:t>- In our analysis, we found that decreasing latency below 500 </a:t>
            </a:r>
            <a:r>
              <a:rPr lang="en-US" baseline="0" dirty="0" err="1" smtClean="0"/>
              <a:t>ms</a:t>
            </a:r>
            <a:r>
              <a:rPr lang="en-US" baseline="0" dirty="0" smtClean="0"/>
              <a:t> would typical lead to an increase in demand, and vice versa. This trend was particularly clear when comparing to users with latencies above 500 </a:t>
            </a:r>
            <a:r>
              <a:rPr lang="en-US" baseline="0" dirty="0" err="1" smtClean="0"/>
              <a:t>ms</a:t>
            </a:r>
            <a:r>
              <a:rPr lang="en-US" baseline="0" dirty="0" smtClean="0"/>
              <a:t> to those below 128 </a:t>
            </a:r>
            <a:r>
              <a:rPr lang="en-US" baseline="0" dirty="0" err="1" smtClean="0"/>
              <a:t>ms.</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24</a:t>
            </a:fld>
            <a:endParaRPr lang="en-US"/>
          </a:p>
        </p:txBody>
      </p:sp>
    </p:spTree>
    <p:extLst>
      <p:ext uri="{BB962C8B-B14F-4D97-AF65-F5344CB8AC3E}">
        <p14:creationId xmlns:p14="http://schemas.microsoft.com/office/powerpoint/2010/main" val="2383090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our work highlights the importance of considering a broader</a:t>
            </a:r>
            <a:r>
              <a:rPr lang="en-US" baseline="0" dirty="0" smtClean="0"/>
              <a:t> context </a:t>
            </a:r>
            <a:r>
              <a:rPr lang="en-US" dirty="0" smtClean="0"/>
              <a:t>when moving up-the-stack</a:t>
            </a:r>
            <a:r>
              <a:rPr lang="en-US" baseline="0" dirty="0" smtClean="0"/>
              <a:t> with network measurements. We demonstrated that factors such as capacity, the cost of broadband access, the cost upgrading capacity, and the quality of services can impact user behavior as ”captured” by network usage. We are currently exploring other factors in the broader context.</a:t>
            </a:r>
          </a:p>
          <a:p>
            <a:endParaRPr lang="en-US" baseline="0" dirty="0" smtClean="0"/>
          </a:p>
          <a:p>
            <a:r>
              <a:rPr lang="en-US" baseline="0" dirty="0" smtClean="0"/>
              <a:t>Moving up-the-stack and capturing the broader context in network and systems measurements requires us to expand our experimental toolset; we have leverage </a:t>
            </a:r>
            <a:r>
              <a:rPr lang="en-US" i="0" baseline="0" dirty="0" smtClean="0"/>
              <a:t>study designs common in fields such as … to improve our understanding of user behavior. This is in itself an interesting research direction.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0E3E74-58FA-2349-97AE-410CEC8A8310}" type="slidenum">
              <a:rPr lang="en-US" smtClean="0"/>
              <a:t>25</a:t>
            </a:fld>
            <a:endParaRPr lang="en-US"/>
          </a:p>
        </p:txBody>
      </p:sp>
    </p:spTree>
    <p:extLst>
      <p:ext uri="{BB962C8B-B14F-4D97-AF65-F5344CB8AC3E}">
        <p14:creationId xmlns:p14="http://schemas.microsoft.com/office/powerpoint/2010/main" val="1792837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your attention. I</a:t>
            </a:r>
            <a:r>
              <a:rPr lang="en-US" baseline="0" dirty="0" smtClean="0"/>
              <a:t> am happy to take any questions.</a:t>
            </a:r>
            <a:endParaRPr lang="en-US" dirty="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decade, broadband Internet</a:t>
            </a:r>
            <a:r>
              <a:rPr lang="en-US" baseline="0" dirty="0" smtClean="0"/>
              <a:t> has become one of the fastest growing sectors of the Internet. Studies have shown that increased access to broadband, as well as increased capacity, can result in social and economic gains, such as an increase in GDP. For this reason, many governments have taken steps to increase access to broadband services. In fact, in some countries, broadband access is considered a basic human right, similar to access to education.</a:t>
            </a:r>
          </a:p>
          <a:p>
            <a:endParaRPr lang="en-US" baseline="0" dirty="0" smtClean="0"/>
          </a:p>
          <a:p>
            <a:r>
              <a:rPr lang="en-US" dirty="0" smtClean="0"/>
              <a:t>One of the fastest growing sectors of the Internet</a:t>
            </a:r>
          </a:p>
          <a:p>
            <a:pPr lvl="1"/>
            <a:r>
              <a:rPr lang="en-US" dirty="0" smtClean="0"/>
              <a:t># of subscribers and networks growing rapidly</a:t>
            </a:r>
          </a:p>
          <a:p>
            <a:pPr lvl="1"/>
            <a:r>
              <a:rPr lang="en-US" dirty="0" smtClean="0"/>
              <a:t>Rapid growth in developing countries</a:t>
            </a:r>
          </a:p>
          <a:p>
            <a:pPr lvl="1"/>
            <a:endParaRPr lang="en-US" dirty="0" smtClean="0"/>
          </a:p>
          <a:p>
            <a:r>
              <a:rPr lang="en-US" dirty="0" smtClean="0"/>
              <a:t>Instrumental for social and economic development</a:t>
            </a:r>
          </a:p>
          <a:p>
            <a:pPr lvl="1"/>
            <a:r>
              <a:rPr lang="en-US" dirty="0" smtClean="0"/>
              <a:t>Evidence that increasing capacity can increase GDP</a:t>
            </a:r>
          </a:p>
          <a:p>
            <a:endParaRPr lang="en-US" dirty="0" smtClean="0"/>
          </a:p>
          <a:p>
            <a:r>
              <a:rPr lang="en-US" dirty="0" smtClean="0"/>
              <a:t>National broadband plan in many countries</a:t>
            </a:r>
          </a:p>
          <a:p>
            <a:pPr lvl="1"/>
            <a:r>
              <a:rPr lang="en-US" dirty="0" smtClean="0"/>
              <a:t>At least 70 countries where 25% of the population is online</a:t>
            </a:r>
          </a:p>
          <a:p>
            <a:endParaRPr lang="en-US" dirty="0" smtClean="0"/>
          </a:p>
          <a:p>
            <a:r>
              <a:rPr lang="en-US" dirty="0" smtClean="0"/>
              <a:t>Declared a basic human right in several countries </a:t>
            </a:r>
          </a:p>
          <a:p>
            <a:pPr lvl="1"/>
            <a:r>
              <a:rPr lang="en-US" dirty="0" smtClean="0"/>
              <a:t>E.g. France, Finland, Spain</a:t>
            </a:r>
          </a:p>
          <a:p>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27</a:t>
            </a:fld>
            <a:endParaRPr lang="en-US"/>
          </a:p>
        </p:txBody>
      </p:sp>
    </p:spTree>
    <p:extLst>
      <p:ext uri="{BB962C8B-B14F-4D97-AF65-F5344CB8AC3E}">
        <p14:creationId xmlns:p14="http://schemas.microsoft.com/office/powerpoint/2010/main" val="1436908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t>
            </a:r>
            <a:r>
              <a:rPr lang="en-US" baseline="0" dirty="0" smtClean="0"/>
              <a:t>result of the increased importance of broadband access is a recent increase in the number of recent efforts at characterizing the performance and availability of broadband services. </a:t>
            </a:r>
          </a:p>
          <a:p>
            <a:endParaRPr lang="en-US" baseline="0" dirty="0" smtClean="0"/>
          </a:p>
          <a:p>
            <a:r>
              <a:rPr lang="en-US" baseline="0" dirty="0" smtClean="0"/>
              <a:t>We’ve seen a diverse set of approaches to broadband characterization. These range from on-demand web-based tests like </a:t>
            </a:r>
            <a:r>
              <a:rPr lang="en-US" baseline="0" dirty="0" err="1" smtClean="0"/>
              <a:t>speedtest</a:t>
            </a:r>
            <a:r>
              <a:rPr lang="en-US" baseline="0" dirty="0" smtClean="0"/>
              <a:t> and </a:t>
            </a:r>
            <a:r>
              <a:rPr lang="en-US" baseline="0" dirty="0" err="1" smtClean="0"/>
              <a:t>netalyzr</a:t>
            </a:r>
            <a:r>
              <a:rPr lang="en-US" baseline="0" dirty="0" smtClean="0"/>
              <a:t>, to instrumented gateways distributed to subscribers, such as </a:t>
            </a:r>
            <a:r>
              <a:rPr lang="en-US" baseline="0" dirty="0" err="1" smtClean="0"/>
              <a:t>SamKnows</a:t>
            </a:r>
            <a:r>
              <a:rPr lang="en-US" baseline="0" dirty="0" smtClean="0"/>
              <a:t> and </a:t>
            </a:r>
            <a:r>
              <a:rPr lang="en-US" baseline="0" dirty="0" err="1" smtClean="0"/>
              <a:t>BISMark</a:t>
            </a:r>
            <a:r>
              <a:rPr lang="en-US" baseline="0" dirty="0" smtClean="0"/>
              <a:t> or end hosts solutions, like the </a:t>
            </a:r>
            <a:r>
              <a:rPr lang="en-US" baseline="0" dirty="0" err="1" smtClean="0"/>
              <a:t>HomeNet</a:t>
            </a:r>
            <a:r>
              <a:rPr lang="en-US" baseline="0" dirty="0" smtClean="0"/>
              <a:t> Profiler and </a:t>
            </a:r>
            <a:r>
              <a:rPr lang="en-US" baseline="0" dirty="0" err="1" smtClean="0"/>
              <a:t>Dasu</a:t>
            </a:r>
            <a:r>
              <a:rPr lang="en-US" baseline="0" dirty="0" smtClean="0"/>
              <a:t>.</a:t>
            </a:r>
          </a:p>
        </p:txBody>
      </p:sp>
      <p:sp>
        <p:nvSpPr>
          <p:cNvPr id="4" name="Slide Number Placeholder 3"/>
          <p:cNvSpPr>
            <a:spLocks noGrp="1"/>
          </p:cNvSpPr>
          <p:nvPr>
            <p:ph type="sldNum" sz="quarter" idx="10"/>
          </p:nvPr>
        </p:nvSpPr>
        <p:spPr/>
        <p:txBody>
          <a:bodyPr/>
          <a:lstStyle/>
          <a:p>
            <a:fld id="{F40E3E74-58FA-2349-97AE-410CEC8A8310}" type="slidenum">
              <a:rPr lang="en-US" smtClean="0"/>
              <a:t>28</a:t>
            </a:fld>
            <a:endParaRPr lang="en-US"/>
          </a:p>
        </p:txBody>
      </p:sp>
    </p:spTree>
    <p:extLst>
      <p:ext uri="{BB962C8B-B14F-4D97-AF65-F5344CB8AC3E}">
        <p14:creationId xmlns:p14="http://schemas.microsoft.com/office/powerpoint/2010/main" val="2074459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29</a:t>
            </a:fld>
            <a:endParaRPr lang="en-US"/>
          </a:p>
        </p:txBody>
      </p:sp>
    </p:spTree>
    <p:extLst>
      <p:ext uri="{BB962C8B-B14F-4D97-AF65-F5344CB8AC3E}">
        <p14:creationId xmlns:p14="http://schemas.microsoft.com/office/powerpoint/2010/main" val="411622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Because of this increase</a:t>
            </a:r>
            <a:r>
              <a:rPr lang="en-US" baseline="0" dirty="0" smtClean="0"/>
              <a:t> in importance, we’ve seen multiple efforts at characterizing the performance and availability of broadband services.</a:t>
            </a:r>
          </a:p>
          <a:p>
            <a:r>
              <a:rPr lang="en-US" baseline="0" dirty="0" smtClean="0"/>
              <a:t>- Efforts range from on-demand web tests, such as </a:t>
            </a:r>
            <a:r>
              <a:rPr lang="en-US" baseline="0" dirty="0" err="1" smtClean="0"/>
              <a:t>Speedtest</a:t>
            </a:r>
            <a:r>
              <a:rPr lang="en-US" baseline="0" dirty="0" smtClean="0"/>
              <a:t> and </a:t>
            </a:r>
            <a:r>
              <a:rPr lang="en-US" baseline="0" dirty="0" err="1" smtClean="0"/>
              <a:t>Netalyzr</a:t>
            </a:r>
            <a:r>
              <a:rPr lang="en-US" baseline="0" dirty="0" smtClean="0"/>
              <a:t>, distributing instrumented hardware to users, such as </a:t>
            </a:r>
            <a:r>
              <a:rPr lang="en-US" baseline="0" dirty="0" err="1" smtClean="0"/>
              <a:t>SamKnows</a:t>
            </a:r>
            <a:r>
              <a:rPr lang="en-US" baseline="0" dirty="0" smtClean="0"/>
              <a:t> or </a:t>
            </a:r>
            <a:r>
              <a:rPr lang="en-US" baseline="0" dirty="0" err="1" smtClean="0"/>
              <a:t>BISMark</a:t>
            </a:r>
            <a:r>
              <a:rPr lang="en-US" baseline="0" dirty="0" smtClean="0"/>
              <a:t>, or measurement software running on end hosts, like </a:t>
            </a:r>
            <a:r>
              <a:rPr lang="en-US" baseline="0" dirty="0" err="1" smtClean="0"/>
              <a:t>Dasu</a:t>
            </a:r>
            <a:r>
              <a:rPr lang="en-US" baseline="0" dirty="0" smtClean="0"/>
              <a:t> or the </a:t>
            </a:r>
            <a:r>
              <a:rPr lang="en-US" baseline="0" dirty="0" err="1" smtClean="0"/>
              <a:t>HomeNet</a:t>
            </a:r>
            <a:r>
              <a:rPr lang="en-US" baseline="0" dirty="0" smtClean="0"/>
              <a:t> Profiler. Multiple governments have also made efforts to survey the status of broadband access in their country, such as the National Broadband Map in the US.</a:t>
            </a:r>
          </a:p>
          <a:p>
            <a:endParaRPr lang="en-US" baseline="0" dirty="0" smtClean="0"/>
          </a:p>
          <a:p>
            <a:r>
              <a:rPr lang="en-US" baseline="0" dirty="0" smtClean="0"/>
              <a:t>- However, these efforts have so far ignore the broader context. For example, while a service may technically be available, it could be inaccessible to users due to high costs. Furthermore, we currently have a limited understanding of the relationship between broadband services and user behavior. For example, how do factors such as link capacity, service reliability, price, or quality affect user behavior?</a:t>
            </a:r>
          </a:p>
        </p:txBody>
      </p:sp>
      <p:sp>
        <p:nvSpPr>
          <p:cNvPr id="4" name="Slide Number Placeholder 3"/>
          <p:cNvSpPr>
            <a:spLocks noGrp="1"/>
          </p:cNvSpPr>
          <p:nvPr>
            <p:ph type="sldNum" sz="quarter" idx="10"/>
          </p:nvPr>
        </p:nvSpPr>
        <p:spPr/>
        <p:txBody>
          <a:bodyPr/>
          <a:lstStyle/>
          <a:p>
            <a:fld id="{F40E3E74-58FA-2349-97AE-410CEC8A8310}" type="slidenum">
              <a:rPr lang="en-US" smtClean="0"/>
              <a:t>3</a:t>
            </a:fld>
            <a:endParaRPr lang="en-US"/>
          </a:p>
        </p:txBody>
      </p:sp>
    </p:spTree>
    <p:extLst>
      <p:ext uri="{BB962C8B-B14F-4D97-AF65-F5344CB8AC3E}">
        <p14:creationId xmlns:p14="http://schemas.microsoft.com/office/powerpoint/2010/main" val="247818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F46FD7-2071-D545-BE76-98C1CEF5A50C}" type="slidenum">
              <a:rPr lang="en-US" smtClean="0"/>
              <a:t>30</a:t>
            </a:fld>
            <a:endParaRPr lang="en-US"/>
          </a:p>
        </p:txBody>
      </p:sp>
    </p:spTree>
    <p:extLst>
      <p:ext uri="{BB962C8B-B14F-4D97-AF65-F5344CB8AC3E}">
        <p14:creationId xmlns:p14="http://schemas.microsoft.com/office/powerpoint/2010/main" val="1235029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animate this slide badly</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31</a:t>
            </a:fld>
            <a:endParaRPr lang="en-US"/>
          </a:p>
        </p:txBody>
      </p:sp>
    </p:spTree>
    <p:extLst>
      <p:ext uri="{BB962C8B-B14F-4D97-AF65-F5344CB8AC3E}">
        <p14:creationId xmlns:p14="http://schemas.microsoft.com/office/powerpoint/2010/main" val="3458716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use propensity score</a:t>
            </a:r>
            <a:r>
              <a:rPr lang="en-US" baseline="0" dirty="0" smtClean="0"/>
              <a:t> matching  to study how capacity affects for demand, by only comparing usage between comparable users. </a:t>
            </a:r>
          </a:p>
          <a:p>
            <a:endParaRPr lang="en-US" baseline="0" dirty="0" smtClean="0"/>
          </a:p>
          <a:p>
            <a:r>
              <a:rPr lang="en-US" baseline="0" dirty="0" smtClean="0"/>
              <a:t>Here we divide users by their link capacity. In this case, we used bins that increased exponentially in size. In this case, the control group contains users with a capacity between 3.2 and 6.4 Mbps. The treatment group is the next higher capacity tier, 6.4 to 12.8 Mbps. </a:t>
            </a:r>
          </a:p>
          <a:p>
            <a:endParaRPr lang="en-US" baseline="0" dirty="0" smtClean="0"/>
          </a:p>
          <a:p>
            <a:r>
              <a:rPr lang="en-US" baseline="0" dirty="0" smtClean="0"/>
              <a:t>From each group, we select users A and B. The capacities of each users differs, since they are placed in different bins. However, both users are similar in other ways, such as latency, loss, and broadband market. To measure the outcome of being “treated” with higher capacity, we compare their usage. Here we see that User B does indeed have higher usage.</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32</a:t>
            </a:fld>
            <a:endParaRPr lang="en-US"/>
          </a:p>
        </p:txBody>
      </p:sp>
    </p:spTree>
    <p:extLst>
      <p:ext uri="{BB962C8B-B14F-4D97-AF65-F5344CB8AC3E}">
        <p14:creationId xmlns:p14="http://schemas.microsoft.com/office/powerpoint/2010/main" val="2469552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further, we must</a:t>
            </a:r>
            <a:r>
              <a:rPr lang="en-US" baseline="0" dirty="0" smtClean="0"/>
              <a:t> formally define our hypothesis and null hypothesis. </a:t>
            </a:r>
          </a:p>
          <a:p>
            <a:endParaRPr lang="en-US" baseline="0" dirty="0" smtClean="0"/>
          </a:p>
          <a:p>
            <a:r>
              <a:rPr lang="en-US" baseline="0" dirty="0" smtClean="0"/>
              <a:t>Similar to the last experiment, the hypothesis is that increased capacity will increase demand and the null hypothesis is that the relationship is random.</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33</a:t>
            </a:fld>
            <a:endParaRPr lang="en-US"/>
          </a:p>
        </p:txBody>
      </p:sp>
    </p:spTree>
    <p:extLst>
      <p:ext uri="{BB962C8B-B14F-4D97-AF65-F5344CB8AC3E}">
        <p14:creationId xmlns:p14="http://schemas.microsoft.com/office/powerpoint/2010/main" val="3024829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did</a:t>
            </a:r>
            <a:r>
              <a:rPr lang="en-US" baseline="0" dirty="0" smtClean="0"/>
              <a:t> we see higher link utilization, but we also saw a higher average volume of traffic in more expensive markets. We see that at the lower tiers, users in Botswana and Saudi Arabia had higher usage than similar users in the US. At the other end, users in the US tended to have higher demand than users in Japan with similar capacities. </a:t>
            </a:r>
          </a:p>
          <a:p>
            <a:endParaRPr lang="en-US" baseline="0" dirty="0" smtClean="0"/>
          </a:p>
          <a:p>
            <a:r>
              <a:rPr lang="en-US" baseline="0" dirty="0" smtClean="0"/>
              <a:t>This case study, along with our previous experiment, highlights how much of a factor the broadband market can play in influencing the relationship between capacity and usage. </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41</a:t>
            </a:fld>
            <a:endParaRPr lang="en-US"/>
          </a:p>
        </p:txBody>
      </p:sp>
    </p:spTree>
    <p:extLst>
      <p:ext uri="{BB962C8B-B14F-4D97-AF65-F5344CB8AC3E}">
        <p14:creationId xmlns:p14="http://schemas.microsoft.com/office/powerpoint/2010/main" val="15579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look at how connection</a:t>
            </a:r>
            <a:r>
              <a:rPr lang="en-US" baseline="0" dirty="0" smtClean="0"/>
              <a:t> quality affects usage. In our regression analysis, we found that users in India tended to have much lower network demands than users with similar capacities in other markets. In fact, we found that these users tended to have consistently high loss rates and long latencies.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Focused on latencies &gt;500 </a:t>
            </a:r>
            <a:r>
              <a:rPr lang="en-US" dirty="0" err="1" smtClean="0"/>
              <a:t>ms</a:t>
            </a:r>
            <a:r>
              <a:rPr lang="en-US" dirty="0" smtClean="0"/>
              <a:t>, loss rate &gt;0.1%</a:t>
            </a:r>
          </a:p>
          <a:p>
            <a:endParaRPr lang="en-US" baseline="0" dirty="0" smtClean="0"/>
          </a:p>
          <a:p>
            <a:r>
              <a:rPr lang="en-US" baseline="0" dirty="0" smtClean="0"/>
              <a:t>We found that compared to the general population of users, latency of the median user more than tripled. Could link quality affect user demand?</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45</a:t>
            </a:fld>
            <a:endParaRPr lang="en-US"/>
          </a:p>
        </p:txBody>
      </p:sp>
    </p:spTree>
    <p:extLst>
      <p:ext uri="{BB962C8B-B14F-4D97-AF65-F5344CB8AC3E}">
        <p14:creationId xmlns:p14="http://schemas.microsoft.com/office/powerpoint/2010/main" val="402946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goal of this work is to answer</a:t>
            </a:r>
            <a:r>
              <a:rPr lang="en-US" baseline="0" dirty="0" smtClean="0"/>
              <a:t> these questions and better our understanding of the effects of these factors. In this paper, we focus on measuring how capacity, access cost, cost of upgrading, and connection quality affect user behavior.  The metric we use to measure user behavior is network usage.</a:t>
            </a:r>
          </a:p>
          <a:p>
            <a:r>
              <a:rPr lang="en-US" baseline="0" dirty="0" smtClean="0"/>
              <a:t>- However, there are a few challenges that we run into when attempting to answer these questions. The first is that we need a large, diverse dataset that includes participants across a range of broadband markets, as well as specific details of the services available in each market.</a:t>
            </a:r>
          </a:p>
          <a:p>
            <a:r>
              <a:rPr lang="en-US" baseline="0" dirty="0" smtClean="0"/>
              <a:t>- Additionally, we also need to be able to conduct experiments at scale. This is important for isolating the effects of each factor by itself. However, we are unable to control the assignment of users to markets or the specific application of a condition.</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4</a:t>
            </a:fld>
            <a:endParaRPr lang="en-US"/>
          </a:p>
        </p:txBody>
      </p:sp>
    </p:spTree>
    <p:extLst>
      <p:ext uri="{BB962C8B-B14F-4D97-AF65-F5344CB8AC3E}">
        <p14:creationId xmlns:p14="http://schemas.microsoft.com/office/powerpoint/2010/main" val="4548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a:t>
            </a:r>
            <a:r>
              <a:rPr lang="en-US" baseline="0" dirty="0" smtClean="0"/>
              <a:t> address the first challenge by leveraging 3 different datasets. The first is from our lab’s </a:t>
            </a:r>
            <a:r>
              <a:rPr lang="en-US" baseline="0" dirty="0" err="1" smtClean="0"/>
              <a:t>Dasu</a:t>
            </a:r>
            <a:r>
              <a:rPr lang="en-US" baseline="0" dirty="0" smtClean="0"/>
              <a:t> tool and the second from </a:t>
            </a:r>
            <a:r>
              <a:rPr lang="en-US" baseline="0" dirty="0" err="1" smtClean="0"/>
              <a:t>SamKnows</a:t>
            </a:r>
            <a:r>
              <a:rPr lang="en-US" baseline="0" dirty="0" smtClean="0"/>
              <a:t> and the FCC. In total, these datasets covered over 50 thousand users across 160 countries.</a:t>
            </a:r>
          </a:p>
          <a:p>
            <a:r>
              <a:rPr lang="en-US" baseline="0" dirty="0" smtClean="0"/>
              <a:t>Both of these datasets include performance measurements of capacity and latency, as well as network usage byte counters from residential gateways.</a:t>
            </a:r>
          </a:p>
          <a:p>
            <a:endParaRPr lang="en-US" baseline="0" dirty="0" smtClean="0"/>
          </a:p>
          <a:p>
            <a:r>
              <a:rPr lang="en-US" baseline="0" dirty="0" smtClean="0"/>
              <a:t>- Our third dataset is a list of broadband service plans made available by Google. This dataset covers a wide range of countries and includes the service capacity and advertised monthly cost of approximately 1,800 broadband service plans. When comparing these plans to each other, we convert prices costs to US dollars using Purchasing Power Parity.</a:t>
            </a:r>
          </a:p>
        </p:txBody>
      </p:sp>
      <p:sp>
        <p:nvSpPr>
          <p:cNvPr id="4" name="Slide Number Placeholder 3"/>
          <p:cNvSpPr>
            <a:spLocks noGrp="1"/>
          </p:cNvSpPr>
          <p:nvPr>
            <p:ph type="sldNum" sz="quarter" idx="10"/>
          </p:nvPr>
        </p:nvSpPr>
        <p:spPr/>
        <p:txBody>
          <a:bodyPr/>
          <a:lstStyle/>
          <a:p>
            <a:fld id="{F40E3E74-58FA-2349-97AE-410CEC8A8310}" type="slidenum">
              <a:rPr lang="en-US" smtClean="0"/>
              <a:t>5</a:t>
            </a:fld>
            <a:endParaRPr lang="en-US"/>
          </a:p>
        </p:txBody>
      </p:sp>
    </p:spTree>
    <p:extLst>
      <p:ext uri="{BB962C8B-B14F-4D97-AF65-F5344CB8AC3E}">
        <p14:creationId xmlns:p14="http://schemas.microsoft.com/office/powerpoint/2010/main" val="289751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As</a:t>
            </a:r>
            <a:r>
              <a:rPr lang="en-US" baseline="0" dirty="0" smtClean="0"/>
              <a:t> I previously mentioned, t</a:t>
            </a:r>
            <a:r>
              <a:rPr lang="en-US" dirty="0" smtClean="0"/>
              <a:t>he second challenge was conducting</a:t>
            </a:r>
            <a:r>
              <a:rPr lang="en-US" baseline="0" dirty="0" smtClean="0"/>
              <a:t> experiments at scale. </a:t>
            </a:r>
          </a:p>
          <a:p>
            <a:r>
              <a:rPr lang="en-US" baseline="0" dirty="0" smtClean="0"/>
              <a:t>In classical controlled experiments, researchers are able to randomly assign participants to control and treatment groups as well as control the application of a treatment. Then, given a large enough same size, differences in outcome are attributed to the application of a treatment. Unfortunately, these experiments are not feasible at a global scale, as we are unable to send our participants to specific markets, nor can we control the plans available in each market.</a:t>
            </a:r>
          </a:p>
          <a:p>
            <a:r>
              <a:rPr lang="en-US" baseline="0" dirty="0" smtClean="0"/>
              <a:t>- Instead, we leverage natural experiments, and other related study designs that are common in fields such as economics, to measure the effects of a treatment. This allows us to simulate random assignment and test for specific treatments.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aseline="0" dirty="0" smtClean="0"/>
              <a:t>Snow’s work on the London’s cholera epidemic of 1854, in the </a:t>
            </a:r>
            <a:r>
              <a:rPr lang="en-US" baseline="0" dirty="0" err="1" smtClean="0"/>
              <a:t>Soho</a:t>
            </a:r>
            <a:r>
              <a:rPr lang="en-US" baseline="0" dirty="0" smtClean="0"/>
              <a:t> district; Snow believed cholera was a waste- or</a:t>
            </a:r>
            <a:br>
              <a:rPr lang="en-US" baseline="0" dirty="0" smtClean="0"/>
            </a:br>
            <a:r>
              <a:rPr lang="en-US" baseline="0" dirty="0" smtClean="0"/>
              <a:t> waterborne infectious disease, contradicting the prevalent ‘bad air’ (or miasma) theory. Snow draw this map (not in color, mind you)</a:t>
            </a:r>
            <a:br>
              <a:rPr lang="en-US" baseline="0" dirty="0" smtClean="0"/>
            </a:br>
            <a:r>
              <a:rPr lang="en-US" baseline="0" dirty="0" smtClean="0"/>
              <a:t>showing evidence that the problem was with the pump in Broad street. His best evidence, however, resulted from a </a:t>
            </a:r>
            <a:br>
              <a:rPr lang="en-US" baseline="0" dirty="0" smtClean="0"/>
            </a:br>
            <a:r>
              <a:rPr lang="en-US" baseline="0" dirty="0" smtClean="0"/>
              <a:t>natural experiment – the movement of the water intake for one (</a:t>
            </a:r>
            <a:r>
              <a:rPr lang="en-US" baseline="0" dirty="0" err="1" smtClean="0"/>
              <a:t>Lambeth</a:t>
            </a:r>
            <a:r>
              <a:rPr lang="en-US" baseline="0" dirty="0" smtClean="0"/>
              <a:t>) of the two large companies providing water services</a:t>
            </a:r>
            <a:br>
              <a:rPr lang="en-US" baseline="0" dirty="0" smtClean="0"/>
            </a:br>
            <a:r>
              <a:rPr lang="en-US" baseline="0" dirty="0" smtClean="0"/>
              <a:t>for London upstream on the Thames, thus obtaining a supply of water free from the sewage of London.</a:t>
            </a:r>
          </a:p>
        </p:txBody>
      </p:sp>
      <p:sp>
        <p:nvSpPr>
          <p:cNvPr id="4" name="Slide Number Placeholder 3"/>
          <p:cNvSpPr>
            <a:spLocks noGrp="1"/>
          </p:cNvSpPr>
          <p:nvPr>
            <p:ph type="sldNum" sz="quarter" idx="10"/>
          </p:nvPr>
        </p:nvSpPr>
        <p:spPr/>
        <p:txBody>
          <a:bodyPr/>
          <a:lstStyle/>
          <a:p>
            <a:fld id="{0AF46FD7-2071-D545-BE76-98C1CEF5A50C}" type="slidenum">
              <a:rPr lang="en-US" smtClean="0"/>
              <a:t>6</a:t>
            </a:fld>
            <a:endParaRPr lang="en-US"/>
          </a:p>
        </p:txBody>
      </p:sp>
    </p:spTree>
    <p:extLst>
      <p:ext uri="{BB962C8B-B14F-4D97-AF65-F5344CB8AC3E}">
        <p14:creationId xmlns:p14="http://schemas.microsoft.com/office/powerpoint/2010/main" val="318781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we focus on, is how how capacity</a:t>
            </a:r>
            <a:r>
              <a:rPr lang="en-US" baseline="0" dirty="0" smtClean="0"/>
              <a:t> affects network usage. Do users with higher capacities have higher demands? Also, how do users react to upgrades in capacity? </a:t>
            </a:r>
            <a:endParaRPr lang="en-US" dirty="0"/>
          </a:p>
        </p:txBody>
      </p:sp>
      <p:sp>
        <p:nvSpPr>
          <p:cNvPr id="4" name="Slide Number Placeholder 3"/>
          <p:cNvSpPr>
            <a:spLocks noGrp="1"/>
          </p:cNvSpPr>
          <p:nvPr>
            <p:ph type="sldNum" sz="quarter" idx="10"/>
          </p:nvPr>
        </p:nvSpPr>
        <p:spPr/>
        <p:txBody>
          <a:bodyPr/>
          <a:lstStyle/>
          <a:p>
            <a:fld id="{F40E3E74-58FA-2349-97AE-410CEC8A8310}" type="slidenum">
              <a:rPr lang="en-US" smtClean="0"/>
              <a:t>7</a:t>
            </a:fld>
            <a:endParaRPr lang="en-US"/>
          </a:p>
        </p:txBody>
      </p:sp>
    </p:spTree>
    <p:extLst>
      <p:ext uri="{BB962C8B-B14F-4D97-AF65-F5344CB8AC3E}">
        <p14:creationId xmlns:p14="http://schemas.microsoft.com/office/powerpoint/2010/main" val="27603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t>
            </a:r>
            <a:r>
              <a:rPr lang="en-US" dirty="0" smtClean="0"/>
              <a:t>This plot shows the average peak </a:t>
            </a:r>
            <a:r>
              <a:rPr lang="en-US" baseline="0" dirty="0" smtClean="0"/>
              <a:t>usage </a:t>
            </a:r>
            <a:r>
              <a:rPr lang="en-US" dirty="0" smtClean="0"/>
              <a:t>, the</a:t>
            </a:r>
            <a:r>
              <a:rPr lang="en-US" baseline="0" dirty="0" smtClean="0"/>
              <a:t> </a:t>
            </a:r>
            <a:r>
              <a:rPr lang="en-US" dirty="0" smtClean="0"/>
              <a:t>95</a:t>
            </a:r>
            <a:r>
              <a:rPr lang="en-US" baseline="30000" dirty="0" smtClean="0"/>
              <a:t>th</a:t>
            </a:r>
            <a:r>
              <a:rPr lang="en-US" dirty="0" smtClean="0"/>
              <a:t> percentile, </a:t>
            </a:r>
            <a:r>
              <a:rPr lang="en-US" baseline="0" dirty="0" smtClean="0"/>
              <a:t>for users, grouped by broadband service capacity.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We see that even during peak usage, connections tend to be underutilized; at 1Mbps, users are only using about 30% of their service capacity.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As service capacity increases, despite a growth in usage, the fraction of the link utilized continues to decrease. By 12 Mbps, only about 10% of the link is used, on average, during peak periods.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Furthermore, at 12 Mbps, increases in usage become less significant as confidence intervals begin to overlap.</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This trend points to a law of diminishing returns. That is, additional increases in capacity result smaller and smaller increases in usage.</a:t>
            </a:r>
            <a:endParaRPr lang="en-US" dirty="0" smtClean="0"/>
          </a:p>
        </p:txBody>
      </p:sp>
      <p:sp>
        <p:nvSpPr>
          <p:cNvPr id="4" name="Slide Number Placeholder 3"/>
          <p:cNvSpPr>
            <a:spLocks noGrp="1"/>
          </p:cNvSpPr>
          <p:nvPr>
            <p:ph type="sldNum" sz="quarter" idx="10"/>
          </p:nvPr>
        </p:nvSpPr>
        <p:spPr/>
        <p:txBody>
          <a:bodyPr/>
          <a:lstStyle/>
          <a:p>
            <a:fld id="{F40E3E74-58FA-2349-97AE-410CEC8A8310}" type="slidenum">
              <a:rPr lang="en-US" smtClean="0"/>
              <a:t>8</a:t>
            </a:fld>
            <a:endParaRPr lang="en-US"/>
          </a:p>
        </p:txBody>
      </p:sp>
    </p:spTree>
    <p:extLst>
      <p:ext uri="{BB962C8B-B14F-4D97-AF65-F5344CB8AC3E}">
        <p14:creationId xmlns:p14="http://schemas.microsoft.com/office/powerpoint/2010/main" val="46820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large number of reports of exponential</a:t>
            </a:r>
            <a:r>
              <a:rPr lang="en-US" baseline="0" dirty="0" smtClean="0"/>
              <a:t> increases in </a:t>
            </a:r>
            <a:r>
              <a:rPr lang="en-US" dirty="0" smtClean="0"/>
              <a:t>IP traffic in recent years, we expect to see an increase in user demand, as well. Therefore,</a:t>
            </a:r>
            <a:r>
              <a:rPr lang="en-US" baseline="0" dirty="0" smtClean="0"/>
              <a:t> </a:t>
            </a:r>
            <a:r>
              <a:rPr lang="en-US" dirty="0" smtClean="0"/>
              <a:t>we decided</a:t>
            </a:r>
            <a:r>
              <a:rPr lang="en-US" baseline="0" dirty="0" smtClean="0"/>
              <a:t> to</a:t>
            </a:r>
            <a:r>
              <a:rPr lang="en-US" dirty="0" smtClean="0"/>
              <a:t> look</a:t>
            </a:r>
            <a:r>
              <a:rPr lang="en-US" baseline="0" dirty="0" smtClean="0"/>
              <a:t> at whether or not </a:t>
            </a:r>
            <a:r>
              <a:rPr lang="en-US" dirty="0" smtClean="0"/>
              <a:t>the relationship between capacity</a:t>
            </a:r>
            <a:r>
              <a:rPr lang="en-US" baseline="0" dirty="0" smtClean="0"/>
              <a:t> and usage changes over time. </a:t>
            </a:r>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“Because most longitudinal studies are observational, in the sense that they observe the state of the world without manipulating it, it has been argued that they may have less power to detect causal relationships than do experiments. But because of the repeated observation at the individual level, they have more power than cross-sectional observational studies, by virtue of being able to exclude time-invariant unobserved individual differences, and by virtue of observing the temporal order of events.”</a:t>
            </a:r>
          </a:p>
        </p:txBody>
      </p:sp>
      <p:sp>
        <p:nvSpPr>
          <p:cNvPr id="4" name="Slide Number Placeholder 3"/>
          <p:cNvSpPr>
            <a:spLocks noGrp="1"/>
          </p:cNvSpPr>
          <p:nvPr>
            <p:ph type="sldNum" sz="quarter" idx="10"/>
          </p:nvPr>
        </p:nvSpPr>
        <p:spPr/>
        <p:txBody>
          <a:bodyPr/>
          <a:lstStyle/>
          <a:p>
            <a:fld id="{F40E3E74-58FA-2349-97AE-410CEC8A8310}" type="slidenum">
              <a:rPr lang="en-US" smtClean="0"/>
              <a:t>9</a:t>
            </a:fld>
            <a:endParaRPr lang="en-US"/>
          </a:p>
        </p:txBody>
      </p:sp>
    </p:spTree>
    <p:extLst>
      <p:ext uri="{BB962C8B-B14F-4D97-AF65-F5344CB8AC3E}">
        <p14:creationId xmlns:p14="http://schemas.microsoft.com/office/powerpoint/2010/main" val="27603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9" name="Rectangle 5"/>
          <p:cNvSpPr>
            <a:spLocks noGrp="1" noChangeArrowheads="1"/>
          </p:cNvSpPr>
          <p:nvPr>
            <p:ph type="subTitle" sz="quarter" idx="1"/>
          </p:nvPr>
        </p:nvSpPr>
        <p:spPr>
          <a:xfrm>
            <a:off x="1447800" y="3657600"/>
            <a:ext cx="6400800" cy="2012950"/>
          </a:xfrm>
        </p:spPr>
        <p:txBody>
          <a:bodyPr/>
          <a:lstStyle>
            <a:lvl1pPr marL="0" indent="0" algn="ctr">
              <a:buFont typeface="Wingdings" pitchFamily="2" charset="2"/>
              <a:buNone/>
              <a:defRPr sz="2400"/>
            </a:lvl1pPr>
          </a:lstStyle>
          <a:p>
            <a:r>
              <a:rPr lang="en-US" smtClean="0"/>
              <a:t>Click to edit Master subtitle style</a:t>
            </a:r>
            <a:endParaRPr lang="en-US"/>
          </a:p>
        </p:txBody>
      </p:sp>
      <p:sp>
        <p:nvSpPr>
          <p:cNvPr id="6150" name="Rectangle 6"/>
          <p:cNvSpPr>
            <a:spLocks noGrp="1" noChangeArrowheads="1"/>
          </p:cNvSpPr>
          <p:nvPr>
            <p:ph type="ctrTitle" sz="quarter"/>
          </p:nvPr>
        </p:nvSpPr>
        <p:spPr>
          <a:xfrm>
            <a:off x="381000" y="2101850"/>
            <a:ext cx="8418513" cy="641350"/>
          </a:xfrm>
        </p:spPr>
        <p:txBody>
          <a:bodyPr anchor="b">
            <a:spAutoFit/>
          </a:bodyPr>
          <a:lstStyle>
            <a:lvl1pPr algn="ctr">
              <a:defRPr sz="3600">
                <a:ln w="18415" cmpd="sng">
                  <a:solidFill>
                    <a:srgbClr val="545EB4"/>
                  </a:solidFill>
                  <a:prstDash val="solid"/>
                </a:ln>
                <a:solidFill>
                  <a:srgbClr val="444488"/>
                </a:solidFill>
                <a:effectLst/>
              </a:defRPr>
            </a:lvl1pPr>
          </a:lstStyle>
          <a:p>
            <a:r>
              <a:rPr lang="en-US" smtClean="0"/>
              <a:t>Click to edit Master title style</a:t>
            </a:r>
            <a:endParaRPr lang="en-US" dirty="0"/>
          </a:p>
        </p:txBody>
      </p:sp>
      <p:sp>
        <p:nvSpPr>
          <p:cNvPr id="11" name="Rectangle 8"/>
          <p:cNvSpPr>
            <a:spLocks noChangeArrowheads="1"/>
          </p:cNvSpPr>
          <p:nvPr userDrawn="1"/>
        </p:nvSpPr>
        <p:spPr bwMode="blackGray">
          <a:xfrm>
            <a:off x="0" y="6516981"/>
            <a:ext cx="9144000" cy="346972"/>
          </a:xfrm>
          <a:prstGeom prst="rect">
            <a:avLst/>
          </a:prstGeom>
          <a:solidFill>
            <a:srgbClr val="666699"/>
          </a:solidFill>
          <a:ln w="19050">
            <a:solidFill>
              <a:srgbClr val="666699"/>
            </a:solidFill>
            <a:miter lim="800000"/>
            <a:headEnd/>
            <a:tailEnd/>
          </a:ln>
          <a:effectLst/>
        </p:spPr>
        <p:txBody>
          <a:bodyPr wrap="none" anchor="ctr"/>
          <a:lstStyle/>
          <a:p>
            <a:pPr>
              <a:defRPr/>
            </a:pPr>
            <a:endParaRPr lang="en-US" dirty="0"/>
          </a:p>
        </p:txBody>
      </p:sp>
      <p:sp>
        <p:nvSpPr>
          <p:cNvPr id="8" name="Text Box 8"/>
          <p:cNvSpPr txBox="1">
            <a:spLocks noChangeArrowheads="1"/>
          </p:cNvSpPr>
          <p:nvPr userDrawn="1"/>
        </p:nvSpPr>
        <p:spPr bwMode="auto">
          <a:xfrm>
            <a:off x="4959458" y="6501741"/>
            <a:ext cx="4184542" cy="338785"/>
          </a:xfrm>
          <a:prstGeom prst="rect">
            <a:avLst/>
          </a:prstGeom>
          <a:noFill/>
          <a:ln w="12700" cap="sq">
            <a:noFill/>
            <a:miter lim="800000"/>
            <a:headEnd type="none" w="sm" len="sm"/>
            <a:tailEnd type="none" w="sm" len="sm"/>
          </a:ln>
          <a:effectLst/>
        </p:spPr>
        <p:txBody>
          <a:bodyPr>
            <a:spAutoFit/>
          </a:bodyPr>
          <a:lstStyle/>
          <a:p>
            <a:pPr algn="r" eaLnBrk="1" hangingPunct="1">
              <a:spcBef>
                <a:spcPct val="50000"/>
              </a:spcBef>
              <a:defRPr/>
            </a:pPr>
            <a:r>
              <a:rPr lang="en-US" sz="1600" b="1" dirty="0">
                <a:solidFill>
                  <a:schemeClr val="bg1"/>
                </a:solidFill>
                <a:latin typeface="Avenir Book"/>
                <a:cs typeface="Avenir Book"/>
              </a:rPr>
              <a:t>http://aqualab.cs.northwestern.edu</a:t>
            </a:r>
          </a:p>
        </p:txBody>
      </p:sp>
      <p:sp>
        <p:nvSpPr>
          <p:cNvPr id="9" name="Rectangle 11"/>
          <p:cNvSpPr>
            <a:spLocks noChangeArrowheads="1"/>
          </p:cNvSpPr>
          <p:nvPr userDrawn="1"/>
        </p:nvSpPr>
        <p:spPr bwMode="auto">
          <a:xfrm rot="10800000">
            <a:off x="0"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10" name="Rectangle 11"/>
          <p:cNvSpPr>
            <a:spLocks noChangeArrowheads="1"/>
          </p:cNvSpPr>
          <p:nvPr userDrawn="1"/>
        </p:nvSpPr>
        <p:spPr bwMode="auto">
          <a:xfrm rot="10800000">
            <a:off x="0"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12" name="Rectangle 11"/>
          <p:cNvSpPr>
            <a:spLocks noChangeArrowheads="1"/>
          </p:cNvSpPr>
          <p:nvPr userDrawn="1"/>
        </p:nvSpPr>
        <p:spPr bwMode="auto">
          <a:xfrm rot="10800000">
            <a:off x="0"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9144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23825"/>
            <a:ext cx="80772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914400"/>
            <a:ext cx="396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14400"/>
            <a:ext cx="396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76200"/>
            <a:ext cx="8534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304800" y="9906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128" name="Rectangle 8"/>
          <p:cNvSpPr>
            <a:spLocks noChangeArrowheads="1"/>
          </p:cNvSpPr>
          <p:nvPr/>
        </p:nvSpPr>
        <p:spPr bwMode="blackGray">
          <a:xfrm>
            <a:off x="4038600" y="6545530"/>
            <a:ext cx="5105400" cy="312470"/>
          </a:xfrm>
          <a:prstGeom prst="rect">
            <a:avLst/>
          </a:prstGeom>
          <a:solidFill>
            <a:srgbClr val="666699"/>
          </a:solidFill>
          <a:ln w="19050">
            <a:solidFill>
              <a:srgbClr val="666699"/>
            </a:solidFill>
            <a:miter lim="800000"/>
            <a:headEnd/>
            <a:tailEnd/>
          </a:ln>
          <a:effectLst/>
        </p:spPr>
        <p:txBody>
          <a:bodyPr wrap="none" anchor="ctr"/>
          <a:lstStyle/>
          <a:p>
            <a:pPr>
              <a:defRPr/>
            </a:pPr>
            <a:endParaRPr lang="en-US" sz="1600" dirty="0">
              <a:solidFill>
                <a:srgbClr val="545EB4"/>
              </a:solidFill>
              <a:latin typeface="Avenir Book"/>
              <a:cs typeface="Avenir Book"/>
            </a:endParaRPr>
          </a:p>
        </p:txBody>
      </p:sp>
      <p:sp>
        <p:nvSpPr>
          <p:cNvPr id="17" name="Rectangle 8"/>
          <p:cNvSpPr>
            <a:spLocks noChangeArrowheads="1"/>
          </p:cNvSpPr>
          <p:nvPr/>
        </p:nvSpPr>
        <p:spPr bwMode="blackGray">
          <a:xfrm>
            <a:off x="0" y="6553200"/>
            <a:ext cx="9144000" cy="313266"/>
          </a:xfrm>
          <a:prstGeom prst="rect">
            <a:avLst/>
          </a:prstGeom>
          <a:noFill/>
          <a:ln w="19050">
            <a:solidFill>
              <a:srgbClr val="666699"/>
            </a:solidFill>
            <a:miter lim="800000"/>
            <a:headEnd/>
            <a:tailEnd/>
          </a:ln>
          <a:effectLst/>
        </p:spPr>
        <p:txBody>
          <a:bodyPr wrap="none" anchor="ctr"/>
          <a:lstStyle/>
          <a:p>
            <a:pPr>
              <a:defRPr/>
            </a:pPr>
            <a:endParaRPr lang="en-US" sz="1600" dirty="0">
              <a:latin typeface="Avenir Book"/>
              <a:cs typeface="Avenir Book"/>
            </a:endParaRPr>
          </a:p>
        </p:txBody>
      </p:sp>
      <p:sp>
        <p:nvSpPr>
          <p:cNvPr id="20" name="Footer Placeholder 3"/>
          <p:cNvSpPr txBox="1">
            <a:spLocks/>
          </p:cNvSpPr>
          <p:nvPr/>
        </p:nvSpPr>
        <p:spPr>
          <a:xfrm>
            <a:off x="0" y="6553199"/>
            <a:ext cx="4038600" cy="297519"/>
          </a:xfrm>
          <a:prstGeom prst="rect">
            <a:avLst/>
          </a:prstGeom>
          <a:ln>
            <a:noFill/>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err="1" smtClean="0">
                <a:ln>
                  <a:noFill/>
                </a:ln>
                <a:solidFill>
                  <a:srgbClr val="666699"/>
                </a:solidFill>
                <a:effectLst/>
                <a:uLnTx/>
                <a:uFillTx/>
                <a:latin typeface="Avenir Book"/>
                <a:ea typeface="+mn-ea"/>
                <a:cs typeface="Avenir Book"/>
              </a:rPr>
              <a:t>Bischof</a:t>
            </a:r>
            <a:r>
              <a:rPr kumimoji="0" lang="en-US" sz="1400" b="0" i="1" u="none" strike="noStrike" kern="1200" cap="none" spc="0" normalizeH="0" baseline="0" noProof="0" dirty="0" smtClean="0">
                <a:ln>
                  <a:noFill/>
                </a:ln>
                <a:solidFill>
                  <a:srgbClr val="666699"/>
                </a:solidFill>
                <a:effectLst/>
                <a:uLnTx/>
                <a:uFillTx/>
                <a:latin typeface="Avenir Book"/>
                <a:ea typeface="+mn-ea"/>
                <a:cs typeface="Avenir Book"/>
              </a:rPr>
              <a:t> et al.</a:t>
            </a:r>
            <a:endParaRPr kumimoji="0" lang="en-US" sz="1400" b="0" i="0" u="none" strike="noStrike" kern="1200" cap="none" spc="0" normalizeH="0" baseline="0" noProof="0" dirty="0">
              <a:ln>
                <a:noFill/>
              </a:ln>
              <a:solidFill>
                <a:srgbClr val="666699"/>
              </a:solidFill>
              <a:effectLst/>
              <a:uLnTx/>
              <a:uFillTx/>
              <a:latin typeface="Avenir Book"/>
              <a:ea typeface="+mn-ea"/>
              <a:cs typeface="Avenir Book"/>
            </a:endParaRPr>
          </a:p>
        </p:txBody>
      </p:sp>
      <p:sp>
        <p:nvSpPr>
          <p:cNvPr id="22" name="Slide Number Placeholder 4"/>
          <p:cNvSpPr txBox="1">
            <a:spLocks/>
          </p:cNvSpPr>
          <p:nvPr/>
        </p:nvSpPr>
        <p:spPr>
          <a:xfrm>
            <a:off x="8734425" y="6553200"/>
            <a:ext cx="409575"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020D3DC-CDC9-4B94-A0DB-13F4D6987516}" type="slidenum">
              <a:rPr kumimoji="0" lang="en-US" sz="1200" b="0" i="0" u="none" strike="noStrike" kern="1200" cap="none" spc="0" normalizeH="0" baseline="0" noProof="0" smtClean="0">
                <a:ln>
                  <a:noFill/>
                </a:ln>
                <a:solidFill>
                  <a:schemeClr val="bg1"/>
                </a:solidFill>
                <a:effectLst/>
                <a:uLnTx/>
                <a:uFillTx/>
                <a:latin typeface="Avenir Book"/>
                <a:ea typeface="+mn-ea"/>
                <a:cs typeface="Avenir Book"/>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Avenir Book"/>
              <a:ea typeface="+mn-ea"/>
              <a:cs typeface="Avenir Book"/>
            </a:endParaRPr>
          </a:p>
        </p:txBody>
      </p:sp>
      <p:sp>
        <p:nvSpPr>
          <p:cNvPr id="2" name="Rectangle 1"/>
          <p:cNvSpPr/>
          <p:nvPr/>
        </p:nvSpPr>
        <p:spPr>
          <a:xfrm>
            <a:off x="4038600" y="6553200"/>
            <a:ext cx="4800600" cy="338554"/>
          </a:xfrm>
          <a:prstGeom prst="rect">
            <a:avLst/>
          </a:prstGeom>
        </p:spPr>
        <p:txBody>
          <a:bodyPr wrap="square">
            <a:spAutoFit/>
          </a:bodyPr>
          <a:lstStyle/>
          <a:p>
            <a:pPr>
              <a:defRPr/>
            </a:pPr>
            <a:r>
              <a:rPr lang="en-US" sz="1600" dirty="0" smtClean="0">
                <a:solidFill>
                  <a:schemeClr val="bg1"/>
                </a:solidFill>
                <a:latin typeface="Avenir Book"/>
                <a:cs typeface="Avenir Book"/>
              </a:rPr>
              <a:t>Need, Want, or Can Afford - Broadband</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4" r:id="rId3"/>
    <p:sldLayoutId id="2147483736" r:id="rId4"/>
    <p:sldLayoutId id="2147483737" r:id="rId5"/>
    <p:sldLayoutId id="2147483740" r:id="rId6"/>
    <p:sldLayoutId id="2147483742" r:id="rId7"/>
  </p:sldLayoutIdLst>
  <p:timing>
    <p:tnLst>
      <p:par>
        <p:cTn id="1" dur="indefinite" restart="never" nodeType="tmRoot"/>
      </p:par>
    </p:tnLst>
  </p:timing>
  <p:hf hdr="0" dt="0"/>
  <p:txStyles>
    <p:titleStyle>
      <a:lvl1pPr algn="l" rtl="0" eaLnBrk="1" fontAlgn="base" hangingPunct="1">
        <a:spcBef>
          <a:spcPct val="0"/>
        </a:spcBef>
        <a:spcAft>
          <a:spcPct val="0"/>
        </a:spcAft>
        <a:defRPr sz="3600" b="0" cap="none" spc="0">
          <a:ln>
            <a:noFill/>
          </a:ln>
          <a:solidFill>
            <a:srgbClr val="545EB4"/>
          </a:solidFill>
          <a:effectLst/>
          <a:latin typeface="Avenir Book"/>
          <a:ea typeface="+mj-ea"/>
          <a:cs typeface="Avenir Book"/>
        </a:defRPr>
      </a:lvl1pPr>
      <a:lvl2pPr algn="l" rtl="0" eaLnBrk="1" fontAlgn="base" hangingPunct="1">
        <a:spcBef>
          <a:spcPct val="0"/>
        </a:spcBef>
        <a:spcAft>
          <a:spcPct val="0"/>
        </a:spcAft>
        <a:defRPr sz="3200">
          <a:solidFill>
            <a:schemeClr val="tx2"/>
          </a:solidFill>
          <a:latin typeface="Tahoma" pitchFamily="34" charset="0"/>
        </a:defRPr>
      </a:lvl2pPr>
      <a:lvl3pPr algn="l" rtl="0" eaLnBrk="1" fontAlgn="base" hangingPunct="1">
        <a:spcBef>
          <a:spcPct val="0"/>
        </a:spcBef>
        <a:spcAft>
          <a:spcPct val="0"/>
        </a:spcAft>
        <a:defRPr sz="3200">
          <a:solidFill>
            <a:schemeClr val="tx2"/>
          </a:solidFill>
          <a:latin typeface="Tahoma" pitchFamily="34" charset="0"/>
        </a:defRPr>
      </a:lvl3pPr>
      <a:lvl4pPr algn="l" rtl="0" eaLnBrk="1" fontAlgn="base" hangingPunct="1">
        <a:spcBef>
          <a:spcPct val="0"/>
        </a:spcBef>
        <a:spcAft>
          <a:spcPct val="0"/>
        </a:spcAft>
        <a:defRPr sz="3200">
          <a:solidFill>
            <a:schemeClr val="tx2"/>
          </a:solidFill>
          <a:latin typeface="Tahoma" pitchFamily="34" charset="0"/>
        </a:defRPr>
      </a:lvl4pPr>
      <a:lvl5pPr algn="l" rtl="0" eaLnBrk="1" fontAlgn="base" hangingPunct="1">
        <a:spcBef>
          <a:spcPct val="0"/>
        </a:spcBef>
        <a:spcAft>
          <a:spcPct val="0"/>
        </a:spcAft>
        <a:defRPr sz="3200">
          <a:solidFill>
            <a:schemeClr val="tx2"/>
          </a:solidFill>
          <a:latin typeface="Tahoma" pitchFamily="34" charset="0"/>
        </a:defRPr>
      </a:lvl5pPr>
      <a:lvl6pPr marL="457200" algn="l" rtl="0" eaLnBrk="1" fontAlgn="base" hangingPunct="1">
        <a:spcBef>
          <a:spcPct val="0"/>
        </a:spcBef>
        <a:spcAft>
          <a:spcPct val="0"/>
        </a:spcAft>
        <a:defRPr sz="3200">
          <a:solidFill>
            <a:schemeClr val="tx2"/>
          </a:solidFill>
          <a:latin typeface="Tahoma" pitchFamily="34" charset="0"/>
        </a:defRPr>
      </a:lvl6pPr>
      <a:lvl7pPr marL="914400" algn="l" rtl="0" eaLnBrk="1" fontAlgn="base" hangingPunct="1">
        <a:spcBef>
          <a:spcPct val="0"/>
        </a:spcBef>
        <a:spcAft>
          <a:spcPct val="0"/>
        </a:spcAft>
        <a:defRPr sz="3200">
          <a:solidFill>
            <a:schemeClr val="tx2"/>
          </a:solidFill>
          <a:latin typeface="Tahoma" pitchFamily="34" charset="0"/>
        </a:defRPr>
      </a:lvl7pPr>
      <a:lvl8pPr marL="1371600" algn="l" rtl="0" eaLnBrk="1" fontAlgn="base" hangingPunct="1">
        <a:spcBef>
          <a:spcPct val="0"/>
        </a:spcBef>
        <a:spcAft>
          <a:spcPct val="0"/>
        </a:spcAft>
        <a:defRPr sz="3200">
          <a:solidFill>
            <a:schemeClr val="tx2"/>
          </a:solidFill>
          <a:latin typeface="Tahoma" pitchFamily="34" charset="0"/>
        </a:defRPr>
      </a:lvl8pPr>
      <a:lvl9pPr marL="1828800" algn="l" rtl="0" eaLnBrk="1" fontAlgn="base" hangingPunct="1">
        <a:spcBef>
          <a:spcPct val="0"/>
        </a:spcBef>
        <a:spcAft>
          <a:spcPct val="0"/>
        </a:spcAft>
        <a:defRPr sz="32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SzPct val="80000"/>
        <a:buFont typeface="Wingdings" pitchFamily="2" charset="2"/>
        <a:buBlip>
          <a:blip r:embed="rId9"/>
        </a:buBlip>
        <a:defRPr sz="24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000">
          <a:solidFill>
            <a:schemeClr val="tx1"/>
          </a:solidFill>
          <a:latin typeface="Avenir Book"/>
          <a:cs typeface="Avenir Book"/>
        </a:defRPr>
      </a:lvl2pPr>
      <a:lvl3pPr marL="1143000" indent="-228600" algn="l" rtl="0" eaLnBrk="1" fontAlgn="base" hangingPunct="1">
        <a:spcBef>
          <a:spcPct val="20000"/>
        </a:spcBef>
        <a:spcAft>
          <a:spcPct val="0"/>
        </a:spcAft>
        <a:buChar char="•"/>
        <a:defRPr sz="1800">
          <a:solidFill>
            <a:schemeClr val="tx1"/>
          </a:solidFill>
          <a:latin typeface="Avenir Book"/>
          <a:cs typeface="Avenir Book"/>
        </a:defRPr>
      </a:lvl3pPr>
      <a:lvl4pPr marL="1600200" indent="-228600" algn="l" rtl="0" eaLnBrk="1" fontAlgn="base" hangingPunct="1">
        <a:spcBef>
          <a:spcPct val="20000"/>
        </a:spcBef>
        <a:spcAft>
          <a:spcPct val="0"/>
        </a:spcAft>
        <a:buChar char="–"/>
        <a:defRPr sz="1800">
          <a:solidFill>
            <a:schemeClr val="tx1"/>
          </a:solidFill>
          <a:latin typeface="Avenir Book"/>
          <a:cs typeface="Avenir Book"/>
        </a:defRPr>
      </a:lvl4pPr>
      <a:lvl5pPr marL="2057400" indent="-228600" algn="l" rtl="0" eaLnBrk="1" fontAlgn="base" hangingPunct="1">
        <a:spcBef>
          <a:spcPct val="20000"/>
        </a:spcBef>
        <a:spcAft>
          <a:spcPct val="0"/>
        </a:spcAft>
        <a:buChar char="»"/>
        <a:defRPr sz="14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gif"/><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1.png"/><Relationship Id="rId9"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gif"/><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jp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3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2.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sz="quarter"/>
          </p:nvPr>
        </p:nvSpPr>
        <p:spPr>
          <a:xfrm>
            <a:off x="541591" y="1352252"/>
            <a:ext cx="8303784" cy="2000548"/>
          </a:xfrm>
        </p:spPr>
        <p:txBody>
          <a:bodyPr/>
          <a:lstStyle/>
          <a:p>
            <a:pPr algn="l"/>
            <a:r>
              <a:rPr lang="en-US" sz="4400" dirty="0"/>
              <a:t>Need, Want, or Can </a:t>
            </a:r>
            <a:r>
              <a:rPr lang="en-US" sz="4400" dirty="0" smtClean="0"/>
              <a:t>Afford </a:t>
            </a:r>
            <a:r>
              <a:rPr lang="en-US" sz="4000" dirty="0"/>
              <a:t>Broadband Markets and the Behavior of Users</a:t>
            </a:r>
            <a:endParaRPr lang="en-US" sz="4000" i="1" dirty="0">
              <a:solidFill>
                <a:schemeClr val="tx1"/>
              </a:solidFill>
              <a:latin typeface="Consolas"/>
              <a:cs typeface="Consola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0584" y="5943600"/>
            <a:ext cx="479584" cy="47091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5756" y="6082401"/>
            <a:ext cx="673202" cy="237748"/>
          </a:xfrm>
          <a:prstGeom prst="rect">
            <a:avLst/>
          </a:prstGeom>
        </p:spPr>
      </p:pic>
      <p:sp>
        <p:nvSpPr>
          <p:cNvPr id="3" name="Subtitle 2"/>
          <p:cNvSpPr>
            <a:spLocks noGrp="1"/>
          </p:cNvSpPr>
          <p:nvPr>
            <p:ph type="subTitle" sz="quarter" idx="1"/>
          </p:nvPr>
        </p:nvSpPr>
        <p:spPr>
          <a:xfrm>
            <a:off x="672353" y="3562350"/>
            <a:ext cx="7176247" cy="2012950"/>
          </a:xfrm>
        </p:spPr>
        <p:txBody>
          <a:bodyPr/>
          <a:lstStyle/>
          <a:p>
            <a:pPr algn="l"/>
            <a:r>
              <a:rPr lang="en-US" dirty="0">
                <a:solidFill>
                  <a:srgbClr val="000000"/>
                </a:solidFill>
                <a:latin typeface="Avenir Black"/>
                <a:cs typeface="Avenir Black"/>
              </a:rPr>
              <a:t>Zachary S. </a:t>
            </a:r>
            <a:r>
              <a:rPr lang="en-US" dirty="0" err="1" smtClean="0">
                <a:solidFill>
                  <a:srgbClr val="000000"/>
                </a:solidFill>
                <a:latin typeface="Avenir Black"/>
                <a:cs typeface="Avenir Black"/>
              </a:rPr>
              <a:t>Bischof</a:t>
            </a:r>
            <a:r>
              <a:rPr lang="en-US" dirty="0" smtClean="0">
                <a:solidFill>
                  <a:srgbClr val="000000"/>
                </a:solidFill>
                <a:latin typeface="Avenir Black"/>
                <a:cs typeface="Avenir Black"/>
              </a:rPr>
              <a:t>*</a:t>
            </a:r>
            <a:r>
              <a:rPr lang="en-US" b="1" dirty="0" smtClean="0">
                <a:solidFill>
                  <a:srgbClr val="000000"/>
                </a:solidFill>
                <a:latin typeface="Avenir Black"/>
                <a:cs typeface="Avenir Black"/>
              </a:rPr>
              <a:t>, </a:t>
            </a:r>
            <a:br>
              <a:rPr lang="en-US" b="1" dirty="0" smtClean="0">
                <a:solidFill>
                  <a:srgbClr val="000000"/>
                </a:solidFill>
                <a:latin typeface="Avenir Black"/>
                <a:cs typeface="Avenir Black"/>
              </a:rPr>
            </a:br>
            <a:r>
              <a:rPr lang="en-US" dirty="0" err="1" smtClean="0"/>
              <a:t>Fabián</a:t>
            </a:r>
            <a:r>
              <a:rPr lang="en-US" dirty="0" smtClean="0"/>
              <a:t> </a:t>
            </a:r>
            <a:r>
              <a:rPr lang="en-US" dirty="0"/>
              <a:t>E. </a:t>
            </a:r>
            <a:r>
              <a:rPr lang="en-US" dirty="0" smtClean="0"/>
              <a:t>Bustamante*,</a:t>
            </a:r>
            <a:r>
              <a:rPr lang="en-US" dirty="0"/>
              <a:t/>
            </a:r>
            <a:br>
              <a:rPr lang="en-US" dirty="0"/>
            </a:br>
            <a:r>
              <a:rPr lang="en-US" dirty="0" err="1"/>
              <a:t>Rade</a:t>
            </a:r>
            <a:r>
              <a:rPr lang="en-US" dirty="0"/>
              <a:t> </a:t>
            </a:r>
            <a:r>
              <a:rPr lang="en-US" dirty="0" err="1" smtClean="0"/>
              <a:t>Stanojevic</a:t>
            </a:r>
            <a:r>
              <a:rPr lang="en-US" dirty="0"/>
              <a:t>°</a:t>
            </a:r>
          </a:p>
          <a:p>
            <a:pPr algn="l"/>
            <a:r>
              <a:rPr lang="en-US" dirty="0" smtClean="0">
                <a:latin typeface="Avenir Book Oblique"/>
                <a:cs typeface="Avenir Book Oblique"/>
              </a:rPr>
              <a:t>*Northwestern </a:t>
            </a:r>
            <a:r>
              <a:rPr lang="en-US" dirty="0">
                <a:latin typeface="Avenir Book Oblique"/>
                <a:cs typeface="Avenir Book Oblique"/>
              </a:rPr>
              <a:t>U., </a:t>
            </a:r>
            <a:br>
              <a:rPr lang="en-US" dirty="0">
                <a:latin typeface="Avenir Book Oblique"/>
                <a:cs typeface="Avenir Book Oblique"/>
              </a:rPr>
            </a:br>
            <a:r>
              <a:rPr lang="en-US" dirty="0"/>
              <a:t>°</a:t>
            </a:r>
            <a:r>
              <a:rPr lang="en-US" dirty="0" err="1" smtClean="0">
                <a:latin typeface="Avenir Book Oblique"/>
                <a:cs typeface="Avenir Book Oblique"/>
              </a:rPr>
              <a:t>Telefonica</a:t>
            </a:r>
            <a:r>
              <a:rPr lang="en-US" dirty="0" smtClean="0">
                <a:latin typeface="Avenir Book Oblique"/>
                <a:cs typeface="Avenir Book Oblique"/>
              </a:rPr>
              <a:t> Research</a:t>
            </a:r>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61" y="5485344"/>
            <a:ext cx="1026459" cy="1018818"/>
          </a:xfrm>
          <a:prstGeom prst="rect">
            <a:avLst/>
          </a:prstGeom>
        </p:spPr>
      </p:pic>
    </p:spTree>
    <p:extLst>
      <p:ext uri="{BB962C8B-B14F-4D97-AF65-F5344CB8AC3E}">
        <p14:creationId xmlns:p14="http://schemas.microsoft.com/office/powerpoint/2010/main" val="1984510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capacity and usage – Over time</a:t>
            </a:r>
            <a:endParaRPr lang="en-US" dirty="0"/>
          </a:p>
        </p:txBody>
      </p:sp>
      <p:pic>
        <p:nvPicPr>
          <p:cNvPr id="4" name="Picture 3" descr="download_no_bt_UPnPTotalBytesReceived_P95.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4446" y="749638"/>
            <a:ext cx="7797591" cy="5704947"/>
          </a:xfrm>
          <a:prstGeom prst="rect">
            <a:avLst/>
          </a:prstGeom>
        </p:spPr>
      </p:pic>
      <p:sp>
        <p:nvSpPr>
          <p:cNvPr id="3" name="Content Placeholder 2"/>
          <p:cNvSpPr>
            <a:spLocks noGrp="1"/>
          </p:cNvSpPr>
          <p:nvPr>
            <p:ph idx="1"/>
          </p:nvPr>
        </p:nvSpPr>
        <p:spPr>
          <a:xfrm>
            <a:off x="1240118" y="1261936"/>
            <a:ext cx="4243297" cy="1027397"/>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2800" dirty="0" smtClean="0">
                <a:latin typeface="Avenir Book Oblique"/>
                <a:cs typeface="Avenir Book Oblique"/>
              </a:rPr>
              <a:t>Usage consistent over 3 years for a given capacity</a:t>
            </a:r>
            <a:endParaRPr lang="en-US" sz="2800" dirty="0">
              <a:latin typeface="Avenir Book Oblique"/>
              <a:cs typeface="Avenir Book Oblique"/>
            </a:endParaRPr>
          </a:p>
        </p:txBody>
      </p:sp>
    </p:spTree>
    <p:extLst>
      <p:ext uri="{BB962C8B-B14F-4D97-AF65-F5344CB8AC3E}">
        <p14:creationId xmlns:p14="http://schemas.microsoft.com/office/powerpoint/2010/main" val="97391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and need</a:t>
            </a:r>
            <a:endParaRPr lang="en-US" dirty="0"/>
          </a:p>
        </p:txBody>
      </p:sp>
      <p:sp>
        <p:nvSpPr>
          <p:cNvPr id="3" name="Content Placeholder 2"/>
          <p:cNvSpPr>
            <a:spLocks noGrp="1"/>
          </p:cNvSpPr>
          <p:nvPr>
            <p:ph idx="1"/>
          </p:nvPr>
        </p:nvSpPr>
        <p:spPr/>
        <p:txBody>
          <a:bodyPr/>
          <a:lstStyle/>
          <a:p>
            <a:endParaRPr lang="en-US" sz="2800" dirty="0" smtClean="0"/>
          </a:p>
          <a:p>
            <a:pPr marL="0" indent="0">
              <a:buNone/>
            </a:pPr>
            <a:endParaRPr lang="en-US" sz="2800" dirty="0" smtClean="0"/>
          </a:p>
          <a:p>
            <a:pPr marL="0" indent="0">
              <a:buNone/>
            </a:pPr>
            <a:endParaRPr lang="en-US" sz="2800" dirty="0"/>
          </a:p>
          <a:p>
            <a:r>
              <a:rPr lang="en-US" sz="2800" dirty="0" smtClean="0"/>
              <a:t>Does this mean users don’t need higher capacity than what they have?</a:t>
            </a:r>
            <a:endParaRPr lang="en-US" sz="2800" dirty="0"/>
          </a:p>
          <a:p>
            <a:pPr lvl="1"/>
            <a:r>
              <a:rPr lang="en-US" sz="2400" dirty="0" smtClean="0"/>
              <a:t>Or, would their demand increase if upgraded?</a:t>
            </a:r>
          </a:p>
          <a:p>
            <a:pPr lvl="1"/>
            <a:r>
              <a:rPr lang="en-US" sz="2400" dirty="0" smtClean="0"/>
              <a:t>A </a:t>
            </a:r>
            <a:r>
              <a:rPr lang="en-US" sz="2400" dirty="0"/>
              <a:t>n</a:t>
            </a:r>
            <a:r>
              <a:rPr lang="en-US" sz="2400" dirty="0" smtClean="0"/>
              <a:t>atural experiment to determine impact of upgrades</a:t>
            </a:r>
          </a:p>
          <a:p>
            <a:pPr lvl="2"/>
            <a:r>
              <a:rPr lang="en-US" sz="2200" dirty="0"/>
              <a:t>S</a:t>
            </a:r>
            <a:r>
              <a:rPr lang="en-US" sz="2200" dirty="0" smtClean="0"/>
              <a:t>ame user before and after a “service upgrade”</a:t>
            </a:r>
            <a:endParaRPr lang="en-US" sz="2200" dirty="0"/>
          </a:p>
        </p:txBody>
      </p:sp>
      <p:sp>
        <p:nvSpPr>
          <p:cNvPr id="4" name="TextBox 3"/>
          <p:cNvSpPr txBox="1"/>
          <p:nvPr/>
        </p:nvSpPr>
        <p:spPr>
          <a:xfrm>
            <a:off x="10634133" y="5791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4604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and need </a:t>
            </a:r>
            <a:r>
              <a:rPr lang="en-US" dirty="0"/>
              <a:t>– Inferring causality</a:t>
            </a:r>
          </a:p>
        </p:txBody>
      </p:sp>
      <p:sp>
        <p:nvSpPr>
          <p:cNvPr id="6" name="Content Placeholder 2"/>
          <p:cNvSpPr txBox="1">
            <a:spLocks/>
          </p:cNvSpPr>
          <p:nvPr/>
        </p:nvSpPr>
        <p:spPr>
          <a:xfrm>
            <a:off x="457200" y="845750"/>
            <a:ext cx="8229600" cy="12242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smtClean="0"/>
              <a:t>95</a:t>
            </a:r>
            <a:r>
              <a:rPr lang="en-US" sz="2400" baseline="30000" dirty="0" smtClean="0"/>
              <a:t>th</a:t>
            </a:r>
            <a:r>
              <a:rPr lang="en-US" sz="2400" dirty="0" smtClean="0"/>
              <a:t> percentile</a:t>
            </a:r>
            <a:r>
              <a:rPr lang="en-US" sz="2400" dirty="0"/>
              <a:t> </a:t>
            </a:r>
            <a:r>
              <a:rPr lang="en-US" sz="2400" dirty="0" smtClean="0"/>
              <a:t>usage before and after upgrade</a:t>
            </a:r>
            <a:endParaRPr lang="en-US" sz="2400" dirty="0"/>
          </a:p>
        </p:txBody>
      </p:sp>
      <p:pic>
        <p:nvPicPr>
          <p:cNvPr id="9" name="Picture 8" descr="user_switch_P95.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4512" y="1324651"/>
            <a:ext cx="8253501" cy="4966550"/>
          </a:xfrm>
          <a:prstGeom prst="rect">
            <a:avLst/>
          </a:prstGeom>
        </p:spPr>
      </p:pic>
      <p:cxnSp>
        <p:nvCxnSpPr>
          <p:cNvPr id="11" name="Straight Arrow Connector 10"/>
          <p:cNvCxnSpPr/>
          <p:nvPr/>
        </p:nvCxnSpPr>
        <p:spPr bwMode="auto">
          <a:xfrm>
            <a:off x="4501263" y="3505006"/>
            <a:ext cx="623520" cy="0"/>
          </a:xfrm>
          <a:prstGeom prst="straightConnector1">
            <a:avLst/>
          </a:prstGeom>
          <a:solidFill>
            <a:schemeClr val="accent1"/>
          </a:solidFill>
          <a:ln w="34925" cap="flat" cmpd="sng" algn="ctr">
            <a:solidFill>
              <a:schemeClr val="tx1"/>
            </a:solidFill>
            <a:prstDash val="solid"/>
            <a:round/>
            <a:headEnd type="arrow"/>
            <a:tailEnd type="arrow"/>
          </a:ln>
          <a:effectLst/>
        </p:spPr>
      </p:cxnSp>
      <p:sp>
        <p:nvSpPr>
          <p:cNvPr id="12" name="TextBox 11"/>
          <p:cNvSpPr txBox="1"/>
          <p:nvPr/>
        </p:nvSpPr>
        <p:spPr>
          <a:xfrm>
            <a:off x="1599470" y="2798210"/>
            <a:ext cx="2579615" cy="830997"/>
          </a:xfrm>
          <a:prstGeom prst="rect">
            <a:avLst/>
          </a:prstGeom>
          <a:noFill/>
        </p:spPr>
        <p:txBody>
          <a:bodyPr wrap="square" rtlCol="0">
            <a:spAutoFit/>
          </a:bodyPr>
          <a:lstStyle/>
          <a:p>
            <a:pPr algn="ctr">
              <a:defRPr/>
            </a:pPr>
            <a:r>
              <a:rPr lang="en-US" sz="2400" dirty="0" smtClean="0">
                <a:latin typeface="Avenir Book Oblique"/>
                <a:cs typeface="Avenir Book Oblique"/>
              </a:rPr>
              <a:t>3x increase in median usage</a:t>
            </a:r>
            <a:endParaRPr lang="en-US" sz="2400" dirty="0">
              <a:latin typeface="Avenir Book Oblique"/>
              <a:cs typeface="Avenir Book Oblique"/>
            </a:endParaRPr>
          </a:p>
        </p:txBody>
      </p:sp>
      <p:sp>
        <p:nvSpPr>
          <p:cNvPr id="8" name="Content Placeholder 2"/>
          <p:cNvSpPr txBox="1">
            <a:spLocks/>
          </p:cNvSpPr>
          <p:nvPr/>
        </p:nvSpPr>
        <p:spPr>
          <a:xfrm>
            <a:off x="4501263" y="2131823"/>
            <a:ext cx="4266196" cy="88561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Avenir Book Oblique"/>
                <a:cs typeface="Avenir Book Oblique"/>
              </a:rPr>
              <a:t>For 70% of users, peak usage increased after upgrading</a:t>
            </a:r>
            <a:endParaRPr lang="en-US" sz="2400" dirty="0">
              <a:latin typeface="Avenir Book Oblique"/>
              <a:cs typeface="Avenir Book Oblique"/>
            </a:endParaRPr>
          </a:p>
        </p:txBody>
      </p:sp>
      <p:sp>
        <p:nvSpPr>
          <p:cNvPr id="10" name="Content Placeholder 2"/>
          <p:cNvSpPr txBox="1">
            <a:spLocks/>
          </p:cNvSpPr>
          <p:nvPr/>
        </p:nvSpPr>
        <p:spPr>
          <a:xfrm>
            <a:off x="4136078" y="4322815"/>
            <a:ext cx="4631381" cy="88561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Avenir Book Oblique"/>
                <a:cs typeface="Avenir Book Oblique"/>
              </a:rPr>
              <a:t>And impact of upgrade is higher for lower initial capacities</a:t>
            </a:r>
          </a:p>
        </p:txBody>
      </p:sp>
      <p:sp>
        <p:nvSpPr>
          <p:cNvPr id="3" name="Rectangle 2"/>
          <p:cNvSpPr/>
          <p:nvPr/>
        </p:nvSpPr>
        <p:spPr>
          <a:xfrm>
            <a:off x="191152" y="6055268"/>
            <a:ext cx="1107828" cy="369332"/>
          </a:xfrm>
          <a:prstGeom prst="rect">
            <a:avLst/>
          </a:prstGeom>
        </p:spPr>
        <p:txBody>
          <a:bodyPr wrap="none">
            <a:spAutoFit/>
          </a:bodyPr>
          <a:lstStyle/>
          <a:p>
            <a:r>
              <a:rPr lang="en-US" dirty="0">
                <a:latin typeface="Avenir Oblique"/>
                <a:cs typeface="Avenir Oblique"/>
              </a:rPr>
              <a:t>p &lt; 10</a:t>
            </a:r>
            <a:r>
              <a:rPr lang="en-US" baseline="30000" dirty="0">
                <a:latin typeface="Avenir Oblique"/>
                <a:cs typeface="Avenir Oblique"/>
              </a:rPr>
              <a:t>-24</a:t>
            </a:r>
            <a:endParaRPr lang="en-US" dirty="0"/>
          </a:p>
        </p:txBody>
      </p:sp>
    </p:spTree>
    <p:extLst>
      <p:ext uri="{BB962C8B-B14F-4D97-AF65-F5344CB8AC3E}">
        <p14:creationId xmlns:p14="http://schemas.microsoft.com/office/powerpoint/2010/main" val="15335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 Cost of access</a:t>
            </a:r>
            <a:endParaRPr lang="en-US" dirty="0"/>
          </a:p>
        </p:txBody>
      </p:sp>
      <p:sp>
        <p:nvSpPr>
          <p:cNvPr id="3" name="Content Placeholder 2"/>
          <p:cNvSpPr>
            <a:spLocks noGrp="1"/>
          </p:cNvSpPr>
          <p:nvPr>
            <p:ph idx="1"/>
          </p:nvPr>
        </p:nvSpPr>
        <p:spPr>
          <a:xfrm>
            <a:off x="304800" y="846694"/>
            <a:ext cx="8534400" cy="5477906"/>
          </a:xfrm>
        </p:spPr>
        <p:txBody>
          <a:bodyPr/>
          <a:lstStyle/>
          <a:p>
            <a:endParaRPr lang="en-US" sz="2800" dirty="0" smtClean="0"/>
          </a:p>
          <a:p>
            <a:endParaRPr lang="en-US" sz="2800" dirty="0"/>
          </a:p>
          <a:p>
            <a:endParaRPr lang="en-US" sz="2800" dirty="0" smtClean="0"/>
          </a:p>
          <a:p>
            <a:r>
              <a:rPr lang="en-US" sz="2800" dirty="0" smtClean="0"/>
              <a:t>How does the cost of access impact usage?</a:t>
            </a:r>
          </a:p>
          <a:p>
            <a:pPr lvl="1"/>
            <a:r>
              <a:rPr lang="en-US" sz="2400" dirty="0" smtClean="0"/>
              <a:t>Are similar services in expensive markets used more?</a:t>
            </a:r>
          </a:p>
          <a:p>
            <a:pPr marL="0" indent="0">
              <a:buNone/>
            </a:pPr>
            <a:r>
              <a:rPr lang="en-US" sz="2800" dirty="0" smtClean="0"/>
              <a:t>	</a:t>
            </a:r>
            <a:endParaRPr lang="en-US" sz="2800" dirty="0"/>
          </a:p>
        </p:txBody>
      </p:sp>
    </p:spTree>
    <p:extLst>
      <p:ext uri="{BB962C8B-B14F-4D97-AF65-F5344CB8AC3E}">
        <p14:creationId xmlns:p14="http://schemas.microsoft.com/office/powerpoint/2010/main" val="280098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a:t>
            </a:r>
            <a:r>
              <a:rPr lang="en-US" dirty="0"/>
              <a:t>c</a:t>
            </a:r>
            <a:r>
              <a:rPr lang="en-US" dirty="0" smtClean="0"/>
              <a:t>ost of access</a:t>
            </a:r>
            <a:endParaRPr lang="en-US" dirty="0"/>
          </a:p>
        </p:txBody>
      </p:sp>
      <p:sp>
        <p:nvSpPr>
          <p:cNvPr id="3" name="Content Placeholder 2"/>
          <p:cNvSpPr>
            <a:spLocks noGrp="1"/>
          </p:cNvSpPr>
          <p:nvPr>
            <p:ph idx="1"/>
          </p:nvPr>
        </p:nvSpPr>
        <p:spPr>
          <a:xfrm>
            <a:off x="304800" y="846694"/>
            <a:ext cx="8534400" cy="5477906"/>
          </a:xfrm>
        </p:spPr>
        <p:txBody>
          <a:bodyPr/>
          <a:lstStyle/>
          <a:p>
            <a:r>
              <a:rPr lang="en-US" sz="2800" dirty="0" smtClean="0"/>
              <a:t>Cost is a relative term</a:t>
            </a:r>
          </a:p>
          <a:p>
            <a:pPr lvl="1"/>
            <a:r>
              <a:rPr lang="en-US" sz="2400" dirty="0"/>
              <a:t>A</a:t>
            </a:r>
            <a:r>
              <a:rPr lang="en-US" sz="2400" dirty="0" smtClean="0"/>
              <a:t>djust for purchasing power (PPP)</a:t>
            </a:r>
          </a:p>
          <a:p>
            <a:r>
              <a:rPr lang="en-US" sz="2800" dirty="0" smtClean="0"/>
              <a:t>Cost of broadband services varies by market</a:t>
            </a:r>
            <a:endParaRPr lang="en-US" sz="2400" dirty="0" smtClean="0"/>
          </a:p>
          <a:p>
            <a:pPr lvl="1"/>
            <a:r>
              <a:rPr lang="en-US" sz="2400" dirty="0" smtClean="0"/>
              <a:t>$50/</a:t>
            </a:r>
            <a:r>
              <a:rPr lang="en-US" sz="2400" dirty="0" err="1" smtClean="0"/>
              <a:t>mo</a:t>
            </a:r>
            <a:r>
              <a:rPr lang="en-US" sz="2400" dirty="0" smtClean="0"/>
              <a:t> (PPP) for 1 </a:t>
            </a:r>
            <a:r>
              <a:rPr lang="en-US" sz="2400" dirty="0" err="1" smtClean="0"/>
              <a:t>Gbps</a:t>
            </a:r>
            <a:r>
              <a:rPr lang="en-US" sz="2400" dirty="0" smtClean="0"/>
              <a:t> in Japan</a:t>
            </a:r>
          </a:p>
          <a:p>
            <a:pPr lvl="1"/>
            <a:r>
              <a:rPr lang="en-US" sz="2400" dirty="0" smtClean="0"/>
              <a:t>$100/</a:t>
            </a:r>
            <a:r>
              <a:rPr lang="en-US" sz="2400" dirty="0" err="1" smtClean="0"/>
              <a:t>mo</a:t>
            </a:r>
            <a:r>
              <a:rPr lang="en-US" sz="2400" dirty="0" smtClean="0"/>
              <a:t> (PPP) for 512 Kbps in Botswana</a:t>
            </a:r>
            <a:endParaRPr lang="en-US" sz="2800" dirty="0" smtClean="0"/>
          </a:p>
          <a:p>
            <a:r>
              <a:rPr lang="en-US" sz="2800" dirty="0" smtClean="0"/>
              <a:t>Use monthly price of cheapest 1+ Mbps service as an estimate of the country’s “cost of broadband”</a:t>
            </a:r>
            <a:endParaRPr lang="en-US" sz="2800" dirty="0"/>
          </a:p>
          <a:p>
            <a:endParaRPr lang="en-US" sz="2800" dirty="0" smtClean="0">
              <a:latin typeface="Avenir Oblique"/>
              <a:cs typeface="Avenir Oblique"/>
            </a:endParaRPr>
          </a:p>
          <a:p>
            <a:pPr marL="0" indent="0">
              <a:buNone/>
            </a:pPr>
            <a:endParaRPr lang="en-US" sz="2800" dirty="0"/>
          </a:p>
        </p:txBody>
      </p:sp>
    </p:spTree>
    <p:extLst>
      <p:ext uri="{BB962C8B-B14F-4D97-AF65-F5344CB8AC3E}">
        <p14:creationId xmlns:p14="http://schemas.microsoft.com/office/powerpoint/2010/main" val="19159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cost </a:t>
            </a:r>
            <a:r>
              <a:rPr lang="en-US" dirty="0"/>
              <a:t>of access</a:t>
            </a:r>
          </a:p>
        </p:txBody>
      </p:sp>
      <p:sp>
        <p:nvSpPr>
          <p:cNvPr id="3" name="Content Placeholder 2"/>
          <p:cNvSpPr>
            <a:spLocks noGrp="1"/>
          </p:cNvSpPr>
          <p:nvPr>
            <p:ph idx="1"/>
          </p:nvPr>
        </p:nvSpPr>
        <p:spPr/>
        <p:txBody>
          <a:bodyPr/>
          <a:lstStyle/>
          <a:p>
            <a:r>
              <a:rPr lang="en-US" sz="2800" dirty="0"/>
              <a:t>N</a:t>
            </a:r>
            <a:r>
              <a:rPr lang="en-US" sz="2800" dirty="0" smtClean="0"/>
              <a:t>earest neighbor matching with caliper</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lvl="1"/>
            <a:endParaRPr lang="en-US" dirty="0" smtClean="0">
              <a:latin typeface="Avenir Oblique"/>
              <a:cs typeface="Avenir Oblique"/>
            </a:endParaRPr>
          </a:p>
          <a:p>
            <a:r>
              <a:rPr lang="en-US" sz="2800" dirty="0" smtClean="0">
                <a:latin typeface="Avenir Oblique"/>
                <a:cs typeface="Avenir Oblique"/>
              </a:rPr>
              <a:t>In </a:t>
            </a:r>
            <a:r>
              <a:rPr lang="en-US" sz="2800" dirty="0">
                <a:latin typeface="Avenir Oblique"/>
                <a:cs typeface="Avenir Oblique"/>
              </a:rPr>
              <a:t>markets </a:t>
            </a:r>
            <a:r>
              <a:rPr lang="en-US" sz="2800" dirty="0" smtClean="0">
                <a:latin typeface="Avenir Oblique"/>
                <a:cs typeface="Avenir Oblique"/>
              </a:rPr>
              <a:t>where access </a:t>
            </a:r>
            <a:r>
              <a:rPr lang="en-US" sz="2800" dirty="0">
                <a:latin typeface="Avenir Oblique"/>
                <a:cs typeface="Avenir Oblique"/>
              </a:rPr>
              <a:t>cost </a:t>
            </a:r>
            <a:r>
              <a:rPr lang="en-US" sz="2800" dirty="0" smtClean="0">
                <a:latin typeface="Avenir Oblique"/>
                <a:cs typeface="Avenir Oblique"/>
              </a:rPr>
              <a:t>was &gt;$</a:t>
            </a:r>
            <a:r>
              <a:rPr lang="en-US" sz="2800" dirty="0">
                <a:latin typeface="Avenir Oblique"/>
                <a:cs typeface="Avenir Oblique"/>
              </a:rPr>
              <a:t>60/</a:t>
            </a:r>
            <a:r>
              <a:rPr lang="en-US" sz="2800" dirty="0" err="1" smtClean="0">
                <a:latin typeface="Avenir Oblique"/>
                <a:cs typeface="Avenir Oblique"/>
              </a:rPr>
              <a:t>mo</a:t>
            </a:r>
            <a:r>
              <a:rPr lang="en-US" sz="2800" dirty="0" smtClean="0">
                <a:latin typeface="Avenir Oblique"/>
                <a:cs typeface="Avenir Oblique"/>
              </a:rPr>
              <a:t> usage was higher </a:t>
            </a:r>
            <a:r>
              <a:rPr lang="en-US" sz="2800" dirty="0">
                <a:latin typeface="Avenir Oblique"/>
                <a:cs typeface="Avenir Oblique"/>
              </a:rPr>
              <a:t>72% of </a:t>
            </a:r>
            <a:r>
              <a:rPr lang="en-US" sz="2800" dirty="0" smtClean="0">
                <a:latin typeface="Avenir Oblique"/>
                <a:cs typeface="Avenir Oblique"/>
              </a:rPr>
              <a:t>the time</a:t>
            </a:r>
            <a:endParaRPr lang="en-US" sz="2800" dirty="0"/>
          </a:p>
          <a:p>
            <a:endParaRPr lang="en-US" sz="2800" dirty="0"/>
          </a:p>
        </p:txBody>
      </p:sp>
      <p:grpSp>
        <p:nvGrpSpPr>
          <p:cNvPr id="46" name="Group 45"/>
          <p:cNvGrpSpPr/>
          <p:nvPr/>
        </p:nvGrpSpPr>
        <p:grpSpPr>
          <a:xfrm>
            <a:off x="264679" y="1761196"/>
            <a:ext cx="4260842" cy="2984500"/>
            <a:chOff x="457200" y="2148925"/>
            <a:chExt cx="4083962" cy="4017377"/>
          </a:xfrm>
        </p:grpSpPr>
        <p:sp>
          <p:nvSpPr>
            <p:cNvPr id="47" name="Frame 46"/>
            <p:cNvSpPr/>
            <p:nvPr/>
          </p:nvSpPr>
          <p:spPr>
            <a:xfrm>
              <a:off x="457200" y="2148925"/>
              <a:ext cx="4083962" cy="4017377"/>
            </a:xfrm>
            <a:prstGeom prst="frame">
              <a:avLst>
                <a:gd name="adj1" fmla="val 40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TextBox 47"/>
            <p:cNvSpPr txBox="1"/>
            <p:nvPr/>
          </p:nvSpPr>
          <p:spPr>
            <a:xfrm>
              <a:off x="596137" y="2270865"/>
              <a:ext cx="3853288" cy="870014"/>
            </a:xfrm>
            <a:prstGeom prst="rect">
              <a:avLst/>
            </a:prstGeom>
            <a:noFill/>
          </p:spPr>
          <p:txBody>
            <a:bodyPr wrap="square" rtlCol="0">
              <a:spAutoFit/>
            </a:bodyPr>
            <a:lstStyle/>
            <a:p>
              <a:pPr algn="ctr"/>
              <a:r>
                <a:rPr lang="en-US" dirty="0" smtClean="0"/>
                <a:t>Control group </a:t>
              </a:r>
            </a:p>
            <a:p>
              <a:pPr algn="ctr"/>
              <a:r>
                <a:rPr lang="en-US" dirty="0" smtClean="0"/>
                <a:t>(Cost range: &lt;$25)</a:t>
              </a:r>
              <a:endParaRPr lang="en-US" dirty="0"/>
            </a:p>
          </p:txBody>
        </p:sp>
        <p:sp>
          <p:nvSpPr>
            <p:cNvPr id="49" name="Rectangle 48"/>
            <p:cNvSpPr/>
            <p:nvPr/>
          </p:nvSpPr>
          <p:spPr>
            <a:xfrm>
              <a:off x="717090" y="3158028"/>
              <a:ext cx="947859" cy="788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t>
              </a:r>
              <a:r>
                <a:rPr lang="en-US" dirty="0"/>
                <a:t>C</a:t>
              </a:r>
            </a:p>
          </p:txBody>
        </p:sp>
        <p:sp>
          <p:nvSpPr>
            <p:cNvPr id="50" name="Rectangle 49"/>
            <p:cNvSpPr/>
            <p:nvPr/>
          </p:nvSpPr>
          <p:spPr>
            <a:xfrm>
              <a:off x="717090" y="4152729"/>
              <a:ext cx="947859" cy="7453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t>
              </a:r>
              <a:r>
                <a:rPr lang="en-US" dirty="0"/>
                <a:t>D</a:t>
              </a:r>
            </a:p>
          </p:txBody>
        </p:sp>
        <p:sp>
          <p:nvSpPr>
            <p:cNvPr id="51" name="Rectangle 50"/>
            <p:cNvSpPr/>
            <p:nvPr/>
          </p:nvSpPr>
          <p:spPr>
            <a:xfrm>
              <a:off x="717090" y="5095513"/>
              <a:ext cx="947859" cy="725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t>
              </a:r>
              <a:r>
                <a:rPr lang="en-US" dirty="0"/>
                <a:t>E</a:t>
              </a:r>
            </a:p>
          </p:txBody>
        </p:sp>
        <p:sp>
          <p:nvSpPr>
            <p:cNvPr id="52" name="Rectangle 51"/>
            <p:cNvSpPr/>
            <p:nvPr/>
          </p:nvSpPr>
          <p:spPr>
            <a:xfrm>
              <a:off x="1817348" y="3140879"/>
              <a:ext cx="2496572" cy="2687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a:t>
              </a:r>
            </a:p>
            <a:p>
              <a:r>
                <a:rPr lang="en-US" dirty="0" smtClean="0"/>
                <a:t>Capacity         5.2 Mbps</a:t>
              </a:r>
            </a:p>
            <a:p>
              <a:r>
                <a:rPr lang="en-US" dirty="0" smtClean="0"/>
                <a:t>Latency               </a:t>
              </a:r>
              <a:r>
                <a:rPr lang="en-US" dirty="0"/>
                <a:t>9</a:t>
              </a:r>
              <a:r>
                <a:rPr lang="en-US" dirty="0" smtClean="0"/>
                <a:t>5 </a:t>
              </a:r>
              <a:r>
                <a:rPr lang="en-US" dirty="0" err="1" smtClean="0"/>
                <a:t>ms</a:t>
              </a:r>
              <a:endParaRPr lang="en-US" dirty="0" smtClean="0"/>
            </a:p>
            <a:p>
              <a:r>
                <a:rPr lang="en-US" dirty="0" smtClean="0"/>
                <a:t>Loss rate           0.110%</a:t>
              </a:r>
            </a:p>
            <a:p>
              <a:r>
                <a:rPr lang="en-US" dirty="0" smtClean="0"/>
                <a:t>Upgrade cost:      $0.65</a:t>
              </a:r>
            </a:p>
            <a:p>
              <a:r>
                <a:rPr lang="en-US" dirty="0" smtClean="0"/>
                <a:t>Access cost:           $22</a:t>
              </a:r>
            </a:p>
            <a:p>
              <a:r>
                <a:rPr lang="en-US" dirty="0" smtClean="0"/>
                <a:t>Peak usage    1.8 Mbps</a:t>
              </a:r>
              <a:endParaRPr lang="en-US" dirty="0"/>
            </a:p>
          </p:txBody>
        </p:sp>
      </p:grpSp>
      <p:grpSp>
        <p:nvGrpSpPr>
          <p:cNvPr id="53" name="Group 52"/>
          <p:cNvGrpSpPr/>
          <p:nvPr/>
        </p:nvGrpSpPr>
        <p:grpSpPr>
          <a:xfrm>
            <a:off x="4590887" y="1761196"/>
            <a:ext cx="4260842" cy="2984500"/>
            <a:chOff x="4718042" y="2148925"/>
            <a:chExt cx="4083962" cy="4017377"/>
          </a:xfrm>
        </p:grpSpPr>
        <p:sp>
          <p:nvSpPr>
            <p:cNvPr id="54" name="Frame 53"/>
            <p:cNvSpPr/>
            <p:nvPr/>
          </p:nvSpPr>
          <p:spPr>
            <a:xfrm>
              <a:off x="4718042" y="2148925"/>
              <a:ext cx="4083962" cy="4017377"/>
            </a:xfrm>
            <a:prstGeom prst="frame">
              <a:avLst>
                <a:gd name="adj1" fmla="val 40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5" name="TextBox 54"/>
            <p:cNvSpPr txBox="1"/>
            <p:nvPr/>
          </p:nvSpPr>
          <p:spPr>
            <a:xfrm>
              <a:off x="4943361" y="2260576"/>
              <a:ext cx="3670380" cy="870014"/>
            </a:xfrm>
            <a:prstGeom prst="rect">
              <a:avLst/>
            </a:prstGeom>
            <a:noFill/>
          </p:spPr>
          <p:txBody>
            <a:bodyPr wrap="square" rtlCol="0">
              <a:spAutoFit/>
            </a:bodyPr>
            <a:lstStyle/>
            <a:p>
              <a:pPr algn="ctr"/>
              <a:r>
                <a:rPr lang="en-US" dirty="0" smtClean="0"/>
                <a:t>Treatment group</a:t>
              </a:r>
            </a:p>
            <a:p>
              <a:pPr algn="ctr"/>
              <a:r>
                <a:rPr lang="en-US" dirty="0" smtClean="0"/>
                <a:t>(Cost range: &gt;$60)</a:t>
              </a:r>
              <a:endParaRPr lang="en-US" dirty="0"/>
            </a:p>
          </p:txBody>
        </p:sp>
        <p:sp>
          <p:nvSpPr>
            <p:cNvPr id="56" name="Rectangle 55"/>
            <p:cNvSpPr/>
            <p:nvPr/>
          </p:nvSpPr>
          <p:spPr>
            <a:xfrm>
              <a:off x="7594262" y="3131258"/>
              <a:ext cx="957165" cy="8149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F</a:t>
              </a:r>
              <a:endParaRPr lang="en-US" dirty="0"/>
            </a:p>
          </p:txBody>
        </p:sp>
        <p:sp>
          <p:nvSpPr>
            <p:cNvPr id="57" name="Rectangle 56"/>
            <p:cNvSpPr/>
            <p:nvPr/>
          </p:nvSpPr>
          <p:spPr>
            <a:xfrm>
              <a:off x="4943361" y="3130589"/>
              <a:ext cx="2517266" cy="26976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B</a:t>
              </a:r>
            </a:p>
            <a:p>
              <a:r>
                <a:rPr lang="en-US" dirty="0" smtClean="0"/>
                <a:t>Capacity         4.8 Mbps</a:t>
              </a:r>
            </a:p>
            <a:p>
              <a:r>
                <a:rPr lang="en-US" dirty="0" smtClean="0"/>
                <a:t>Latency              102 </a:t>
              </a:r>
              <a:r>
                <a:rPr lang="en-US" dirty="0" err="1" smtClean="0"/>
                <a:t>ms</a:t>
              </a:r>
              <a:endParaRPr lang="en-US" dirty="0" smtClean="0"/>
            </a:p>
            <a:p>
              <a:r>
                <a:rPr lang="en-US" dirty="0" smtClean="0"/>
                <a:t>Loss rate           0.101%</a:t>
              </a:r>
            </a:p>
            <a:p>
              <a:r>
                <a:rPr lang="en-US" dirty="0" smtClean="0"/>
                <a:t>Upgrade cost:       $0.68</a:t>
              </a:r>
            </a:p>
            <a:p>
              <a:r>
                <a:rPr lang="en-US" dirty="0" smtClean="0"/>
                <a:t>Access cost:            $63</a:t>
              </a:r>
            </a:p>
            <a:p>
              <a:r>
                <a:rPr lang="en-US" dirty="0" smtClean="0"/>
                <a:t>Peak usage    2.4 Mbps</a:t>
              </a:r>
              <a:endParaRPr lang="en-US" dirty="0"/>
            </a:p>
          </p:txBody>
        </p:sp>
        <p:sp>
          <p:nvSpPr>
            <p:cNvPr id="58" name="Rectangle 57"/>
            <p:cNvSpPr/>
            <p:nvPr/>
          </p:nvSpPr>
          <p:spPr>
            <a:xfrm>
              <a:off x="7594262" y="4139042"/>
              <a:ext cx="957165" cy="7590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G</a:t>
              </a:r>
              <a:endParaRPr lang="en-US" dirty="0"/>
            </a:p>
          </p:txBody>
        </p:sp>
        <p:sp>
          <p:nvSpPr>
            <p:cNvPr id="59" name="Rectangle 58"/>
            <p:cNvSpPr/>
            <p:nvPr/>
          </p:nvSpPr>
          <p:spPr>
            <a:xfrm>
              <a:off x="7594262" y="5095513"/>
              <a:ext cx="957165" cy="7327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t>
              </a:r>
              <a:r>
                <a:rPr lang="en-US" dirty="0"/>
                <a:t>H</a:t>
              </a:r>
            </a:p>
          </p:txBody>
        </p:sp>
      </p:grpSp>
      <p:sp>
        <p:nvSpPr>
          <p:cNvPr id="60" name="Frame 59"/>
          <p:cNvSpPr/>
          <p:nvPr/>
        </p:nvSpPr>
        <p:spPr>
          <a:xfrm>
            <a:off x="1562089" y="2400008"/>
            <a:ext cx="6001576" cy="2164946"/>
          </a:xfrm>
          <a:prstGeom prst="frame">
            <a:avLst>
              <a:gd name="adj1" fmla="val 2532"/>
            </a:avLst>
          </a:prstGeom>
          <a:solidFill>
            <a:srgbClr val="008000"/>
          </a:solidFill>
          <a:ln>
            <a:solidFill>
              <a:srgbClr val="4F62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1" name="Frame 60"/>
          <p:cNvSpPr/>
          <p:nvPr/>
        </p:nvSpPr>
        <p:spPr bwMode="auto">
          <a:xfrm>
            <a:off x="1581523" y="2717518"/>
            <a:ext cx="2797885" cy="1347287"/>
          </a:xfrm>
          <a:prstGeom prst="frame">
            <a:avLst>
              <a:gd name="adj1" fmla="val 7648"/>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2" name="Frame 61"/>
          <p:cNvSpPr/>
          <p:nvPr/>
        </p:nvSpPr>
        <p:spPr bwMode="auto">
          <a:xfrm>
            <a:off x="4723320" y="2717518"/>
            <a:ext cx="2802914" cy="1328609"/>
          </a:xfrm>
          <a:prstGeom prst="frame">
            <a:avLst>
              <a:gd name="adj1" fmla="val 6878"/>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3" name="Frame 62"/>
          <p:cNvSpPr/>
          <p:nvPr/>
        </p:nvSpPr>
        <p:spPr bwMode="auto">
          <a:xfrm>
            <a:off x="1564766" y="4090973"/>
            <a:ext cx="2797885" cy="512931"/>
          </a:xfrm>
          <a:prstGeom prst="frame">
            <a:avLst>
              <a:gd name="adj1" fmla="val 22247"/>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4" name="Frame 63"/>
          <p:cNvSpPr/>
          <p:nvPr/>
        </p:nvSpPr>
        <p:spPr bwMode="auto">
          <a:xfrm>
            <a:off x="4723319" y="4098714"/>
            <a:ext cx="2802915" cy="505190"/>
          </a:xfrm>
          <a:prstGeom prst="frame">
            <a:avLst>
              <a:gd name="adj1" fmla="val 22247"/>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3" name="Frame 22"/>
          <p:cNvSpPr/>
          <p:nvPr/>
        </p:nvSpPr>
        <p:spPr bwMode="auto">
          <a:xfrm>
            <a:off x="1564766" y="3822225"/>
            <a:ext cx="2797885" cy="441668"/>
          </a:xfrm>
          <a:prstGeom prst="frame">
            <a:avLst>
              <a:gd name="adj1" fmla="val 25328"/>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4" name="Frame 23"/>
          <p:cNvSpPr/>
          <p:nvPr/>
        </p:nvSpPr>
        <p:spPr bwMode="auto">
          <a:xfrm>
            <a:off x="4723320" y="3822225"/>
            <a:ext cx="2802914" cy="441668"/>
          </a:xfrm>
          <a:prstGeom prst="frame">
            <a:avLst>
              <a:gd name="adj1" fmla="val 23792"/>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9160341" y="1391444"/>
            <a:ext cx="184666" cy="369332"/>
          </a:xfrm>
          <a:prstGeom prst="rect">
            <a:avLst/>
          </a:prstGeom>
          <a:noFill/>
        </p:spPr>
        <p:txBody>
          <a:bodyPr wrap="none" rtlCol="0">
            <a:spAutoFit/>
          </a:bodyPr>
          <a:lstStyle/>
          <a:p>
            <a:endParaRPr lang="en-US" dirty="0"/>
          </a:p>
        </p:txBody>
      </p:sp>
      <p:sp>
        <p:nvSpPr>
          <p:cNvPr id="6" name="Rectangle 5"/>
          <p:cNvSpPr/>
          <p:nvPr/>
        </p:nvSpPr>
        <p:spPr>
          <a:xfrm>
            <a:off x="219103" y="6021401"/>
            <a:ext cx="1018060" cy="369332"/>
          </a:xfrm>
          <a:prstGeom prst="rect">
            <a:avLst/>
          </a:prstGeom>
        </p:spPr>
        <p:txBody>
          <a:bodyPr wrap="none">
            <a:spAutoFit/>
          </a:bodyPr>
          <a:lstStyle/>
          <a:p>
            <a:r>
              <a:rPr lang="en-US" dirty="0">
                <a:latin typeface="Avenir Oblique"/>
                <a:cs typeface="Avenir Oblique"/>
              </a:rPr>
              <a:t>p &lt; 10</a:t>
            </a:r>
            <a:r>
              <a:rPr lang="en-US" baseline="30000" dirty="0">
                <a:latin typeface="Avenir Oblique"/>
                <a:cs typeface="Avenir Oblique"/>
              </a:rPr>
              <a:t>-9</a:t>
            </a:r>
            <a:endParaRPr lang="en-US" dirty="0"/>
          </a:p>
        </p:txBody>
      </p:sp>
    </p:spTree>
    <p:extLst>
      <p:ext uri="{BB962C8B-B14F-4D97-AF65-F5344CB8AC3E}">
        <p14:creationId xmlns:p14="http://schemas.microsoft.com/office/powerpoint/2010/main" val="20913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1" grpId="1" animBg="1"/>
      <p:bldP spid="62" grpId="0" animBg="1"/>
      <p:bldP spid="62" grpId="1" animBg="1"/>
      <p:bldP spid="63" grpId="0" animBg="1"/>
      <p:bldP spid="64" grpId="0" animBg="1"/>
      <p:bldP spid="23" grpId="0" animBg="1"/>
      <p:bldP spid="23" grpId="1" animBg="1"/>
      <p:bldP spid="24" grpId="0" animBg="1"/>
      <p:bldP spid="24" grpId="1"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features – Case study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63868347"/>
              </p:ext>
            </p:extLst>
          </p:nvPr>
        </p:nvGraphicFramePr>
        <p:xfrm>
          <a:off x="895747" y="2147630"/>
          <a:ext cx="7578328" cy="2651760"/>
        </p:xfrm>
        <a:graphic>
          <a:graphicData uri="http://schemas.openxmlformats.org/drawingml/2006/table">
            <a:tbl>
              <a:tblPr firstRow="1" bandRow="1">
                <a:tableStyleId>{B301B821-A1FF-4177-AEE7-76D212191A09}</a:tableStyleId>
              </a:tblPr>
              <a:tblGrid>
                <a:gridCol w="2085957"/>
                <a:gridCol w="2720130"/>
                <a:gridCol w="2772241"/>
              </a:tblGrid>
              <a:tr h="563877">
                <a:tc>
                  <a:txBody>
                    <a:bodyPr/>
                    <a:lstStyle/>
                    <a:p>
                      <a:pPr algn="l"/>
                      <a:r>
                        <a:rPr lang="en-US" sz="2400" dirty="0" smtClean="0">
                          <a:latin typeface="Avenir Book"/>
                          <a:cs typeface="Avenir Book"/>
                        </a:rPr>
                        <a:t>Country</a:t>
                      </a:r>
                      <a:endParaRPr lang="en-US" sz="2400" dirty="0">
                        <a:latin typeface="Avenir Book"/>
                        <a:cs typeface="Avenir Book"/>
                      </a:endParaRPr>
                    </a:p>
                  </a:txBody>
                  <a:tcPr/>
                </a:tc>
                <a:tc>
                  <a:txBody>
                    <a:bodyPr/>
                    <a:lstStyle/>
                    <a:p>
                      <a:pPr algn="l"/>
                      <a:r>
                        <a:rPr lang="en-US" sz="2400" dirty="0" smtClean="0">
                          <a:latin typeface="Avenir Book"/>
                          <a:cs typeface="Avenir Book"/>
                        </a:rPr>
                        <a:t>Common</a:t>
                      </a:r>
                      <a:r>
                        <a:rPr lang="en-US" sz="2400" baseline="0" dirty="0" smtClean="0">
                          <a:latin typeface="Avenir Book"/>
                          <a:cs typeface="Avenir Book"/>
                        </a:rPr>
                        <a:t> service (Mbps)</a:t>
                      </a:r>
                      <a:r>
                        <a:rPr lang="en-US" sz="2400" baseline="30000" dirty="0" smtClean="0">
                          <a:latin typeface="Avenir Book"/>
                          <a:cs typeface="Avenir Book"/>
                        </a:rPr>
                        <a:t>*</a:t>
                      </a:r>
                      <a:endParaRPr lang="en-US" sz="2400" dirty="0">
                        <a:latin typeface="Avenir Book"/>
                        <a:cs typeface="Avenir Book"/>
                      </a:endParaRPr>
                    </a:p>
                  </a:txBody>
                  <a:tcPr/>
                </a:tc>
                <a:tc>
                  <a:txBody>
                    <a:bodyPr/>
                    <a:lstStyle/>
                    <a:p>
                      <a:pPr algn="l"/>
                      <a:r>
                        <a:rPr lang="en-US" sz="2400" dirty="0" smtClean="0">
                          <a:latin typeface="Avenir Book"/>
                          <a:cs typeface="Avenir Book"/>
                        </a:rPr>
                        <a:t>Price in PPP USD (relative</a:t>
                      </a:r>
                      <a:r>
                        <a:rPr lang="en-US" sz="2400" baseline="0" dirty="0" smtClean="0">
                          <a:latin typeface="Avenir Book"/>
                          <a:cs typeface="Avenir Book"/>
                        </a:rPr>
                        <a:t> cost</a:t>
                      </a:r>
                      <a:r>
                        <a:rPr lang="en-US" sz="2400" baseline="30000" dirty="0" smtClean="0">
                          <a:latin typeface="Avenir Book"/>
                          <a:cs typeface="Avenir Book"/>
                        </a:rPr>
                        <a:t>+</a:t>
                      </a:r>
                      <a:r>
                        <a:rPr lang="en-US" sz="2400" baseline="0" dirty="0" smtClean="0">
                          <a:latin typeface="Avenir Book"/>
                          <a:cs typeface="Avenir Book"/>
                        </a:rPr>
                        <a:t>)</a:t>
                      </a:r>
                      <a:endParaRPr lang="en-US" sz="2400" dirty="0">
                        <a:latin typeface="Avenir Book"/>
                        <a:cs typeface="Avenir Book"/>
                      </a:endParaRPr>
                    </a:p>
                  </a:txBody>
                  <a:tcPr/>
                </a:tc>
              </a:tr>
              <a:tr h="318843">
                <a:tc>
                  <a:txBody>
                    <a:bodyPr/>
                    <a:lstStyle/>
                    <a:p>
                      <a:pPr algn="l"/>
                      <a:r>
                        <a:rPr lang="en-US" sz="2400" dirty="0" smtClean="0">
                          <a:latin typeface="Avenir Book"/>
                          <a:cs typeface="Avenir Book"/>
                        </a:rPr>
                        <a:t>Botswana</a:t>
                      </a:r>
                      <a:endParaRPr lang="en-US" sz="2400" dirty="0">
                        <a:latin typeface="Avenir Book"/>
                        <a:cs typeface="Avenir Book"/>
                      </a:endParaRPr>
                    </a:p>
                  </a:txBody>
                  <a:tcPr/>
                </a:tc>
                <a:tc>
                  <a:txBody>
                    <a:bodyPr/>
                    <a:lstStyle/>
                    <a:p>
                      <a:pPr algn="l"/>
                      <a:r>
                        <a:rPr lang="en-US" sz="2400" dirty="0" smtClean="0">
                          <a:latin typeface="Avenir Book"/>
                          <a:cs typeface="Avenir Book"/>
                        </a:rPr>
                        <a:t>0.512</a:t>
                      </a:r>
                      <a:endParaRPr lang="en-US" sz="2400" dirty="0">
                        <a:latin typeface="Avenir Book"/>
                        <a:cs typeface="Avenir Book"/>
                      </a:endParaRPr>
                    </a:p>
                  </a:txBody>
                  <a:tcPr/>
                </a:tc>
                <a:tc>
                  <a:txBody>
                    <a:bodyPr/>
                    <a:lstStyle/>
                    <a:p>
                      <a:pPr algn="l"/>
                      <a:r>
                        <a:rPr lang="en-US" sz="2400" dirty="0" smtClean="0">
                          <a:latin typeface="Avenir Book"/>
                          <a:cs typeface="Avenir Book"/>
                        </a:rPr>
                        <a:t>$100 (7.1%)</a:t>
                      </a:r>
                      <a:endParaRPr lang="en-US" sz="2400" dirty="0">
                        <a:latin typeface="Avenir Book"/>
                        <a:cs typeface="Avenir Book"/>
                      </a:endParaRPr>
                    </a:p>
                  </a:txBody>
                  <a:tcPr/>
                </a:tc>
              </a:tr>
              <a:tr h="318843">
                <a:tc>
                  <a:txBody>
                    <a:bodyPr/>
                    <a:lstStyle/>
                    <a:p>
                      <a:pPr algn="l"/>
                      <a:r>
                        <a:rPr lang="en-US" sz="2400" dirty="0" smtClean="0">
                          <a:latin typeface="Avenir Book"/>
                          <a:cs typeface="Avenir Book"/>
                        </a:rPr>
                        <a:t>Saudi Arabia</a:t>
                      </a:r>
                      <a:endParaRPr lang="en-US" sz="2400" dirty="0">
                        <a:latin typeface="Avenir Book"/>
                        <a:cs typeface="Avenir Book"/>
                      </a:endParaRPr>
                    </a:p>
                  </a:txBody>
                  <a:tcPr/>
                </a:tc>
                <a:tc>
                  <a:txBody>
                    <a:bodyPr/>
                    <a:lstStyle/>
                    <a:p>
                      <a:pPr algn="l"/>
                      <a:r>
                        <a:rPr lang="en-US" sz="2400" dirty="0" smtClean="0">
                          <a:latin typeface="Avenir Book"/>
                          <a:cs typeface="Avenir Book"/>
                        </a:rPr>
                        <a:t>4</a:t>
                      </a:r>
                      <a:endParaRPr lang="en-US" sz="2400" dirty="0">
                        <a:latin typeface="Avenir Book"/>
                        <a:cs typeface="Avenir Book"/>
                      </a:endParaRPr>
                    </a:p>
                  </a:txBody>
                  <a:tcPr/>
                </a:tc>
                <a:tc>
                  <a:txBody>
                    <a:bodyPr/>
                    <a:lstStyle/>
                    <a:p>
                      <a:pPr algn="l"/>
                      <a:r>
                        <a:rPr lang="en-US" sz="2400" dirty="0" smtClean="0">
                          <a:latin typeface="Avenir Book"/>
                          <a:cs typeface="Avenir Book"/>
                        </a:rPr>
                        <a:t>$78 (3.8%)</a:t>
                      </a:r>
                      <a:endParaRPr lang="en-US" sz="2400" dirty="0">
                        <a:latin typeface="Avenir Book"/>
                        <a:cs typeface="Avenir Book"/>
                      </a:endParaRPr>
                    </a:p>
                  </a:txBody>
                  <a:tcPr/>
                </a:tc>
              </a:tr>
              <a:tr h="318843">
                <a:tc>
                  <a:txBody>
                    <a:bodyPr/>
                    <a:lstStyle/>
                    <a:p>
                      <a:pPr algn="l"/>
                      <a:r>
                        <a:rPr lang="en-US" sz="2400" dirty="0" smtClean="0">
                          <a:latin typeface="Avenir Book"/>
                          <a:cs typeface="Avenir Book"/>
                        </a:rPr>
                        <a:t>US</a:t>
                      </a:r>
                      <a:endParaRPr lang="en-US" sz="2400" dirty="0">
                        <a:latin typeface="Avenir Book"/>
                        <a:cs typeface="Avenir Book"/>
                      </a:endParaRPr>
                    </a:p>
                  </a:txBody>
                  <a:tcPr/>
                </a:tc>
                <a:tc>
                  <a:txBody>
                    <a:bodyPr/>
                    <a:lstStyle/>
                    <a:p>
                      <a:pPr algn="l"/>
                      <a:r>
                        <a:rPr lang="en-US" sz="2400" dirty="0" smtClean="0">
                          <a:latin typeface="Avenir Book"/>
                          <a:cs typeface="Avenir Book"/>
                        </a:rPr>
                        <a:t>20</a:t>
                      </a:r>
                      <a:endParaRPr lang="en-US" sz="2400" dirty="0">
                        <a:latin typeface="Avenir Book"/>
                        <a:cs typeface="Avenir Book"/>
                      </a:endParaRPr>
                    </a:p>
                  </a:txBody>
                  <a:tcPr/>
                </a:tc>
                <a:tc>
                  <a:txBody>
                    <a:bodyPr/>
                    <a:lstStyle/>
                    <a:p>
                      <a:pPr algn="l"/>
                      <a:r>
                        <a:rPr lang="en-US" sz="2400" dirty="0" smtClean="0">
                          <a:latin typeface="Avenir Book"/>
                          <a:cs typeface="Avenir Book"/>
                        </a:rPr>
                        <a:t>$53 (1.3%)</a:t>
                      </a:r>
                      <a:endParaRPr lang="en-US" sz="2400" dirty="0">
                        <a:latin typeface="Avenir Book"/>
                        <a:cs typeface="Avenir Book"/>
                      </a:endParaRPr>
                    </a:p>
                  </a:txBody>
                  <a:tcPr/>
                </a:tc>
              </a:tr>
              <a:tr h="318843">
                <a:tc>
                  <a:txBody>
                    <a:bodyPr/>
                    <a:lstStyle/>
                    <a:p>
                      <a:pPr algn="l"/>
                      <a:r>
                        <a:rPr lang="en-US" sz="2400" dirty="0" smtClean="0">
                          <a:latin typeface="Avenir Book"/>
                          <a:cs typeface="Avenir Book"/>
                        </a:rPr>
                        <a:t>Japan</a:t>
                      </a:r>
                      <a:endParaRPr lang="en-US" sz="2400" dirty="0">
                        <a:latin typeface="Avenir Book"/>
                        <a:cs typeface="Avenir Book"/>
                      </a:endParaRPr>
                    </a:p>
                  </a:txBody>
                  <a:tcPr/>
                </a:tc>
                <a:tc>
                  <a:txBody>
                    <a:bodyPr/>
                    <a:lstStyle/>
                    <a:p>
                      <a:pPr algn="l"/>
                      <a:r>
                        <a:rPr lang="en-US" sz="2400" dirty="0" smtClean="0">
                          <a:latin typeface="Avenir Book"/>
                          <a:cs typeface="Avenir Book"/>
                        </a:rPr>
                        <a:t>30</a:t>
                      </a:r>
                      <a:endParaRPr lang="en-US" sz="2400" dirty="0">
                        <a:latin typeface="Avenir Book"/>
                        <a:cs typeface="Avenir Book"/>
                      </a:endParaRPr>
                    </a:p>
                  </a:txBody>
                  <a:tcPr/>
                </a:tc>
                <a:tc>
                  <a:txBody>
                    <a:bodyPr/>
                    <a:lstStyle/>
                    <a:p>
                      <a:pPr algn="l"/>
                      <a:r>
                        <a:rPr lang="en-US" sz="2400" dirty="0" smtClean="0">
                          <a:latin typeface="Avenir Book"/>
                          <a:cs typeface="Avenir Book"/>
                        </a:rPr>
                        <a:t>$38 (1.3%)</a:t>
                      </a:r>
                      <a:endParaRPr lang="en-US" sz="2400" dirty="0">
                        <a:latin typeface="Avenir Book"/>
                        <a:cs typeface="Avenir Book"/>
                      </a:endParaRPr>
                    </a:p>
                  </a:txBody>
                  <a:tcPr/>
                </a:tc>
              </a:tr>
            </a:tbl>
          </a:graphicData>
        </a:graphic>
      </p:graphicFrame>
      <p:sp>
        <p:nvSpPr>
          <p:cNvPr id="3" name="TextBox 2"/>
          <p:cNvSpPr txBox="1"/>
          <p:nvPr/>
        </p:nvSpPr>
        <p:spPr>
          <a:xfrm>
            <a:off x="127001" y="5754688"/>
            <a:ext cx="5724644" cy="646331"/>
          </a:xfrm>
          <a:prstGeom prst="rect">
            <a:avLst/>
          </a:prstGeom>
          <a:noFill/>
        </p:spPr>
        <p:txBody>
          <a:bodyPr wrap="none" rtlCol="0">
            <a:spAutoFit/>
          </a:bodyPr>
          <a:lstStyle/>
          <a:p>
            <a:r>
              <a:rPr lang="en-US" dirty="0" smtClean="0"/>
              <a:t>*Defined as the plan closest to median user’s capacity</a:t>
            </a:r>
            <a:endParaRPr lang="en-US" baseline="30000" dirty="0" smtClean="0"/>
          </a:p>
          <a:p>
            <a:r>
              <a:rPr lang="en-US" dirty="0" smtClean="0"/>
              <a:t>+As % of monthly GDP per capita</a:t>
            </a:r>
          </a:p>
        </p:txBody>
      </p:sp>
      <p:sp>
        <p:nvSpPr>
          <p:cNvPr id="5" name="Rounded Rectangular Callout 4"/>
          <p:cNvSpPr/>
          <p:nvPr/>
        </p:nvSpPr>
        <p:spPr bwMode="auto">
          <a:xfrm>
            <a:off x="6206598" y="1889125"/>
            <a:ext cx="2886603" cy="877630"/>
          </a:xfrm>
          <a:prstGeom prst="wedgeRoundRectCallout">
            <a:avLst>
              <a:gd name="adj1" fmla="val -39019"/>
              <a:gd name="adj2" fmla="val 72652"/>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venir Book"/>
                <a:cs typeface="Avenir Book"/>
              </a:rPr>
              <a:t>1/60</a:t>
            </a:r>
            <a:r>
              <a:rPr kumimoji="0" lang="en-US" sz="2000" b="0" i="0" u="none" strike="noStrike" cap="none" normalizeH="0" baseline="30000" dirty="0" smtClean="0">
                <a:ln>
                  <a:noFill/>
                </a:ln>
                <a:solidFill>
                  <a:schemeClr val="tx1"/>
                </a:solidFill>
                <a:effectLst/>
                <a:latin typeface="Avenir Book"/>
                <a:cs typeface="Avenir Book"/>
              </a:rPr>
              <a:t>th</a:t>
            </a:r>
            <a:r>
              <a:rPr kumimoji="0" lang="en-US" sz="2000" b="0" i="0" u="none" strike="noStrike" cap="none" normalizeH="0" baseline="0" dirty="0" smtClean="0">
                <a:ln>
                  <a:noFill/>
                </a:ln>
                <a:solidFill>
                  <a:schemeClr val="tx1"/>
                </a:solidFill>
                <a:effectLst/>
                <a:latin typeface="Avenir Book"/>
                <a:cs typeface="Avenir Book"/>
              </a:rPr>
              <a:t> the capacity </a:t>
            </a:r>
            <a:r>
              <a:rPr lang="en-US" sz="2000" dirty="0" smtClean="0">
                <a:solidFill>
                  <a:schemeClr val="tx1"/>
                </a:solidFill>
                <a:latin typeface="Avenir Book"/>
                <a:cs typeface="Avenir Book"/>
              </a:rPr>
              <a:t>of</a:t>
            </a:r>
            <a:r>
              <a:rPr kumimoji="0" lang="en-US" sz="2000" b="0" i="0" u="none" strike="noStrike" cap="none" normalizeH="0" baseline="0" dirty="0" smtClean="0">
                <a:ln>
                  <a:noFill/>
                </a:ln>
                <a:solidFill>
                  <a:schemeClr val="tx1"/>
                </a:solidFill>
                <a:effectLst/>
                <a:latin typeface="Avenir Book"/>
                <a:cs typeface="Avenir Book"/>
              </a:rPr>
              <a:t> Japan at</a:t>
            </a:r>
            <a:r>
              <a:rPr kumimoji="0" lang="en-US" sz="2000" b="0" i="0" u="none" strike="noStrike" cap="none" normalizeH="0" dirty="0" smtClean="0">
                <a:ln>
                  <a:noFill/>
                </a:ln>
                <a:solidFill>
                  <a:schemeClr val="tx1"/>
                </a:solidFill>
                <a:effectLst/>
                <a:latin typeface="Avenir Book"/>
                <a:cs typeface="Avenir Book"/>
              </a:rPr>
              <a:t> 2.5x the cost!</a:t>
            </a:r>
            <a:endParaRPr kumimoji="0" lang="en-US" sz="2000" b="0" i="0" u="none" strike="noStrike" cap="none" normalizeH="0" baseline="0" dirty="0" smtClean="0">
              <a:ln>
                <a:noFill/>
              </a:ln>
              <a:solidFill>
                <a:schemeClr val="tx1"/>
              </a:solidFill>
              <a:effectLst/>
              <a:latin typeface="Avenir Book"/>
              <a:cs typeface="Avenir Book"/>
            </a:endParaRPr>
          </a:p>
        </p:txBody>
      </p:sp>
    </p:spTree>
    <p:extLst>
      <p:ext uri="{BB962C8B-B14F-4D97-AF65-F5344CB8AC3E}">
        <p14:creationId xmlns:p14="http://schemas.microsoft.com/office/powerpoint/2010/main" val="42320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tilization_95th_BW-SA-US-JP.pdf"/>
          <p:cNvPicPr>
            <a:picLocks noChangeAspect="1"/>
          </p:cNvPicPr>
          <p:nvPr/>
        </p:nvPicPr>
        <p:blipFill rotWithShape="1">
          <a:blip r:embed="rId3" cstate="print">
            <a:extLst>
              <a:ext uri="{28A0092B-C50C-407E-A947-70E740481C1C}">
                <a14:useLocalDpi xmlns:a14="http://schemas.microsoft.com/office/drawing/2010/main"/>
              </a:ext>
            </a:extLst>
          </a:blip>
          <a:srcRect t="18445"/>
          <a:stretch/>
        </p:blipFill>
        <p:spPr>
          <a:xfrm>
            <a:off x="4657415" y="1658924"/>
            <a:ext cx="4452504" cy="3439446"/>
          </a:xfrm>
          <a:prstGeom prst="rect">
            <a:avLst/>
          </a:prstGeom>
        </p:spPr>
      </p:pic>
      <p:pic>
        <p:nvPicPr>
          <p:cNvPr id="6" name="Picture 5" descr="downloadCapacities_BW-SA-US-JP.pdf"/>
          <p:cNvPicPr>
            <a:picLocks noChangeAspect="1"/>
          </p:cNvPicPr>
          <p:nvPr/>
        </p:nvPicPr>
        <p:blipFill rotWithShape="1">
          <a:blip r:embed="rId4" cstate="print">
            <a:extLst>
              <a:ext uri="{28A0092B-C50C-407E-A947-70E740481C1C}">
                <a14:useLocalDpi xmlns:a14="http://schemas.microsoft.com/office/drawing/2010/main"/>
              </a:ext>
            </a:extLst>
          </a:blip>
          <a:srcRect t="18445"/>
          <a:stretch/>
        </p:blipFill>
        <p:spPr>
          <a:xfrm>
            <a:off x="204452" y="1658924"/>
            <a:ext cx="4481892" cy="3439446"/>
          </a:xfrm>
          <a:prstGeom prst="rect">
            <a:avLst/>
          </a:prstGeom>
        </p:spPr>
      </p:pic>
      <p:pic>
        <p:nvPicPr>
          <p:cNvPr id="4" name="Picture 3" descr="casestudy-key.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0285" y="5070410"/>
            <a:ext cx="2440518" cy="550736"/>
          </a:xfrm>
          <a:prstGeom prst="rect">
            <a:avLst/>
          </a:prstGeom>
        </p:spPr>
      </p:pic>
      <p:sp>
        <p:nvSpPr>
          <p:cNvPr id="3" name="Content Placeholder 2"/>
          <p:cNvSpPr>
            <a:spLocks noGrp="1"/>
          </p:cNvSpPr>
          <p:nvPr>
            <p:ph idx="1"/>
          </p:nvPr>
        </p:nvSpPr>
        <p:spPr>
          <a:xfrm>
            <a:off x="898349" y="1199789"/>
            <a:ext cx="3552844" cy="522805"/>
          </a:xfrm>
          <a:solidFill>
            <a:srgbClr val="FFFFFF"/>
          </a:solidFill>
        </p:spPr>
        <p:txBody>
          <a:bodyPr/>
          <a:lstStyle/>
          <a:p>
            <a:pPr marL="0" indent="0" algn="ctr">
              <a:buNone/>
            </a:pPr>
            <a:r>
              <a:rPr lang="en-US" dirty="0" smtClean="0"/>
              <a:t>Service capacity</a:t>
            </a:r>
            <a:endParaRPr lang="en-US" dirty="0"/>
          </a:p>
        </p:txBody>
      </p:sp>
      <p:sp>
        <p:nvSpPr>
          <p:cNvPr id="2" name="Title 1"/>
          <p:cNvSpPr>
            <a:spLocks noGrp="1"/>
          </p:cNvSpPr>
          <p:nvPr>
            <p:ph type="title"/>
          </p:nvPr>
        </p:nvSpPr>
        <p:spPr>
          <a:solidFill>
            <a:srgbClr val="FFFFFF"/>
          </a:solidFill>
        </p:spPr>
        <p:txBody>
          <a:bodyPr/>
          <a:lstStyle/>
          <a:p>
            <a:r>
              <a:rPr lang="en-US" dirty="0" smtClean="0"/>
              <a:t>Cost of access – Case study</a:t>
            </a:r>
            <a:endParaRPr lang="en-US" dirty="0"/>
          </a:p>
        </p:txBody>
      </p:sp>
      <p:sp>
        <p:nvSpPr>
          <p:cNvPr id="7" name="Content Placeholder 2"/>
          <p:cNvSpPr txBox="1">
            <a:spLocks/>
          </p:cNvSpPr>
          <p:nvPr/>
        </p:nvSpPr>
        <p:spPr bwMode="auto">
          <a:xfrm>
            <a:off x="5338225" y="1204761"/>
            <a:ext cx="3529904" cy="5228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80000"/>
              <a:buFont typeface="Wingdings" pitchFamily="2" charset="2"/>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ctr">
              <a:buFont typeface="Wingdings" pitchFamily="2" charset="2"/>
              <a:buNone/>
            </a:pPr>
            <a:r>
              <a:rPr lang="en-US" dirty="0" smtClean="0">
                <a:latin typeface="Avenir Book"/>
                <a:cs typeface="Avenir Book"/>
              </a:rPr>
              <a:t>Link utilization</a:t>
            </a:r>
            <a:endParaRPr lang="en-US" dirty="0">
              <a:latin typeface="Avenir Book"/>
              <a:cs typeface="Avenir Book"/>
            </a:endParaRPr>
          </a:p>
        </p:txBody>
      </p:sp>
      <p:grpSp>
        <p:nvGrpSpPr>
          <p:cNvPr id="10" name="Group 9"/>
          <p:cNvGrpSpPr/>
          <p:nvPr/>
        </p:nvGrpSpPr>
        <p:grpSpPr>
          <a:xfrm>
            <a:off x="1015999" y="2641600"/>
            <a:ext cx="7328257" cy="1266799"/>
            <a:chOff x="1015999" y="2641600"/>
            <a:chExt cx="7328257" cy="1266799"/>
          </a:xfrm>
        </p:grpSpPr>
        <p:sp>
          <p:nvSpPr>
            <p:cNvPr id="8" name="TextBox 7"/>
            <p:cNvSpPr txBox="1"/>
            <p:nvPr/>
          </p:nvSpPr>
          <p:spPr>
            <a:xfrm>
              <a:off x="1015999" y="2641600"/>
              <a:ext cx="119839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Avenir Book"/>
                  <a:cs typeface="Avenir Book"/>
                </a:rPr>
                <a:t>Botswana</a:t>
              </a:r>
              <a:endParaRPr lang="en-US" dirty="0">
                <a:latin typeface="Avenir Book"/>
                <a:cs typeface="Avenir Book"/>
              </a:endParaRPr>
            </a:p>
          </p:txBody>
        </p:sp>
        <p:sp>
          <p:nvSpPr>
            <p:cNvPr id="9" name="TextBox 8"/>
            <p:cNvSpPr txBox="1"/>
            <p:nvPr/>
          </p:nvSpPr>
          <p:spPr>
            <a:xfrm>
              <a:off x="7145866" y="3539067"/>
              <a:ext cx="119839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Avenir Book"/>
                  <a:cs typeface="Avenir Book"/>
                </a:rPr>
                <a:t>Botswana</a:t>
              </a:r>
              <a:endParaRPr lang="en-US" dirty="0">
                <a:latin typeface="Avenir Book"/>
                <a:cs typeface="Avenir Book"/>
              </a:endParaRPr>
            </a:p>
          </p:txBody>
        </p:sp>
      </p:grpSp>
      <p:grpSp>
        <p:nvGrpSpPr>
          <p:cNvPr id="13" name="Group 12"/>
          <p:cNvGrpSpPr/>
          <p:nvPr/>
        </p:nvGrpSpPr>
        <p:grpSpPr>
          <a:xfrm>
            <a:off x="3115733" y="2082800"/>
            <a:ext cx="3294108" cy="1182132"/>
            <a:chOff x="3115733" y="2082800"/>
            <a:chExt cx="3294108" cy="1182132"/>
          </a:xfrm>
        </p:grpSpPr>
        <p:sp>
          <p:nvSpPr>
            <p:cNvPr id="11" name="TextBox 10"/>
            <p:cNvSpPr txBox="1"/>
            <p:nvPr/>
          </p:nvSpPr>
          <p:spPr>
            <a:xfrm>
              <a:off x="3115733" y="2895600"/>
              <a:ext cx="80490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Avenir Book"/>
                  <a:cs typeface="Avenir Book"/>
                </a:rPr>
                <a:t>Japan</a:t>
              </a:r>
              <a:endParaRPr lang="en-US" dirty="0">
                <a:latin typeface="Avenir Book"/>
                <a:cs typeface="Avenir Book"/>
              </a:endParaRPr>
            </a:p>
          </p:txBody>
        </p:sp>
        <p:sp>
          <p:nvSpPr>
            <p:cNvPr id="12" name="TextBox 11"/>
            <p:cNvSpPr txBox="1"/>
            <p:nvPr/>
          </p:nvSpPr>
          <p:spPr>
            <a:xfrm>
              <a:off x="5604933" y="2082800"/>
              <a:ext cx="80490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Avenir Book"/>
                  <a:cs typeface="Avenir Book"/>
                </a:rPr>
                <a:t>Japan</a:t>
              </a:r>
              <a:endParaRPr lang="en-US" dirty="0">
                <a:latin typeface="Avenir Book"/>
                <a:cs typeface="Avenir Book"/>
              </a:endParaRPr>
            </a:p>
          </p:txBody>
        </p:sp>
      </p:grpSp>
      <p:sp>
        <p:nvSpPr>
          <p:cNvPr id="14" name="Rectangle 13"/>
          <p:cNvSpPr/>
          <p:nvPr/>
        </p:nvSpPr>
        <p:spPr>
          <a:xfrm>
            <a:off x="3369779" y="5039266"/>
            <a:ext cx="5469421"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smtClean="0">
                <a:latin typeface="Avenir Book Oblique"/>
                <a:cs typeface="Avenir Book Oblique"/>
              </a:rPr>
              <a:t>More expensive </a:t>
            </a:r>
            <a:r>
              <a:rPr lang="en-US" sz="2800" dirty="0">
                <a:latin typeface="Avenir Book Oblique"/>
                <a:cs typeface="Avenir Book Oblique"/>
              </a:rPr>
              <a:t>services </a:t>
            </a:r>
            <a:r>
              <a:rPr lang="en-US" sz="2800" dirty="0" smtClean="0">
                <a:latin typeface="Avenir Book Oblique"/>
                <a:cs typeface="Avenir Book Oblique"/>
              </a:rPr>
              <a:t/>
            </a:r>
            <a:br>
              <a:rPr lang="en-US" sz="2800" dirty="0" smtClean="0">
                <a:latin typeface="Avenir Book Oblique"/>
                <a:cs typeface="Avenir Book Oblique"/>
              </a:rPr>
            </a:br>
            <a:r>
              <a:rPr lang="en-US" sz="2800" dirty="0" smtClean="0">
                <a:latin typeface="Avenir Book Oblique"/>
                <a:cs typeface="Avenir Book Oblique"/>
              </a:rPr>
              <a:t>consistently see </a:t>
            </a:r>
            <a:r>
              <a:rPr lang="en-US" sz="2800" dirty="0">
                <a:latin typeface="Avenir Book Oblique"/>
                <a:cs typeface="Avenir Book Oblique"/>
              </a:rPr>
              <a:t>higher utilization </a:t>
            </a:r>
          </a:p>
        </p:txBody>
      </p:sp>
    </p:spTree>
    <p:extLst>
      <p:ext uri="{BB962C8B-B14F-4D97-AF65-F5344CB8AC3E}">
        <p14:creationId xmlns:p14="http://schemas.microsoft.com/office/powerpoint/2010/main" val="22533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access – </a:t>
            </a:r>
            <a:r>
              <a:rPr lang="en-US" dirty="0" smtClean="0"/>
              <a:t>Case </a:t>
            </a:r>
            <a:r>
              <a:rPr lang="en-US" dirty="0"/>
              <a:t>study</a:t>
            </a:r>
          </a:p>
        </p:txBody>
      </p:sp>
      <p:sp>
        <p:nvSpPr>
          <p:cNvPr id="3" name="Content Placeholder 2"/>
          <p:cNvSpPr>
            <a:spLocks noGrp="1"/>
          </p:cNvSpPr>
          <p:nvPr>
            <p:ph idx="1"/>
          </p:nvPr>
        </p:nvSpPr>
        <p:spPr>
          <a:xfrm>
            <a:off x="388562" y="866970"/>
            <a:ext cx="4116052" cy="657820"/>
          </a:xfrm>
        </p:spPr>
        <p:txBody>
          <a:bodyPr/>
          <a:lstStyle/>
          <a:p>
            <a:pPr marL="0" indent="0" algn="ctr">
              <a:buNone/>
            </a:pPr>
            <a:r>
              <a:rPr lang="en-US" dirty="0" smtClean="0"/>
              <a:t>Peak utilization in the US</a:t>
            </a:r>
          </a:p>
          <a:p>
            <a:pPr marL="0" indent="0" algn="ctr">
              <a:buNone/>
            </a:pPr>
            <a:r>
              <a:rPr lang="en-US" dirty="0" smtClean="0"/>
              <a:t>by capacity tier</a:t>
            </a:r>
            <a:endParaRPr lang="en-US" dirty="0"/>
          </a:p>
        </p:txBody>
      </p:sp>
      <p:pic>
        <p:nvPicPr>
          <p:cNvPr id="4" name="Picture 3" descr="US_utilization_P95_byClass.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562" y="1728275"/>
            <a:ext cx="4116052" cy="3777083"/>
          </a:xfrm>
          <a:prstGeom prst="rect">
            <a:avLst/>
          </a:prstGeom>
        </p:spPr>
      </p:pic>
      <p:sp>
        <p:nvSpPr>
          <p:cNvPr id="6" name="Left Arrow 5"/>
          <p:cNvSpPr/>
          <p:nvPr/>
        </p:nvSpPr>
        <p:spPr bwMode="auto">
          <a:xfrm rot="2574420">
            <a:off x="1242589" y="2628580"/>
            <a:ext cx="1812507" cy="59944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venir Book"/>
              <a:cs typeface="Avenir Book"/>
            </a:endParaRPr>
          </a:p>
        </p:txBody>
      </p:sp>
      <p:sp>
        <p:nvSpPr>
          <p:cNvPr id="7" name="TextBox 6"/>
          <p:cNvSpPr txBox="1"/>
          <p:nvPr/>
        </p:nvSpPr>
        <p:spPr>
          <a:xfrm>
            <a:off x="4412825" y="2559089"/>
            <a:ext cx="456184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Avenir Book"/>
                <a:cs typeface="Avenir Book"/>
              </a:rPr>
              <a:t>Fraction of the link utilized decreases as capacity increases</a:t>
            </a:r>
            <a:endParaRPr lang="en-US" sz="2400" dirty="0">
              <a:latin typeface="Avenir Book"/>
              <a:cs typeface="Avenir Book"/>
            </a:endParaRPr>
          </a:p>
        </p:txBody>
      </p:sp>
    </p:spTree>
    <p:extLst>
      <p:ext uri="{BB962C8B-B14F-4D97-AF65-F5344CB8AC3E}">
        <p14:creationId xmlns:p14="http://schemas.microsoft.com/office/powerpoint/2010/main" val="9194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access – C</a:t>
            </a:r>
            <a:r>
              <a:rPr lang="en-US" dirty="0" smtClean="0"/>
              <a:t>ase </a:t>
            </a:r>
            <a:r>
              <a:rPr lang="en-US" dirty="0"/>
              <a:t>study</a:t>
            </a:r>
          </a:p>
        </p:txBody>
      </p:sp>
      <p:sp>
        <p:nvSpPr>
          <p:cNvPr id="3" name="Content Placeholder 2"/>
          <p:cNvSpPr>
            <a:spLocks noGrp="1"/>
          </p:cNvSpPr>
          <p:nvPr>
            <p:ph idx="1"/>
          </p:nvPr>
        </p:nvSpPr>
        <p:spPr>
          <a:xfrm>
            <a:off x="457200" y="906482"/>
            <a:ext cx="4116052" cy="657820"/>
          </a:xfrm>
        </p:spPr>
        <p:txBody>
          <a:bodyPr/>
          <a:lstStyle/>
          <a:p>
            <a:pPr marL="0" indent="0" algn="ctr">
              <a:buNone/>
            </a:pPr>
            <a:r>
              <a:rPr lang="en-US" dirty="0" smtClean="0"/>
              <a:t>US</a:t>
            </a:r>
            <a:endParaRPr lang="en-US" dirty="0"/>
          </a:p>
        </p:txBody>
      </p:sp>
      <p:pic>
        <p:nvPicPr>
          <p:cNvPr id="4" name="Picture 3" descr="US_utilization_P95_byClass.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562" y="1464062"/>
            <a:ext cx="4116052" cy="3777083"/>
          </a:xfrm>
          <a:prstGeom prst="rect">
            <a:avLst/>
          </a:prstGeom>
        </p:spPr>
      </p:pic>
      <p:pic>
        <p:nvPicPr>
          <p:cNvPr id="5" name="Picture 4" descr="BW_utilization_P95_byClass.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0049" y="1464062"/>
            <a:ext cx="4166751" cy="3823607"/>
          </a:xfrm>
          <a:prstGeom prst="rect">
            <a:avLst/>
          </a:prstGeom>
        </p:spPr>
      </p:pic>
      <p:sp>
        <p:nvSpPr>
          <p:cNvPr id="6" name="Content Placeholder 2"/>
          <p:cNvSpPr txBox="1">
            <a:spLocks/>
          </p:cNvSpPr>
          <p:nvPr/>
        </p:nvSpPr>
        <p:spPr>
          <a:xfrm>
            <a:off x="4573252" y="903570"/>
            <a:ext cx="4346351" cy="6578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smtClean="0">
                <a:latin typeface="Avenir Book"/>
                <a:cs typeface="Avenir Book"/>
              </a:rPr>
              <a:t>Botswana</a:t>
            </a:r>
            <a:endParaRPr lang="en-US" sz="2400" dirty="0">
              <a:latin typeface="Avenir Book"/>
              <a:cs typeface="Avenir Book"/>
            </a:endParaRPr>
          </a:p>
        </p:txBody>
      </p:sp>
      <p:sp>
        <p:nvSpPr>
          <p:cNvPr id="7" name="TextBox 6"/>
          <p:cNvSpPr txBox="1"/>
          <p:nvPr/>
        </p:nvSpPr>
        <p:spPr>
          <a:xfrm>
            <a:off x="4216401" y="2249737"/>
            <a:ext cx="382693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Avenir Book"/>
                <a:cs typeface="Avenir Book"/>
              </a:rPr>
              <a:t>Utilization for same tier is higher in Botswana</a:t>
            </a:r>
            <a:endParaRPr lang="en-US" sz="2400" dirty="0">
              <a:latin typeface="Avenir Book"/>
              <a:cs typeface="Avenir Book"/>
            </a:endParaRPr>
          </a:p>
        </p:txBody>
      </p:sp>
    </p:spTree>
    <p:extLst>
      <p:ext uri="{BB962C8B-B14F-4D97-AF65-F5344CB8AC3E}">
        <p14:creationId xmlns:p14="http://schemas.microsoft.com/office/powerpoint/2010/main" val="65388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broadband</a:t>
            </a:r>
            <a:endParaRPr lang="en-US" dirty="0"/>
          </a:p>
        </p:txBody>
      </p:sp>
      <p:sp>
        <p:nvSpPr>
          <p:cNvPr id="3" name="Content Placeholder 2"/>
          <p:cNvSpPr>
            <a:spLocks noGrp="1"/>
          </p:cNvSpPr>
          <p:nvPr>
            <p:ph idx="1"/>
          </p:nvPr>
        </p:nvSpPr>
        <p:spPr/>
        <p:txBody>
          <a:bodyPr>
            <a:normAutofit/>
          </a:bodyPr>
          <a:lstStyle/>
          <a:p>
            <a:r>
              <a:rPr lang="en-US" sz="2800" dirty="0" smtClean="0"/>
              <a:t>One of the fastest growing sectors of the Internet</a:t>
            </a:r>
          </a:p>
          <a:p>
            <a:pPr lvl="1"/>
            <a:r>
              <a:rPr lang="en-US" sz="2400" dirty="0" smtClean="0"/>
              <a:t>Over 70 </a:t>
            </a:r>
            <a:r>
              <a:rPr lang="en-US" sz="2400" dirty="0"/>
              <a:t>countries </a:t>
            </a:r>
            <a:r>
              <a:rPr lang="en-US" sz="2400" dirty="0" smtClean="0"/>
              <a:t>with 25</a:t>
            </a:r>
            <a:r>
              <a:rPr lang="en-US" sz="2400" dirty="0"/>
              <a:t>% of the population </a:t>
            </a:r>
            <a:r>
              <a:rPr lang="en-US" sz="2400" dirty="0" smtClean="0"/>
              <a:t>online</a:t>
            </a:r>
          </a:p>
          <a:p>
            <a:endParaRPr lang="en-US" sz="3200" dirty="0"/>
          </a:p>
          <a:p>
            <a:r>
              <a:rPr lang="en-US" sz="2800" dirty="0" smtClean="0"/>
              <a:t>Instrumental for social and economic development</a:t>
            </a:r>
          </a:p>
          <a:p>
            <a:pPr lvl="1"/>
            <a:r>
              <a:rPr lang="en-US" sz="2400" dirty="0"/>
              <a:t>I</a:t>
            </a:r>
            <a:r>
              <a:rPr lang="en-US" sz="2400" dirty="0" smtClean="0"/>
              <a:t>ncreasing capacity may increase GDP</a:t>
            </a:r>
            <a:endParaRPr lang="en-US" sz="2400" dirty="0"/>
          </a:p>
          <a:p>
            <a:pPr lvl="1"/>
            <a:r>
              <a:rPr lang="en-US" sz="2400" dirty="0"/>
              <a:t>National broadband plan in many </a:t>
            </a:r>
            <a:r>
              <a:rPr lang="en-US" sz="2400" dirty="0" smtClean="0"/>
              <a:t>countries</a:t>
            </a:r>
          </a:p>
          <a:p>
            <a:pPr lvl="1"/>
            <a:r>
              <a:rPr lang="en-US" sz="2400" dirty="0" smtClean="0"/>
              <a:t>A basic human right in several countries</a:t>
            </a:r>
          </a:p>
          <a:p>
            <a:pPr lvl="1"/>
            <a:endParaRPr lang="en-US" sz="2400" dirty="0" smtClean="0"/>
          </a:p>
          <a:p>
            <a:endParaRPr lang="en-US" sz="2800" dirty="0" smtClean="0"/>
          </a:p>
          <a:p>
            <a:pPr lvl="1"/>
            <a:endParaRPr lang="en-US" sz="2400" dirty="0" smtClean="0"/>
          </a:p>
          <a:p>
            <a:pPr lvl="1"/>
            <a:endParaRPr lang="en-US" sz="2400" dirty="0" smtClean="0"/>
          </a:p>
        </p:txBody>
      </p:sp>
    </p:spTree>
    <p:extLst>
      <p:ext uri="{BB962C8B-B14F-4D97-AF65-F5344CB8AC3E}">
        <p14:creationId xmlns:p14="http://schemas.microsoft.com/office/powerpoint/2010/main" val="1607125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 Cost of upgrade</a:t>
            </a:r>
            <a:endParaRPr lang="en-US" dirty="0"/>
          </a:p>
        </p:txBody>
      </p:sp>
      <p:sp>
        <p:nvSpPr>
          <p:cNvPr id="3" name="Content Placeholder 2"/>
          <p:cNvSpPr>
            <a:spLocks noGrp="1"/>
          </p:cNvSpPr>
          <p:nvPr>
            <p:ph idx="1"/>
          </p:nvPr>
        </p:nvSpPr>
        <p:spPr>
          <a:xfrm>
            <a:off x="457200" y="937555"/>
            <a:ext cx="8229600" cy="5430507"/>
          </a:xfrm>
        </p:spPr>
        <p:txBody>
          <a:bodyPr>
            <a:normAutofit/>
          </a:bodyPr>
          <a:lstStyle/>
          <a:p>
            <a:endParaRPr lang="en-US" sz="2800" dirty="0" smtClean="0"/>
          </a:p>
          <a:p>
            <a:endParaRPr lang="en-US" sz="2800" dirty="0"/>
          </a:p>
          <a:p>
            <a:pPr marL="0" indent="0">
              <a:buNone/>
            </a:pPr>
            <a:endParaRPr lang="en-US" sz="2800" dirty="0" smtClean="0"/>
          </a:p>
          <a:p>
            <a:r>
              <a:rPr lang="en-US" sz="2800" dirty="0" smtClean="0"/>
              <a:t>Is the cost of upgrade holding people back?</a:t>
            </a:r>
          </a:p>
          <a:p>
            <a:pPr lvl="1"/>
            <a:r>
              <a:rPr lang="en-US" sz="2400" dirty="0" smtClean="0"/>
              <a:t>Is utilization higher in markets with expensive upgrades?</a:t>
            </a:r>
          </a:p>
          <a:p>
            <a:r>
              <a:rPr lang="en-US" sz="2800" dirty="0" smtClean="0"/>
              <a:t>Cost of upgrade also varies by market</a:t>
            </a:r>
          </a:p>
          <a:p>
            <a:pPr lvl="1"/>
            <a:r>
              <a:rPr lang="en-US" sz="2400" dirty="0" smtClean="0"/>
              <a:t>Approximate upgrade cost using linear regression</a:t>
            </a:r>
            <a:endParaRPr lang="en-US" dirty="0" smtClean="0"/>
          </a:p>
        </p:txBody>
      </p:sp>
    </p:spTree>
    <p:extLst>
      <p:ext uri="{BB962C8B-B14F-4D97-AF65-F5344CB8AC3E}">
        <p14:creationId xmlns:p14="http://schemas.microsoft.com/office/powerpoint/2010/main" val="61780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t>
            </a:r>
            <a:r>
              <a:rPr lang="en-US" dirty="0" smtClean="0"/>
              <a:t>upgrading</a:t>
            </a:r>
            <a:endParaRPr lang="en-US" dirty="0"/>
          </a:p>
        </p:txBody>
      </p:sp>
      <p:pic>
        <p:nvPicPr>
          <p:cNvPr id="3" name="Picture 2" descr="slope_cdf.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884" y="819002"/>
            <a:ext cx="7391338" cy="5346526"/>
          </a:xfrm>
          <a:prstGeom prst="rect">
            <a:avLst/>
          </a:prstGeom>
        </p:spPr>
      </p:pic>
      <p:sp>
        <p:nvSpPr>
          <p:cNvPr id="5" name="TextBox 4"/>
          <p:cNvSpPr txBox="1"/>
          <p:nvPr/>
        </p:nvSpPr>
        <p:spPr>
          <a:xfrm>
            <a:off x="1803722" y="3800540"/>
            <a:ext cx="1840533" cy="769441"/>
          </a:xfrm>
          <a:prstGeom prst="rect">
            <a:avLst/>
          </a:prstGeom>
          <a:noFill/>
        </p:spPr>
        <p:txBody>
          <a:bodyPr wrap="square" rtlCol="0">
            <a:spAutoFit/>
          </a:bodyPr>
          <a:lstStyle/>
          <a:p>
            <a:pPr algn="ctr"/>
            <a:r>
              <a:rPr lang="en-US" sz="2200" dirty="0" smtClean="0">
                <a:latin typeface="Avenir Book"/>
                <a:cs typeface="Avenir Book"/>
              </a:rPr>
              <a:t>Japan, </a:t>
            </a:r>
          </a:p>
          <a:p>
            <a:pPr algn="ctr"/>
            <a:r>
              <a:rPr lang="en-US" sz="2200" dirty="0" smtClean="0">
                <a:latin typeface="Avenir Book"/>
                <a:cs typeface="Avenir Book"/>
              </a:rPr>
              <a:t>South Korea</a:t>
            </a:r>
            <a:endParaRPr lang="en-US" sz="2200" dirty="0">
              <a:latin typeface="Avenir Book"/>
              <a:cs typeface="Avenir Book"/>
            </a:endParaRPr>
          </a:p>
        </p:txBody>
      </p:sp>
      <p:cxnSp>
        <p:nvCxnSpPr>
          <p:cNvPr id="7" name="Straight Arrow Connector 6"/>
          <p:cNvCxnSpPr/>
          <p:nvPr/>
        </p:nvCxnSpPr>
        <p:spPr bwMode="auto">
          <a:xfrm flipH="1">
            <a:off x="2503125" y="4541362"/>
            <a:ext cx="180443" cy="71314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0" name="TextBox 9"/>
          <p:cNvSpPr txBox="1"/>
          <p:nvPr/>
        </p:nvSpPr>
        <p:spPr>
          <a:xfrm>
            <a:off x="2723988" y="2637019"/>
            <a:ext cx="1840533" cy="769441"/>
          </a:xfrm>
          <a:prstGeom prst="rect">
            <a:avLst/>
          </a:prstGeom>
          <a:noFill/>
        </p:spPr>
        <p:txBody>
          <a:bodyPr wrap="square" rtlCol="0">
            <a:spAutoFit/>
          </a:bodyPr>
          <a:lstStyle/>
          <a:p>
            <a:pPr algn="ctr"/>
            <a:r>
              <a:rPr lang="en-US" sz="2200" dirty="0" smtClean="0">
                <a:latin typeface="Avenir Book"/>
                <a:cs typeface="Avenir Book"/>
              </a:rPr>
              <a:t>Canada, </a:t>
            </a:r>
          </a:p>
          <a:p>
            <a:pPr algn="ctr"/>
            <a:r>
              <a:rPr lang="en-US" sz="2200" dirty="0" smtClean="0">
                <a:latin typeface="Avenir Book"/>
                <a:cs typeface="Avenir Book"/>
              </a:rPr>
              <a:t>US</a:t>
            </a:r>
            <a:endParaRPr lang="en-US" sz="2200" dirty="0">
              <a:latin typeface="Avenir Book"/>
              <a:cs typeface="Avenir Book"/>
            </a:endParaRPr>
          </a:p>
        </p:txBody>
      </p:sp>
      <p:cxnSp>
        <p:nvCxnSpPr>
          <p:cNvPr id="11" name="Straight Arrow Connector 10"/>
          <p:cNvCxnSpPr/>
          <p:nvPr/>
        </p:nvCxnSpPr>
        <p:spPr bwMode="auto">
          <a:xfrm>
            <a:off x="3644255" y="3406460"/>
            <a:ext cx="312892" cy="70696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TextBox 15"/>
          <p:cNvSpPr txBox="1"/>
          <p:nvPr/>
        </p:nvSpPr>
        <p:spPr>
          <a:xfrm>
            <a:off x="4247588" y="1155450"/>
            <a:ext cx="1840533" cy="769441"/>
          </a:xfrm>
          <a:prstGeom prst="rect">
            <a:avLst/>
          </a:prstGeom>
          <a:noFill/>
        </p:spPr>
        <p:txBody>
          <a:bodyPr wrap="square" rtlCol="0">
            <a:spAutoFit/>
          </a:bodyPr>
          <a:lstStyle/>
          <a:p>
            <a:pPr algn="ctr"/>
            <a:r>
              <a:rPr lang="en-US" sz="2200" dirty="0" smtClean="0">
                <a:latin typeface="Avenir Book"/>
                <a:cs typeface="Avenir Book"/>
              </a:rPr>
              <a:t>Ghana, </a:t>
            </a:r>
          </a:p>
          <a:p>
            <a:pPr algn="ctr"/>
            <a:r>
              <a:rPr lang="en-US" sz="2200" dirty="0" smtClean="0">
                <a:latin typeface="Avenir Book"/>
                <a:cs typeface="Avenir Book"/>
              </a:rPr>
              <a:t>Uganda</a:t>
            </a:r>
            <a:endParaRPr lang="en-US" sz="2200" dirty="0">
              <a:latin typeface="Avenir Book"/>
              <a:cs typeface="Avenir Book"/>
            </a:endParaRPr>
          </a:p>
        </p:txBody>
      </p:sp>
      <p:cxnSp>
        <p:nvCxnSpPr>
          <p:cNvPr id="17" name="Straight Arrow Connector 16"/>
          <p:cNvCxnSpPr/>
          <p:nvPr/>
        </p:nvCxnSpPr>
        <p:spPr bwMode="auto">
          <a:xfrm>
            <a:off x="5637188" y="1454560"/>
            <a:ext cx="1139584"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0" name="Content Placeholder 2"/>
          <p:cNvSpPr>
            <a:spLocks noGrp="1"/>
          </p:cNvSpPr>
          <p:nvPr>
            <p:ph idx="1"/>
          </p:nvPr>
        </p:nvSpPr>
        <p:spPr>
          <a:xfrm>
            <a:off x="4247588" y="3993827"/>
            <a:ext cx="4591611" cy="126067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latin typeface="Avenir Book"/>
                <a:cs typeface="Avenir Book"/>
              </a:rPr>
              <a:t>Cost of access similar in US and Japan (~$25), but upgrading is cheaper in Japan</a:t>
            </a:r>
            <a:endParaRPr lang="en-US" dirty="0">
              <a:latin typeface="Avenir Book"/>
              <a:cs typeface="Avenir Book"/>
            </a:endParaRPr>
          </a:p>
        </p:txBody>
      </p:sp>
    </p:spTree>
    <p:extLst>
      <p:ext uri="{BB962C8B-B14F-4D97-AF65-F5344CB8AC3E}">
        <p14:creationId xmlns:p14="http://schemas.microsoft.com/office/powerpoint/2010/main" val="26182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6" grpId="0"/>
      <p:bldP spid="20"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t>
            </a:r>
            <a:r>
              <a:rPr lang="en-US" dirty="0" smtClean="0"/>
              <a:t>upgrading – </a:t>
            </a:r>
            <a:r>
              <a:rPr lang="en-US" dirty="0"/>
              <a:t>C</a:t>
            </a:r>
            <a:r>
              <a:rPr lang="en-US" dirty="0" smtClean="0"/>
              <a:t>ase </a:t>
            </a:r>
            <a:r>
              <a:rPr lang="en-US" dirty="0"/>
              <a:t>study</a:t>
            </a:r>
          </a:p>
        </p:txBody>
      </p:sp>
      <p:pic>
        <p:nvPicPr>
          <p:cNvPr id="4" name="Picture 3" descr="mean_P95_traffic.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1406" y="1865338"/>
            <a:ext cx="7767203" cy="3734232"/>
          </a:xfrm>
          <a:prstGeom prst="rect">
            <a:avLst/>
          </a:prstGeom>
        </p:spPr>
      </p:pic>
      <p:sp>
        <p:nvSpPr>
          <p:cNvPr id="11" name="Frame 10"/>
          <p:cNvSpPr/>
          <p:nvPr/>
        </p:nvSpPr>
        <p:spPr bwMode="auto">
          <a:xfrm>
            <a:off x="5103854" y="2351715"/>
            <a:ext cx="483821" cy="2453760"/>
          </a:xfrm>
          <a:prstGeom prst="frame">
            <a:avLst>
              <a:gd name="adj1" fmla="val 21978"/>
            </a:avLst>
          </a:prstGeom>
          <a:solidFill>
            <a:srgbClr val="DDF53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venir Book"/>
              <a:cs typeface="Avenir Book"/>
            </a:endParaRPr>
          </a:p>
        </p:txBody>
      </p:sp>
      <p:sp>
        <p:nvSpPr>
          <p:cNvPr id="12" name="Frame 11"/>
          <p:cNvSpPr/>
          <p:nvPr/>
        </p:nvSpPr>
        <p:spPr bwMode="auto">
          <a:xfrm>
            <a:off x="5682711" y="2420835"/>
            <a:ext cx="483821" cy="2384640"/>
          </a:xfrm>
          <a:prstGeom prst="frame">
            <a:avLst>
              <a:gd name="adj1" fmla="val 21978"/>
            </a:avLst>
          </a:prstGeom>
          <a:solidFill>
            <a:srgbClr val="DDF53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venir Book"/>
              <a:cs typeface="Avenir Book"/>
            </a:endParaRPr>
          </a:p>
        </p:txBody>
      </p:sp>
      <p:sp>
        <p:nvSpPr>
          <p:cNvPr id="6" name="Content Placeholder 2"/>
          <p:cNvSpPr>
            <a:spLocks noGrp="1"/>
          </p:cNvSpPr>
          <p:nvPr>
            <p:ph idx="1"/>
          </p:nvPr>
        </p:nvSpPr>
        <p:spPr>
          <a:xfrm>
            <a:off x="3770183" y="1013575"/>
            <a:ext cx="4019151" cy="943675"/>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dirty="0" smtClean="0">
                <a:latin typeface="Avenir Oblique"/>
                <a:cs typeface="Avenir Oblique"/>
              </a:rPr>
              <a:t>US demand and utilization are higher than Japan</a:t>
            </a:r>
            <a:endParaRPr lang="en-US" dirty="0">
              <a:latin typeface="Avenir Oblique"/>
              <a:cs typeface="Avenir Oblique"/>
            </a:endParaRPr>
          </a:p>
        </p:txBody>
      </p:sp>
      <p:cxnSp>
        <p:nvCxnSpPr>
          <p:cNvPr id="14" name="Straight Arrow Connector 13"/>
          <p:cNvCxnSpPr/>
          <p:nvPr/>
        </p:nvCxnSpPr>
        <p:spPr bwMode="auto">
          <a:xfrm flipH="1">
            <a:off x="5333615" y="1991118"/>
            <a:ext cx="87577" cy="30979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5804767" y="1889517"/>
            <a:ext cx="104966" cy="48115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9" name="TextBox 18"/>
          <p:cNvSpPr txBox="1"/>
          <p:nvPr/>
        </p:nvSpPr>
        <p:spPr>
          <a:xfrm>
            <a:off x="4611423" y="61111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596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quality</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342900" lvl="1" indent="-342900">
              <a:buClr>
                <a:schemeClr val="accent1"/>
              </a:buClr>
              <a:buSzPct val="80000"/>
              <a:buBlip>
                <a:blip r:embed="rId3"/>
              </a:buBlip>
            </a:pPr>
            <a:r>
              <a:rPr lang="en-US" sz="2800" dirty="0" smtClean="0"/>
              <a:t>In general, more expensive services see higher utilization …</a:t>
            </a:r>
            <a:endParaRPr lang="en-US" sz="3000" dirty="0" smtClean="0"/>
          </a:p>
          <a:p>
            <a:pPr lvl="1"/>
            <a:r>
              <a:rPr lang="en-US" sz="2400" dirty="0" smtClean="0"/>
              <a:t>But India’s cost of service &gt;3x that of the US, and utilization is lower?!?</a:t>
            </a:r>
          </a:p>
          <a:p>
            <a:pPr lvl="1"/>
            <a:r>
              <a:rPr lang="en-US" sz="2400" dirty="0"/>
              <a:t>Many with high latency (&gt;500 </a:t>
            </a:r>
            <a:r>
              <a:rPr lang="en-US" sz="2400" dirty="0" err="1"/>
              <a:t>ms</a:t>
            </a:r>
            <a:r>
              <a:rPr lang="en-US" sz="2400" dirty="0"/>
              <a:t>) and loss (&gt;10%) </a:t>
            </a:r>
            <a:r>
              <a:rPr lang="en-US" sz="2400" dirty="0" smtClean="0"/>
              <a:t>…</a:t>
            </a:r>
          </a:p>
          <a:p>
            <a:pPr lvl="1"/>
            <a:endParaRPr lang="en-US" sz="2800" dirty="0" smtClean="0"/>
          </a:p>
          <a:p>
            <a:r>
              <a:rPr lang="en-US" sz="2800" dirty="0" smtClean="0"/>
              <a:t>Does service quality impact service usage?</a:t>
            </a:r>
          </a:p>
          <a:p>
            <a:pPr lvl="1"/>
            <a:r>
              <a:rPr lang="en-US" sz="2400" dirty="0" smtClean="0"/>
              <a:t>Comparing usage of “similar” (nearest neighbor) users</a:t>
            </a:r>
          </a:p>
          <a:p>
            <a:endParaRPr lang="en-US" sz="2800" dirty="0"/>
          </a:p>
          <a:p>
            <a:endParaRPr lang="en-US" sz="2800" dirty="0" smtClean="0"/>
          </a:p>
          <a:p>
            <a:endParaRPr lang="en-US" sz="2800" dirty="0"/>
          </a:p>
        </p:txBody>
      </p:sp>
    </p:spTree>
    <p:extLst>
      <p:ext uri="{BB962C8B-B14F-4D97-AF65-F5344CB8AC3E}">
        <p14:creationId xmlns:p14="http://schemas.microsoft.com/office/powerpoint/2010/main" val="280876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quality – Latency</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796071406"/>
              </p:ext>
            </p:extLst>
          </p:nvPr>
        </p:nvGraphicFramePr>
        <p:xfrm>
          <a:off x="1111251" y="1228726"/>
          <a:ext cx="6540498" cy="43815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bwMode="auto">
          <a:xfrm>
            <a:off x="7188200" y="4397375"/>
            <a:ext cx="1622426" cy="460375"/>
          </a:xfrm>
          <a:prstGeom prst="wedgeRectCallout">
            <a:avLst>
              <a:gd name="adj1" fmla="val -34632"/>
              <a:gd name="adj2" fmla="val 9008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latin typeface="Avenir Book"/>
                <a:cs typeface="Avenir Book"/>
              </a:rPr>
              <a:t>50% - random</a:t>
            </a:r>
            <a:endParaRPr lang="en-US" dirty="0">
              <a:latin typeface="Avenir Book"/>
              <a:cs typeface="Avenir Book"/>
            </a:endParaRPr>
          </a:p>
        </p:txBody>
      </p:sp>
      <p:sp>
        <p:nvSpPr>
          <p:cNvPr id="10" name="Content Placeholder 2"/>
          <p:cNvSpPr>
            <a:spLocks noGrp="1"/>
          </p:cNvSpPr>
          <p:nvPr>
            <p:ph idx="1"/>
          </p:nvPr>
        </p:nvSpPr>
        <p:spPr>
          <a:xfrm>
            <a:off x="4768289" y="2931952"/>
            <a:ext cx="4070911" cy="911548"/>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latin typeface="Avenir Book Oblique"/>
                <a:cs typeface="Avenir Book Oblique"/>
              </a:rPr>
              <a:t>With lower latencies, higher utilization (and vise versa) </a:t>
            </a:r>
            <a:endParaRPr lang="en-US" dirty="0">
              <a:latin typeface="Avenir Book Oblique"/>
              <a:cs typeface="Avenir Book Oblique"/>
            </a:endParaRPr>
          </a:p>
        </p:txBody>
      </p:sp>
      <p:sp>
        <p:nvSpPr>
          <p:cNvPr id="11" name="TextBox 10"/>
          <p:cNvSpPr txBox="1"/>
          <p:nvPr/>
        </p:nvSpPr>
        <p:spPr>
          <a:xfrm>
            <a:off x="2921000" y="5610226"/>
            <a:ext cx="2994940" cy="461665"/>
          </a:xfrm>
          <a:prstGeom prst="rect">
            <a:avLst/>
          </a:prstGeom>
          <a:noFill/>
        </p:spPr>
        <p:txBody>
          <a:bodyPr wrap="none" rtlCol="0">
            <a:spAutoFit/>
          </a:bodyPr>
          <a:lstStyle/>
          <a:p>
            <a:r>
              <a:rPr lang="en-US" sz="2400" dirty="0" smtClean="0">
                <a:latin typeface="Avenir Book"/>
                <a:cs typeface="Avenir Book"/>
              </a:rPr>
              <a:t>Latency clusters (</a:t>
            </a:r>
            <a:r>
              <a:rPr lang="en-US" sz="2400" dirty="0" err="1" smtClean="0">
                <a:latin typeface="Avenir Book"/>
                <a:cs typeface="Avenir Book"/>
              </a:rPr>
              <a:t>ms</a:t>
            </a:r>
            <a:r>
              <a:rPr lang="en-US" sz="2400" dirty="0" smtClean="0">
                <a:latin typeface="Avenir Book"/>
                <a:cs typeface="Avenir Book"/>
              </a:rPr>
              <a:t>)</a:t>
            </a:r>
            <a:endParaRPr lang="en-US" sz="2400" dirty="0">
              <a:latin typeface="Avenir Book"/>
              <a:cs typeface="Avenir Book"/>
            </a:endParaRPr>
          </a:p>
        </p:txBody>
      </p:sp>
      <p:sp>
        <p:nvSpPr>
          <p:cNvPr id="12" name="TextBox 11"/>
          <p:cNvSpPr txBox="1"/>
          <p:nvPr/>
        </p:nvSpPr>
        <p:spPr>
          <a:xfrm rot="16200000">
            <a:off x="115248" y="3018619"/>
            <a:ext cx="1495468" cy="461665"/>
          </a:xfrm>
          <a:prstGeom prst="rect">
            <a:avLst/>
          </a:prstGeom>
          <a:noFill/>
        </p:spPr>
        <p:txBody>
          <a:bodyPr wrap="none" rtlCol="0">
            <a:spAutoFit/>
          </a:bodyPr>
          <a:lstStyle/>
          <a:p>
            <a:r>
              <a:rPr lang="en-US" sz="2400" dirty="0" smtClean="0">
                <a:latin typeface="Avenir Book"/>
                <a:cs typeface="Avenir Book"/>
              </a:rPr>
              <a:t>%H holds</a:t>
            </a:r>
            <a:endParaRPr lang="en-US" sz="2400" dirty="0">
              <a:latin typeface="Avenir Book"/>
              <a:cs typeface="Avenir Book"/>
            </a:endParaRPr>
          </a:p>
        </p:txBody>
      </p:sp>
      <p:sp>
        <p:nvSpPr>
          <p:cNvPr id="3" name="TextBox 2"/>
          <p:cNvSpPr txBox="1"/>
          <p:nvPr/>
        </p:nvSpPr>
        <p:spPr>
          <a:xfrm>
            <a:off x="342150" y="748915"/>
            <a:ext cx="3736677" cy="461665"/>
          </a:xfrm>
          <a:prstGeom prst="rect">
            <a:avLst/>
          </a:prstGeom>
          <a:noFill/>
        </p:spPr>
        <p:txBody>
          <a:bodyPr wrap="none" rtlCol="0">
            <a:spAutoFit/>
          </a:bodyPr>
          <a:lstStyle/>
          <a:p>
            <a:r>
              <a:rPr lang="en-US" sz="2400" dirty="0" smtClean="0">
                <a:latin typeface="Avenir Book"/>
                <a:cs typeface="Avenir Book"/>
              </a:rPr>
              <a:t>Control group (512, 2048]</a:t>
            </a:r>
            <a:endParaRPr lang="en-US" sz="2400" dirty="0">
              <a:latin typeface="Avenir Book"/>
              <a:cs typeface="Avenir Book"/>
            </a:endParaRPr>
          </a:p>
        </p:txBody>
      </p:sp>
      <p:sp>
        <p:nvSpPr>
          <p:cNvPr id="9" name="Rectangle 8"/>
          <p:cNvSpPr/>
          <p:nvPr/>
        </p:nvSpPr>
        <p:spPr>
          <a:xfrm>
            <a:off x="16933" y="6106067"/>
            <a:ext cx="4111075" cy="369332"/>
          </a:xfrm>
          <a:prstGeom prst="rect">
            <a:avLst/>
          </a:prstGeom>
        </p:spPr>
        <p:txBody>
          <a:bodyPr wrap="none">
            <a:spAutoFit/>
          </a:bodyPr>
          <a:lstStyle/>
          <a:p>
            <a:r>
              <a:rPr lang="en-US" dirty="0" smtClean="0">
                <a:latin typeface="Avenir Oblique"/>
                <a:cs typeface="Avenir Oblique"/>
              </a:rPr>
              <a:t>p = {0.033, 0.00766, 0.0062, 0.00825}</a:t>
            </a:r>
            <a:endParaRPr lang="en-US" dirty="0"/>
          </a:p>
        </p:txBody>
      </p:sp>
    </p:spTree>
    <p:extLst>
      <p:ext uri="{BB962C8B-B14F-4D97-AF65-F5344CB8AC3E}">
        <p14:creationId xmlns:p14="http://schemas.microsoft.com/office/powerpoint/2010/main" val="32646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800" dirty="0" smtClean="0"/>
              <a:t>Context and network measurement up-the-stack</a:t>
            </a:r>
          </a:p>
          <a:p>
            <a:pPr lvl="1"/>
            <a:r>
              <a:rPr lang="en-US" sz="2400" dirty="0" smtClean="0"/>
              <a:t>Up-the-stack – engagement, demand, management complexity …</a:t>
            </a:r>
          </a:p>
          <a:p>
            <a:pPr lvl="1"/>
            <a:r>
              <a:rPr lang="en-US" sz="2400" dirty="0"/>
              <a:t>For </a:t>
            </a:r>
            <a:r>
              <a:rPr lang="en-US" sz="2400" dirty="0" smtClean="0"/>
              <a:t>broadband – economic </a:t>
            </a:r>
            <a:r>
              <a:rPr lang="en-US" sz="2400" dirty="0"/>
              <a:t>factors, service dependability, alternative services, </a:t>
            </a:r>
            <a:r>
              <a:rPr lang="en-US" sz="2400" dirty="0" smtClean="0"/>
              <a:t>…</a:t>
            </a:r>
          </a:p>
          <a:p>
            <a:pPr lvl="1"/>
            <a:endParaRPr lang="en-US" sz="2400" dirty="0" smtClean="0"/>
          </a:p>
          <a:p>
            <a:r>
              <a:rPr lang="en-US" sz="2800" dirty="0" smtClean="0"/>
              <a:t>New experimental and study designs models</a:t>
            </a:r>
          </a:p>
          <a:p>
            <a:pPr lvl="1"/>
            <a:r>
              <a:rPr lang="en-US" sz="2400" dirty="0" smtClean="0"/>
              <a:t>From social science, psychology, economics …</a:t>
            </a:r>
          </a:p>
          <a:p>
            <a:pPr lvl="1"/>
            <a:r>
              <a:rPr lang="en-US" sz="2400" dirty="0" smtClean="0"/>
              <a:t>Natural experiments, quasi-experiments, …</a:t>
            </a:r>
          </a:p>
        </p:txBody>
      </p:sp>
    </p:spTree>
    <p:extLst>
      <p:ext uri="{BB962C8B-B14F-4D97-AF65-F5344CB8AC3E}">
        <p14:creationId xmlns:p14="http://schemas.microsoft.com/office/powerpoint/2010/main" val="3730828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sz="quarter"/>
          </p:nvPr>
        </p:nvSpPr>
        <p:spPr>
          <a:xfrm>
            <a:off x="541591" y="1536918"/>
            <a:ext cx="7178993" cy="1815882"/>
          </a:xfrm>
        </p:spPr>
        <p:txBody>
          <a:bodyPr/>
          <a:lstStyle/>
          <a:p>
            <a:pPr algn="l"/>
            <a:r>
              <a:rPr lang="en-US" sz="4000" dirty="0"/>
              <a:t>Need, Want, or Can </a:t>
            </a:r>
            <a:r>
              <a:rPr lang="en-US" sz="4000" dirty="0" smtClean="0"/>
              <a:t>Afford </a:t>
            </a:r>
            <a:r>
              <a:rPr lang="en-US" dirty="0"/>
              <a:t>Broadband Markets and the Behavior of Users</a:t>
            </a:r>
            <a:endParaRPr lang="en-US" i="1" dirty="0">
              <a:solidFill>
                <a:schemeClr val="tx1"/>
              </a:solidFill>
              <a:latin typeface="Consolas"/>
              <a:cs typeface="Consola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0584" y="5943600"/>
            <a:ext cx="479584" cy="47091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5756" y="6082401"/>
            <a:ext cx="673202" cy="237748"/>
          </a:xfrm>
          <a:prstGeom prst="rect">
            <a:avLst/>
          </a:prstGeom>
        </p:spPr>
      </p:pic>
      <p:sp>
        <p:nvSpPr>
          <p:cNvPr id="3" name="Subtitle 2"/>
          <p:cNvSpPr>
            <a:spLocks noGrp="1"/>
          </p:cNvSpPr>
          <p:nvPr>
            <p:ph type="subTitle" sz="quarter" idx="1"/>
          </p:nvPr>
        </p:nvSpPr>
        <p:spPr>
          <a:xfrm>
            <a:off x="672354" y="3657600"/>
            <a:ext cx="3471022" cy="2012950"/>
          </a:xfrm>
        </p:spPr>
        <p:txBody>
          <a:bodyPr/>
          <a:lstStyle/>
          <a:p>
            <a:pPr algn="l"/>
            <a:r>
              <a:rPr lang="en-US" sz="2000" dirty="0">
                <a:solidFill>
                  <a:srgbClr val="000000"/>
                </a:solidFill>
                <a:latin typeface="Avenir Black"/>
                <a:cs typeface="Avenir Black"/>
              </a:rPr>
              <a:t>Zachary S. </a:t>
            </a:r>
            <a:r>
              <a:rPr lang="en-US" sz="2000" dirty="0" err="1" smtClean="0">
                <a:solidFill>
                  <a:srgbClr val="000000"/>
                </a:solidFill>
                <a:latin typeface="Avenir Black"/>
                <a:cs typeface="Avenir Black"/>
              </a:rPr>
              <a:t>Bischof</a:t>
            </a:r>
            <a:r>
              <a:rPr lang="en-US" sz="2000" dirty="0" smtClean="0">
                <a:solidFill>
                  <a:srgbClr val="000000"/>
                </a:solidFill>
                <a:latin typeface="Avenir Black"/>
                <a:cs typeface="Avenir Black"/>
              </a:rPr>
              <a:t>, </a:t>
            </a:r>
            <a:br>
              <a:rPr lang="en-US" sz="2000" dirty="0" smtClean="0">
                <a:solidFill>
                  <a:srgbClr val="000000"/>
                </a:solidFill>
                <a:latin typeface="Avenir Black"/>
                <a:cs typeface="Avenir Black"/>
              </a:rPr>
            </a:br>
            <a:r>
              <a:rPr lang="en-US" sz="2000" dirty="0" err="1" smtClean="0"/>
              <a:t>Fabián</a:t>
            </a:r>
            <a:r>
              <a:rPr lang="en-US" sz="2000" dirty="0" smtClean="0"/>
              <a:t> </a:t>
            </a:r>
            <a:r>
              <a:rPr lang="en-US" sz="2000" dirty="0"/>
              <a:t>E. </a:t>
            </a:r>
            <a:r>
              <a:rPr lang="en-US" sz="2000" dirty="0" smtClean="0"/>
              <a:t>Bustamante</a:t>
            </a:r>
            <a:br>
              <a:rPr lang="en-US" sz="2000" dirty="0" smtClean="0"/>
            </a:br>
            <a:r>
              <a:rPr lang="en-US" sz="2000" dirty="0" err="1" smtClean="0"/>
              <a:t>Rade</a:t>
            </a:r>
            <a:r>
              <a:rPr lang="en-US" sz="2000" dirty="0" smtClean="0"/>
              <a:t> </a:t>
            </a:r>
            <a:r>
              <a:rPr lang="en-US" sz="2000" dirty="0" err="1" smtClean="0"/>
              <a:t>Stanojevic</a:t>
            </a:r>
            <a:endParaRPr lang="en-US" sz="2000" dirty="0" smtClean="0"/>
          </a:p>
          <a:p>
            <a:pPr algn="l"/>
            <a:r>
              <a:rPr lang="en-US" sz="2000" dirty="0" smtClean="0">
                <a:latin typeface="Avenir Book Oblique"/>
                <a:cs typeface="Avenir Book Oblique"/>
              </a:rPr>
              <a:t>Northwestern U., </a:t>
            </a:r>
            <a:br>
              <a:rPr lang="en-US" sz="2000" dirty="0" smtClean="0">
                <a:latin typeface="Avenir Book Oblique"/>
                <a:cs typeface="Avenir Book Oblique"/>
              </a:rPr>
            </a:br>
            <a:r>
              <a:rPr lang="en-US" sz="2000" dirty="0" err="1" smtClean="0">
                <a:latin typeface="Avenir Book Oblique"/>
                <a:cs typeface="Avenir Book Oblique"/>
              </a:rPr>
              <a:t>Telefonica</a:t>
            </a:r>
            <a:r>
              <a:rPr lang="en-US" sz="2000" dirty="0" smtClean="0">
                <a:latin typeface="Avenir Book Oblique"/>
                <a:cs typeface="Avenir Book Oblique"/>
              </a:rPr>
              <a:t> Research</a:t>
            </a:r>
            <a:endParaRPr lang="en-US" sz="1800" dirty="0">
              <a:solidFill>
                <a:srgbClr val="000000"/>
              </a:solidFill>
              <a:latin typeface="Avenir Book Oblique"/>
              <a:cs typeface="Avenir Book Oblique"/>
            </a:endParaRPr>
          </a:p>
          <a:p>
            <a:pPr algn="l"/>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61" y="5485344"/>
            <a:ext cx="1026459" cy="1018818"/>
          </a:xfrm>
          <a:prstGeom prst="rect">
            <a:avLst/>
          </a:prstGeom>
        </p:spPr>
      </p:pic>
      <p:pic>
        <p:nvPicPr>
          <p:cNvPr id="7" name="Picture 6"/>
          <p:cNvPicPr>
            <a:picLocks noChangeAspect="1"/>
          </p:cNvPicPr>
          <p:nvPr/>
        </p:nvPicPr>
        <p:blipFill>
          <a:blip r:embed="rId6"/>
          <a:stretch>
            <a:fillRect/>
          </a:stretch>
        </p:blipFill>
        <p:spPr>
          <a:xfrm>
            <a:off x="4572000" y="2772581"/>
            <a:ext cx="3628168" cy="3171019"/>
          </a:xfrm>
          <a:prstGeom prst="rect">
            <a:avLst/>
          </a:prstGeom>
        </p:spPr>
      </p:pic>
    </p:spTree>
    <p:extLst>
      <p:ext uri="{BB962C8B-B14F-4D97-AF65-F5344CB8AC3E}">
        <p14:creationId xmlns:p14="http://schemas.microsoft.com/office/powerpoint/2010/main" val="3737187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broadband</a:t>
            </a:r>
            <a:endParaRPr lang="en-US" dirty="0"/>
          </a:p>
        </p:txBody>
      </p:sp>
      <p:sp>
        <p:nvSpPr>
          <p:cNvPr id="3" name="Content Placeholder 2"/>
          <p:cNvSpPr>
            <a:spLocks noGrp="1"/>
          </p:cNvSpPr>
          <p:nvPr>
            <p:ph idx="1"/>
          </p:nvPr>
        </p:nvSpPr>
        <p:spPr/>
        <p:txBody>
          <a:bodyPr>
            <a:normAutofit/>
          </a:bodyPr>
          <a:lstStyle/>
          <a:p>
            <a:r>
              <a:rPr lang="en-US" sz="2800" dirty="0" smtClean="0"/>
              <a:t>One of the fastest growing sectors of the Internet</a:t>
            </a:r>
          </a:p>
          <a:p>
            <a:pPr lvl="1"/>
            <a:r>
              <a:rPr lang="en-US" sz="2400" dirty="0" smtClean="0"/>
              <a:t>Over 70 </a:t>
            </a:r>
            <a:r>
              <a:rPr lang="en-US" sz="2400" dirty="0"/>
              <a:t>countries </a:t>
            </a:r>
            <a:r>
              <a:rPr lang="en-US" sz="2400" dirty="0" smtClean="0"/>
              <a:t>with 25</a:t>
            </a:r>
            <a:r>
              <a:rPr lang="en-US" sz="2400" dirty="0"/>
              <a:t>% of the population </a:t>
            </a:r>
            <a:r>
              <a:rPr lang="en-US" sz="2400" dirty="0" smtClean="0"/>
              <a:t>online</a:t>
            </a:r>
          </a:p>
          <a:p>
            <a:endParaRPr lang="en-US" sz="3200" dirty="0"/>
          </a:p>
          <a:p>
            <a:r>
              <a:rPr lang="en-US" sz="2800" dirty="0" smtClean="0"/>
              <a:t>Instrumental for social and economic development</a:t>
            </a:r>
          </a:p>
          <a:p>
            <a:pPr lvl="1"/>
            <a:r>
              <a:rPr lang="en-US" sz="2400" dirty="0"/>
              <a:t>I</a:t>
            </a:r>
            <a:r>
              <a:rPr lang="en-US" sz="2400" dirty="0" smtClean="0"/>
              <a:t>ncreasing capacity may increase GDP</a:t>
            </a:r>
            <a:endParaRPr lang="en-US" sz="2400" dirty="0"/>
          </a:p>
          <a:p>
            <a:pPr lvl="1"/>
            <a:r>
              <a:rPr lang="en-US" sz="2400" dirty="0"/>
              <a:t>National broadband plan in many </a:t>
            </a:r>
            <a:r>
              <a:rPr lang="en-US" sz="2400" dirty="0" smtClean="0"/>
              <a:t>countries</a:t>
            </a:r>
          </a:p>
          <a:p>
            <a:pPr lvl="1"/>
            <a:r>
              <a:rPr lang="en-US" sz="2400" dirty="0" smtClean="0"/>
              <a:t>A basic human right in several countries</a:t>
            </a:r>
          </a:p>
          <a:p>
            <a:pPr lvl="1"/>
            <a:endParaRPr lang="en-US" sz="2400" dirty="0" smtClean="0"/>
          </a:p>
          <a:p>
            <a:endParaRPr lang="en-US" sz="2800" dirty="0" smtClean="0"/>
          </a:p>
          <a:p>
            <a:pPr lvl="1"/>
            <a:endParaRPr lang="en-US" sz="2400" dirty="0" smtClean="0"/>
          </a:p>
          <a:p>
            <a:pPr lvl="1"/>
            <a:endParaRPr lang="en-US" sz="2400" dirty="0" smtClean="0"/>
          </a:p>
        </p:txBody>
      </p:sp>
    </p:spTree>
    <p:extLst>
      <p:ext uri="{BB962C8B-B14F-4D97-AF65-F5344CB8AC3E}">
        <p14:creationId xmlns:p14="http://schemas.microsoft.com/office/powerpoint/2010/main" val="610250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haracterizing broadband</a:t>
            </a:r>
            <a:endParaRPr lang="en-US" dirty="0"/>
          </a:p>
        </p:txBody>
      </p:sp>
      <p:sp>
        <p:nvSpPr>
          <p:cNvPr id="3" name="Content Placeholder 2"/>
          <p:cNvSpPr>
            <a:spLocks noGrp="1"/>
          </p:cNvSpPr>
          <p:nvPr>
            <p:ph idx="1"/>
          </p:nvPr>
        </p:nvSpPr>
        <p:spPr/>
        <p:txBody>
          <a:bodyPr>
            <a:normAutofit/>
          </a:bodyPr>
          <a:lstStyle/>
          <a:p>
            <a:r>
              <a:rPr lang="en-US" sz="2800" dirty="0" smtClean="0"/>
              <a:t>On-demand, web-based, from routers, gateways and end hosts </a:t>
            </a:r>
            <a:endParaRPr lang="en-US" sz="3200" dirty="0" smtClean="0"/>
          </a:p>
          <a:p>
            <a:pPr lvl="1"/>
            <a:r>
              <a:rPr lang="en-US" sz="2400" dirty="0" smtClean="0"/>
              <a:t>e.g., </a:t>
            </a:r>
            <a:r>
              <a:rPr lang="en-US" sz="2400" dirty="0" err="1" smtClean="0"/>
              <a:t>SpeedTest</a:t>
            </a:r>
            <a:r>
              <a:rPr lang="en-US" sz="2400" dirty="0" smtClean="0"/>
              <a:t>, </a:t>
            </a:r>
            <a:r>
              <a:rPr lang="en-US" sz="2400" dirty="0" err="1" smtClean="0"/>
              <a:t>Netalyzr</a:t>
            </a:r>
            <a:r>
              <a:rPr lang="en-US" sz="2400" dirty="0" smtClean="0"/>
              <a:t>, </a:t>
            </a:r>
            <a:r>
              <a:rPr lang="en-US" sz="2400" dirty="0" err="1" smtClean="0"/>
              <a:t>SamKnows</a:t>
            </a:r>
            <a:r>
              <a:rPr lang="en-US" sz="2400" dirty="0" smtClean="0"/>
              <a:t>, </a:t>
            </a:r>
            <a:r>
              <a:rPr lang="en-US" sz="2400" dirty="0" err="1" smtClean="0"/>
              <a:t>BISmark</a:t>
            </a:r>
            <a:r>
              <a:rPr lang="en-US" sz="2400" dirty="0" smtClean="0"/>
              <a:t>, </a:t>
            </a:r>
            <a:r>
              <a:rPr lang="en-US" sz="2400" dirty="0" err="1" smtClean="0"/>
              <a:t>HomeNet</a:t>
            </a:r>
            <a:r>
              <a:rPr lang="en-US" sz="2400" dirty="0" smtClean="0"/>
              <a:t>, </a:t>
            </a:r>
            <a:r>
              <a:rPr lang="en-US" sz="2400" dirty="0" err="1" smtClean="0"/>
              <a:t>Dasu</a:t>
            </a:r>
            <a:r>
              <a:rPr lang="en-US" sz="2400" dirty="0" smtClean="0"/>
              <a:t> …</a:t>
            </a:r>
            <a:endParaRPr lang="en-US" sz="3200" dirty="0"/>
          </a:p>
          <a:p>
            <a:r>
              <a:rPr lang="en-US" sz="2800" dirty="0" smtClean="0"/>
              <a:t>Research, industry and national agencies</a:t>
            </a:r>
            <a:endParaRPr lang="en-US" sz="2800"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03432" y="3701601"/>
            <a:ext cx="990600" cy="1026841"/>
          </a:xfrm>
          <a:prstGeom prst="rect">
            <a:avLst/>
          </a:prstGeom>
          <a:noFill/>
          <a:ln w="9525">
            <a:noFill/>
            <a:miter lim="800000"/>
            <a:headEnd/>
            <a:tailEnd/>
          </a:ln>
        </p:spPr>
      </p:pic>
      <p:pic>
        <p:nvPicPr>
          <p:cNvPr id="5" name="Picture 4" descr="bismark.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6205" y="4879857"/>
            <a:ext cx="1031165" cy="1127835"/>
          </a:xfrm>
          <a:prstGeom prst="rect">
            <a:avLst/>
          </a:prstGeom>
        </p:spPr>
      </p:pic>
      <p:pic>
        <p:nvPicPr>
          <p:cNvPr id="7" name="Picture 6" descr="edu.berkeley.icsi.netalyzr.android_fullsiz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87370" y="3773078"/>
            <a:ext cx="955364" cy="955364"/>
          </a:xfrm>
          <a:prstGeom prst="rect">
            <a:avLst/>
          </a:prstGeom>
        </p:spPr>
      </p:pic>
      <p:pic>
        <p:nvPicPr>
          <p:cNvPr id="8" name="Picture 7" descr="SpeedTest-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47039" y="3773078"/>
            <a:ext cx="955364" cy="955364"/>
          </a:xfrm>
          <a:prstGeom prst="rect">
            <a:avLst/>
          </a:prstGeom>
        </p:spPr>
      </p:pic>
      <p:pic>
        <p:nvPicPr>
          <p:cNvPr id="9" name="Picture 8" descr="g8597_400x4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54965" y="4793277"/>
            <a:ext cx="1078133" cy="1078133"/>
          </a:xfrm>
          <a:prstGeom prst="rect">
            <a:avLst/>
          </a:prstGeom>
        </p:spPr>
      </p:pic>
      <p:pic>
        <p:nvPicPr>
          <p:cNvPr id="10" name="Picture 9"/>
          <p:cNvPicPr>
            <a:picLocks noChangeAspect="1"/>
          </p:cNvPicPr>
          <p:nvPr/>
        </p:nvPicPr>
        <p:blipFill>
          <a:blip r:embed="rId8"/>
          <a:stretch>
            <a:fillRect/>
          </a:stretch>
        </p:blipFill>
        <p:spPr>
          <a:xfrm>
            <a:off x="5854232" y="4955034"/>
            <a:ext cx="2209343" cy="1079564"/>
          </a:xfrm>
          <a:prstGeom prst="rect">
            <a:avLst/>
          </a:prstGeom>
        </p:spPr>
      </p:pic>
      <p:pic>
        <p:nvPicPr>
          <p:cNvPr id="11" name="Picture 10" descr="NBM-logo.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854232" y="3716575"/>
            <a:ext cx="2209343" cy="1011867"/>
          </a:xfrm>
          <a:prstGeom prst="rect">
            <a:avLst/>
          </a:prstGeom>
        </p:spPr>
      </p:pic>
    </p:spTree>
    <p:extLst>
      <p:ext uri="{BB962C8B-B14F-4D97-AF65-F5344CB8AC3E}">
        <p14:creationId xmlns:p14="http://schemas.microsoft.com/office/powerpoint/2010/main" val="8664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199"/>
                                          </p:stCondLst>
                                        </p:cTn>
                                        <p:tgtEl>
                                          <p:spTgt spid="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0"/>
                                  </p:stCondLst>
                                  <p:childTnLst>
                                    <p:set>
                                      <p:cBhvr>
                                        <p:cTn id="12" dur="1" fill="hold">
                                          <p:stCondLst>
                                            <p:cond delay="199"/>
                                          </p:stCondLst>
                                        </p:cTn>
                                        <p:tgtEl>
                                          <p:spTgt spid="7"/>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0"/>
                                  </p:stCondLst>
                                  <p:childTnLst>
                                    <p:set>
                                      <p:cBhvr>
                                        <p:cTn id="15" dur="1" fill="hold">
                                          <p:stCondLst>
                                            <p:cond delay="199"/>
                                          </p:stCondLst>
                                        </p:cTn>
                                        <p:tgtEl>
                                          <p:spTgt spid="8"/>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0"/>
                                  </p:stCondLst>
                                  <p:childTnLst>
                                    <p:set>
                                      <p:cBhvr>
                                        <p:cTn id="18" dur="1" fill="hold">
                                          <p:stCondLst>
                                            <p:cond delay="199"/>
                                          </p:stCondLst>
                                        </p:cTn>
                                        <p:tgtEl>
                                          <p:spTgt spid="9"/>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nodeType="afterEffect">
                                  <p:stCondLst>
                                    <p:cond delay="0"/>
                                  </p:stCondLst>
                                  <p:childTnLst>
                                    <p:set>
                                      <p:cBhvr>
                                        <p:cTn id="21" dur="1" fill="hold">
                                          <p:stCondLst>
                                            <p:cond delay="199"/>
                                          </p:stCondLst>
                                        </p:cTn>
                                        <p:tgtEl>
                                          <p:spTgt spid="11"/>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1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vs. </a:t>
            </a:r>
            <a:r>
              <a:rPr lang="en-US" dirty="0" smtClean="0"/>
              <a:t>usage</a:t>
            </a:r>
            <a:endParaRPr lang="en-US" dirty="0"/>
          </a:p>
        </p:txBody>
      </p:sp>
      <p:sp>
        <p:nvSpPr>
          <p:cNvPr id="3" name="Content Placeholder 2"/>
          <p:cNvSpPr>
            <a:spLocks noGrp="1"/>
          </p:cNvSpPr>
          <p:nvPr>
            <p:ph idx="1"/>
          </p:nvPr>
        </p:nvSpPr>
        <p:spPr>
          <a:xfrm>
            <a:off x="304800" y="5258830"/>
            <a:ext cx="8534400" cy="1065770"/>
          </a:xfrm>
        </p:spPr>
        <p:txBody>
          <a:bodyPr/>
          <a:lstStyle/>
          <a:p>
            <a:pPr marL="0" indent="0" algn="ctr">
              <a:buNone/>
            </a:pPr>
            <a:r>
              <a:rPr lang="en-US" dirty="0"/>
              <a:t>L</a:t>
            </a:r>
            <a:r>
              <a:rPr lang="en-US" dirty="0" smtClean="0"/>
              <a:t>aw of diminishing returns in both cases,</a:t>
            </a:r>
            <a:r>
              <a:rPr lang="en-US" dirty="0"/>
              <a:t> </a:t>
            </a:r>
            <a:r>
              <a:rPr lang="en-US" dirty="0" smtClean="0"/>
              <a:t>with relatively smaller increases in demand as capacity increases</a:t>
            </a:r>
            <a:endParaRPr lang="en-US" dirty="0"/>
          </a:p>
        </p:txBody>
      </p:sp>
      <p:pic>
        <p:nvPicPr>
          <p:cNvPr id="4" name="Picture 3" descr="capacity_vs_usage_download_no_bt_UPnPTotalBytesReceived_P95.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4020" y="990600"/>
            <a:ext cx="3899202" cy="3899202"/>
          </a:xfrm>
          <a:prstGeom prst="rect">
            <a:avLst/>
          </a:prstGeom>
        </p:spPr>
      </p:pic>
      <p:pic>
        <p:nvPicPr>
          <p:cNvPr id="5" name="Picture 4" descr="capacity_vs_usage_download_all_UPnPTotalBytesReceived_P95.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963" y="990600"/>
            <a:ext cx="3909029" cy="3909029"/>
          </a:xfrm>
          <a:prstGeom prst="rect">
            <a:avLst/>
          </a:prstGeom>
        </p:spPr>
      </p:pic>
      <p:cxnSp>
        <p:nvCxnSpPr>
          <p:cNvPr id="7" name="Straight Connector 6"/>
          <p:cNvCxnSpPr/>
          <p:nvPr/>
        </p:nvCxnSpPr>
        <p:spPr bwMode="auto">
          <a:xfrm flipV="1">
            <a:off x="2002120" y="1374588"/>
            <a:ext cx="1494115" cy="1897529"/>
          </a:xfrm>
          <a:prstGeom prst="line">
            <a:avLst/>
          </a:prstGeom>
          <a:solidFill>
            <a:schemeClr val="accent1"/>
          </a:solidFill>
          <a:ln w="28575" cap="flat" cmpd="sng" algn="ctr">
            <a:solidFill>
              <a:srgbClr val="FF6600"/>
            </a:solidFill>
            <a:prstDash val="solid"/>
            <a:round/>
            <a:headEnd type="none" w="med" len="med"/>
            <a:tailEnd type="none" w="med" len="med"/>
          </a:ln>
          <a:effectLst/>
        </p:spPr>
      </p:cxnSp>
      <p:cxnSp>
        <p:nvCxnSpPr>
          <p:cNvPr id="11" name="Straight Connector 10"/>
          <p:cNvCxnSpPr/>
          <p:nvPr/>
        </p:nvCxnSpPr>
        <p:spPr bwMode="auto">
          <a:xfrm flipV="1">
            <a:off x="2166470" y="1020482"/>
            <a:ext cx="2196353" cy="1668929"/>
          </a:xfrm>
          <a:prstGeom prst="line">
            <a:avLst/>
          </a:prstGeom>
          <a:solidFill>
            <a:schemeClr val="accent1"/>
          </a:solidFill>
          <a:ln w="28575" cap="flat" cmpd="sng" algn="ctr">
            <a:solidFill>
              <a:srgbClr val="FF6600"/>
            </a:solidFill>
            <a:prstDash val="solid"/>
            <a:round/>
            <a:headEnd type="none" w="med" len="med"/>
            <a:tailEnd type="none" w="med" len="med"/>
          </a:ln>
          <a:effectLst/>
        </p:spPr>
      </p:cxnSp>
      <p:cxnSp>
        <p:nvCxnSpPr>
          <p:cNvPr id="18" name="Straight Connector 17"/>
          <p:cNvCxnSpPr/>
          <p:nvPr/>
        </p:nvCxnSpPr>
        <p:spPr bwMode="auto">
          <a:xfrm flipV="1">
            <a:off x="2330824" y="1005542"/>
            <a:ext cx="2644588" cy="1205752"/>
          </a:xfrm>
          <a:prstGeom prst="line">
            <a:avLst/>
          </a:prstGeom>
          <a:solidFill>
            <a:schemeClr val="accent1"/>
          </a:solidFill>
          <a:ln w="28575" cap="flat" cmpd="sng" algn="ctr">
            <a:solidFill>
              <a:srgbClr val="FF6600"/>
            </a:solidFill>
            <a:prstDash val="solid"/>
            <a:round/>
            <a:headEnd type="none" w="med" len="med"/>
            <a:tailEnd type="none" w="med" len="med"/>
          </a:ln>
          <a:effectLst/>
        </p:spPr>
      </p:cxnSp>
    </p:spTree>
    <p:extLst>
      <p:ext uri="{BB962C8B-B14F-4D97-AF65-F5344CB8AC3E}">
        <p14:creationId xmlns:p14="http://schemas.microsoft.com/office/powerpoint/2010/main" val="269294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299"/>
                                          </p:stCondLst>
                                        </p:cTn>
                                        <p:tgtEl>
                                          <p:spTgt spid="11"/>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0"/>
                                  </p:stCondLst>
                                  <p:childTnLst>
                                    <p:set>
                                      <p:cBhvr>
                                        <p:cTn id="12" dur="1" fill="hold">
                                          <p:stCondLst>
                                            <p:cond delay="2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characterization</a:t>
            </a:r>
            <a:endParaRPr lang="en-US" dirty="0"/>
          </a:p>
        </p:txBody>
      </p:sp>
      <p:sp>
        <p:nvSpPr>
          <p:cNvPr id="3" name="Content Placeholder 2"/>
          <p:cNvSpPr>
            <a:spLocks noGrp="1"/>
          </p:cNvSpPr>
          <p:nvPr>
            <p:ph idx="1"/>
          </p:nvPr>
        </p:nvSpPr>
        <p:spPr/>
        <p:txBody>
          <a:bodyPr/>
          <a:lstStyle/>
          <a:p>
            <a:r>
              <a:rPr lang="en-US" sz="2800" dirty="0"/>
              <a:t>Several efforts on broadband characterization</a:t>
            </a:r>
          </a:p>
          <a:p>
            <a:pPr lvl="1"/>
            <a:r>
              <a:rPr lang="en-US" sz="2400" dirty="0"/>
              <a:t>Web-based, from routers, gateways and end </a:t>
            </a:r>
            <a:r>
              <a:rPr lang="en-US" sz="2400" dirty="0" smtClean="0"/>
              <a:t>hosts</a:t>
            </a:r>
          </a:p>
          <a:p>
            <a:pPr lvl="1"/>
            <a:endParaRPr lang="en-US" sz="2400" dirty="0"/>
          </a:p>
          <a:p>
            <a:pPr lvl="1"/>
            <a:endParaRPr lang="en-US" sz="2400" dirty="0" smtClean="0"/>
          </a:p>
          <a:p>
            <a:pPr lvl="1"/>
            <a:endParaRPr lang="en-US" sz="2800" dirty="0" smtClean="0"/>
          </a:p>
          <a:p>
            <a:r>
              <a:rPr lang="en-US" sz="2800" dirty="0" smtClean="0"/>
              <a:t>Characterizing coverage &amp; network-level performance, but misses </a:t>
            </a:r>
            <a:r>
              <a:rPr lang="en-US" sz="2800" dirty="0"/>
              <a:t>broader </a:t>
            </a:r>
            <a:r>
              <a:rPr lang="en-US" sz="2800" dirty="0" smtClean="0"/>
              <a:t>context</a:t>
            </a:r>
          </a:p>
          <a:p>
            <a:pPr lvl="1"/>
            <a:r>
              <a:rPr lang="en-US" sz="2400" i="1" dirty="0" smtClean="0"/>
              <a:t>Service </a:t>
            </a:r>
            <a:r>
              <a:rPr lang="en-US" sz="2400" i="1" dirty="0"/>
              <a:t>may be available, but </a:t>
            </a:r>
            <a:r>
              <a:rPr lang="en-US" sz="2400" i="1" dirty="0" smtClean="0"/>
              <a:t>is it affordable?</a:t>
            </a:r>
          </a:p>
          <a:p>
            <a:pPr lvl="1"/>
            <a:r>
              <a:rPr lang="en-US" sz="2400" i="1" dirty="0"/>
              <a:t>How </a:t>
            </a:r>
            <a:r>
              <a:rPr lang="en-US" sz="2400" i="1" dirty="0" smtClean="0"/>
              <a:t>does link </a:t>
            </a:r>
            <a:r>
              <a:rPr lang="en-US" sz="2400" i="1" dirty="0"/>
              <a:t>capacity affect </a:t>
            </a:r>
            <a:r>
              <a:rPr lang="en-US" sz="2400" i="1" dirty="0" smtClean="0"/>
              <a:t>user behavior?</a:t>
            </a:r>
          </a:p>
          <a:p>
            <a:pPr lvl="1"/>
            <a:r>
              <a:rPr lang="en-US" sz="2400" i="1" dirty="0" smtClean="0"/>
              <a:t>How do performance and reliability impact usage?</a:t>
            </a:r>
          </a:p>
          <a:p>
            <a:pPr lvl="1"/>
            <a:r>
              <a:rPr lang="en-US" sz="2400" i="1" dirty="0" smtClean="0"/>
              <a:t>Does the cost of upgrading services affect demand?</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8611" y="2155652"/>
            <a:ext cx="695265" cy="720702"/>
          </a:xfrm>
          <a:prstGeom prst="rect">
            <a:avLst/>
          </a:prstGeom>
          <a:noFill/>
          <a:ln w="9525">
            <a:noFill/>
            <a:miter lim="800000"/>
            <a:headEnd/>
            <a:tailEnd/>
          </a:ln>
        </p:spPr>
      </p:pic>
      <p:pic>
        <p:nvPicPr>
          <p:cNvPr id="5" name="Picture 4" descr="bismark.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30288" y="2424861"/>
            <a:ext cx="723736" cy="791584"/>
          </a:xfrm>
          <a:prstGeom prst="rect">
            <a:avLst/>
          </a:prstGeom>
        </p:spPr>
      </p:pic>
      <p:pic>
        <p:nvPicPr>
          <p:cNvPr id="6" name="Picture 5" descr="edu.berkeley.icsi.netalyzr.android_fullsiz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22374" y="2160039"/>
            <a:ext cx="670534" cy="670534"/>
          </a:xfrm>
          <a:prstGeom prst="rect">
            <a:avLst/>
          </a:prstGeom>
        </p:spPr>
      </p:pic>
      <p:pic>
        <p:nvPicPr>
          <p:cNvPr id="7" name="Picture 6" descr="SpeedTest-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75093" y="2132760"/>
            <a:ext cx="670534" cy="670534"/>
          </a:xfrm>
          <a:prstGeom prst="rect">
            <a:avLst/>
          </a:prstGeom>
        </p:spPr>
      </p:pic>
      <p:pic>
        <p:nvPicPr>
          <p:cNvPr id="8" name="Picture 7" descr="g8597_400x4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55548" y="2591865"/>
            <a:ext cx="551036" cy="551036"/>
          </a:xfrm>
          <a:prstGeom prst="rect">
            <a:avLst/>
          </a:prstGeom>
        </p:spPr>
      </p:pic>
      <p:pic>
        <p:nvPicPr>
          <p:cNvPr id="9" name="Picture 8" descr="NBM-logo.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548885" y="2432710"/>
            <a:ext cx="1550656" cy="710191"/>
          </a:xfrm>
          <a:prstGeom prst="rect">
            <a:avLst/>
          </a:prstGeom>
        </p:spPr>
      </p:pic>
      <p:pic>
        <p:nvPicPr>
          <p:cNvPr id="10" name="Picture 9"/>
          <p:cNvPicPr>
            <a:picLocks noChangeAspect="1"/>
          </p:cNvPicPr>
          <p:nvPr/>
        </p:nvPicPr>
        <p:blipFill>
          <a:blip r:embed="rId9"/>
          <a:stretch>
            <a:fillRect/>
          </a:stretch>
        </p:blipFill>
        <p:spPr>
          <a:xfrm>
            <a:off x="7058570" y="1976783"/>
            <a:ext cx="1550655" cy="757705"/>
          </a:xfrm>
          <a:prstGeom prst="rect">
            <a:avLst/>
          </a:prstGeom>
        </p:spPr>
      </p:pic>
    </p:spTree>
    <p:extLst>
      <p:ext uri="{BB962C8B-B14F-4D97-AF65-F5344CB8AC3E}">
        <p14:creationId xmlns:p14="http://schemas.microsoft.com/office/powerpoint/2010/main" val="251416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199"/>
                                          </p:stCondLst>
                                        </p:cTn>
                                        <p:tgtEl>
                                          <p:spTgt spid="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0"/>
                                  </p:stCondLst>
                                  <p:childTnLst>
                                    <p:set>
                                      <p:cBhvr>
                                        <p:cTn id="12" dur="1" fill="hold">
                                          <p:stCondLst>
                                            <p:cond delay="199"/>
                                          </p:stCondLst>
                                        </p:cTn>
                                        <p:tgtEl>
                                          <p:spTgt spid="6"/>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0"/>
                                  </p:stCondLst>
                                  <p:childTnLst>
                                    <p:set>
                                      <p:cBhvr>
                                        <p:cTn id="15" dur="1" fill="hold">
                                          <p:stCondLst>
                                            <p:cond delay="199"/>
                                          </p:stCondLst>
                                        </p:cTn>
                                        <p:tgtEl>
                                          <p:spTgt spid="7"/>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0"/>
                                  </p:stCondLst>
                                  <p:childTnLst>
                                    <p:set>
                                      <p:cBhvr>
                                        <p:cTn id="18" dur="1" fill="hold">
                                          <p:stCondLst>
                                            <p:cond delay="199"/>
                                          </p:stCondLst>
                                        </p:cTn>
                                        <p:tgtEl>
                                          <p:spTgt spid="8"/>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nodeType="afterEffect">
                                  <p:stCondLst>
                                    <p:cond delay="0"/>
                                  </p:stCondLst>
                                  <p:childTnLst>
                                    <p:set>
                                      <p:cBhvr>
                                        <p:cTn id="21" dur="1" fill="hold">
                                          <p:stCondLst>
                                            <p:cond delay="199"/>
                                          </p:stCondLst>
                                        </p:cTn>
                                        <p:tgtEl>
                                          <p:spTgt spid="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199"/>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299"/>
                                          </p:stCondLst>
                                        </p:cTn>
                                        <p:tgtEl>
                                          <p:spTgt spid="3">
                                            <p:txEl>
                                              <p:pRg st="6" end="6"/>
                                            </p:txEl>
                                          </p:spTgt>
                                        </p:tgtEl>
                                        <p:attrNameLst>
                                          <p:attrName>style.visibility</p:attrName>
                                        </p:attrNameLst>
                                      </p:cBhvr>
                                      <p:to>
                                        <p:strVal val="visible"/>
                                      </p:to>
                                    </p:set>
                                  </p:childTnLst>
                                </p:cTn>
                              </p:par>
                            </p:childTnLst>
                          </p:cTn>
                        </p:par>
                        <p:par>
                          <p:cTn id="32" fill="hold">
                            <p:stCondLst>
                              <p:cond delay="300"/>
                            </p:stCondLst>
                            <p:childTnLst>
                              <p:par>
                                <p:cTn id="33" presetID="1" presetClass="entr" presetSubtype="0" fill="hold" nodeType="afterEffect">
                                  <p:stCondLst>
                                    <p:cond delay="0"/>
                                  </p:stCondLst>
                                  <p:childTnLst>
                                    <p:set>
                                      <p:cBhvr>
                                        <p:cTn id="34" dur="1" fill="hold">
                                          <p:stCondLst>
                                            <p:cond delay="299"/>
                                          </p:stCondLst>
                                        </p:cTn>
                                        <p:tgtEl>
                                          <p:spTgt spid="3">
                                            <p:txEl>
                                              <p:pRg st="7" end="7"/>
                                            </p:txEl>
                                          </p:spTgt>
                                        </p:tgtEl>
                                        <p:attrNameLst>
                                          <p:attrName>style.visibility</p:attrName>
                                        </p:attrNameLst>
                                      </p:cBhvr>
                                      <p:to>
                                        <p:strVal val="visible"/>
                                      </p:to>
                                    </p:set>
                                  </p:childTnLst>
                                </p:cTn>
                              </p:par>
                            </p:childTnLst>
                          </p:cTn>
                        </p:par>
                        <p:par>
                          <p:cTn id="35" fill="hold">
                            <p:stCondLst>
                              <p:cond delay="600"/>
                            </p:stCondLst>
                            <p:childTnLst>
                              <p:par>
                                <p:cTn id="36" presetID="1" presetClass="entr" presetSubtype="0" fill="hold" nodeType="afterEffect">
                                  <p:stCondLst>
                                    <p:cond delay="0"/>
                                  </p:stCondLst>
                                  <p:childTnLst>
                                    <p:set>
                                      <p:cBhvr>
                                        <p:cTn id="37" dur="1" fill="hold">
                                          <p:stCondLst>
                                            <p:cond delay="299"/>
                                          </p:stCondLst>
                                        </p:cTn>
                                        <p:tgtEl>
                                          <p:spTgt spid="3">
                                            <p:txEl>
                                              <p:pRg st="8" end="8"/>
                                            </p:txEl>
                                          </p:spTgt>
                                        </p:tgtEl>
                                        <p:attrNameLst>
                                          <p:attrName>style.visibility</p:attrName>
                                        </p:attrNameLst>
                                      </p:cBhvr>
                                      <p:to>
                                        <p:strVal val="visible"/>
                                      </p:to>
                                    </p:set>
                                  </p:childTnLst>
                                </p:cTn>
                              </p:par>
                            </p:childTnLst>
                          </p:cTn>
                        </p:par>
                        <p:par>
                          <p:cTn id="38" fill="hold">
                            <p:stCondLst>
                              <p:cond delay="900"/>
                            </p:stCondLst>
                            <p:childTnLst>
                              <p:par>
                                <p:cTn id="39" presetID="1" presetClass="entr" presetSubtype="0" fill="hold" nodeType="afterEffect">
                                  <p:stCondLst>
                                    <p:cond delay="0"/>
                                  </p:stCondLst>
                                  <p:childTnLst>
                                    <p:set>
                                      <p:cBhvr>
                                        <p:cTn id="40" dur="1" fill="hold">
                                          <p:stCondLst>
                                            <p:cond delay="2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vs. </a:t>
            </a:r>
            <a:r>
              <a:rPr lang="en-US" dirty="0" smtClean="0"/>
              <a:t>usage</a:t>
            </a:r>
            <a:endParaRPr lang="en-US" dirty="0"/>
          </a:p>
        </p:txBody>
      </p:sp>
      <p:sp>
        <p:nvSpPr>
          <p:cNvPr id="3" name="Content Placeholder 2"/>
          <p:cNvSpPr>
            <a:spLocks noGrp="1"/>
          </p:cNvSpPr>
          <p:nvPr>
            <p:ph idx="1"/>
          </p:nvPr>
        </p:nvSpPr>
        <p:spPr>
          <a:xfrm>
            <a:off x="304800" y="784135"/>
            <a:ext cx="8534400" cy="579945"/>
          </a:xfrm>
        </p:spPr>
        <p:txBody>
          <a:bodyPr/>
          <a:lstStyle/>
          <a:p>
            <a:pPr marL="0" indent="0" algn="ctr">
              <a:buNone/>
            </a:pPr>
            <a:r>
              <a:rPr lang="en-US" dirty="0" smtClean="0"/>
              <a:t>95</a:t>
            </a:r>
            <a:r>
              <a:rPr lang="en-US" baseline="30000" dirty="0" smtClean="0"/>
              <a:t>th</a:t>
            </a:r>
            <a:r>
              <a:rPr lang="en-US" dirty="0" smtClean="0"/>
              <a:t> percentile usage in the US</a:t>
            </a:r>
            <a:endParaRPr lang="en-US" dirty="0"/>
          </a:p>
        </p:txBody>
      </p:sp>
      <p:pic>
        <p:nvPicPr>
          <p:cNvPr id="5" name="Picture 4" descr="combined.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705" y="1295896"/>
            <a:ext cx="7579863" cy="4917247"/>
          </a:xfrm>
          <a:prstGeom prst="rect">
            <a:avLst/>
          </a:prstGeom>
        </p:spPr>
      </p:pic>
      <p:sp>
        <p:nvSpPr>
          <p:cNvPr id="6" name="Content Placeholder 2"/>
          <p:cNvSpPr txBox="1">
            <a:spLocks/>
          </p:cNvSpPr>
          <p:nvPr/>
        </p:nvSpPr>
        <p:spPr bwMode="auto">
          <a:xfrm>
            <a:off x="304800" y="5633198"/>
            <a:ext cx="8534400" cy="5799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80000"/>
              <a:buFont typeface="Wingdings" pitchFamily="2" charset="2"/>
              <a:buBlip>
                <a:blip r:embed="rId4"/>
              </a:buBlip>
              <a:defRPr sz="24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000">
                <a:solidFill>
                  <a:schemeClr val="tx1"/>
                </a:solidFill>
                <a:latin typeface="Avenir Book"/>
                <a:cs typeface="Avenir Book"/>
              </a:defRPr>
            </a:lvl2pPr>
            <a:lvl3pPr marL="1143000" indent="-228600" algn="l" rtl="0" eaLnBrk="1" fontAlgn="base" hangingPunct="1">
              <a:spcBef>
                <a:spcPct val="20000"/>
              </a:spcBef>
              <a:spcAft>
                <a:spcPct val="0"/>
              </a:spcAft>
              <a:buChar char="•"/>
              <a:defRPr sz="1800">
                <a:solidFill>
                  <a:schemeClr val="tx1"/>
                </a:solidFill>
                <a:latin typeface="Avenir Book"/>
                <a:cs typeface="Avenir Book"/>
              </a:defRPr>
            </a:lvl3pPr>
            <a:lvl4pPr marL="1600200" indent="-228600" algn="l" rtl="0" eaLnBrk="1" fontAlgn="base" hangingPunct="1">
              <a:spcBef>
                <a:spcPct val="20000"/>
              </a:spcBef>
              <a:spcAft>
                <a:spcPct val="0"/>
              </a:spcAft>
              <a:buChar char="–"/>
              <a:defRPr sz="1800">
                <a:solidFill>
                  <a:schemeClr val="tx1"/>
                </a:solidFill>
                <a:latin typeface="Avenir Book"/>
                <a:cs typeface="Avenir Book"/>
              </a:defRPr>
            </a:lvl4pPr>
            <a:lvl5pPr marL="2057400" indent="-228600" algn="l" rtl="0" eaLnBrk="1" fontAlgn="base" hangingPunct="1">
              <a:spcBef>
                <a:spcPct val="20000"/>
              </a:spcBef>
              <a:spcAft>
                <a:spcPct val="0"/>
              </a:spcAft>
              <a:buChar char="»"/>
              <a:defRPr sz="14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ctr">
              <a:buFont typeface="Wingdings" pitchFamily="2" charset="2"/>
              <a:buNone/>
            </a:pPr>
            <a:endParaRPr lang="en-US" i="1" dirty="0"/>
          </a:p>
        </p:txBody>
      </p:sp>
      <p:sp>
        <p:nvSpPr>
          <p:cNvPr id="8" name="TextBox 7"/>
          <p:cNvSpPr txBox="1"/>
          <p:nvPr/>
        </p:nvSpPr>
        <p:spPr>
          <a:xfrm>
            <a:off x="2284403" y="1603795"/>
            <a:ext cx="3408185" cy="923330"/>
          </a:xfrm>
          <a:prstGeom prst="rect">
            <a:avLst/>
          </a:prstGeom>
          <a:noFill/>
        </p:spPr>
        <p:txBody>
          <a:bodyPr wrap="square" rtlCol="0">
            <a:spAutoFit/>
          </a:bodyPr>
          <a:lstStyle/>
          <a:p>
            <a:pPr algn="ctr"/>
            <a:r>
              <a:rPr lang="en-US" dirty="0" smtClean="0"/>
              <a:t>Usage increases with capacity, despite links being underutilized</a:t>
            </a:r>
          </a:p>
        </p:txBody>
      </p:sp>
    </p:spTree>
    <p:extLst>
      <p:ext uri="{BB962C8B-B14F-4D97-AF65-F5344CB8AC3E}">
        <p14:creationId xmlns:p14="http://schemas.microsoft.com/office/powerpoint/2010/main" val="30559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03" y="183293"/>
            <a:ext cx="8534400" cy="533400"/>
          </a:xfrm>
        </p:spPr>
        <p:txBody>
          <a:bodyPr/>
          <a:lstStyle/>
          <a:p>
            <a:r>
              <a:rPr lang="en-US" dirty="0"/>
              <a:t>Capacity vs. usage – Inferring causality</a:t>
            </a:r>
          </a:p>
        </p:txBody>
      </p:sp>
      <p:pic>
        <p:nvPicPr>
          <p:cNvPr id="4" name="Picture 3" descr="user_upgrade_all_UPnPTotalBytesReceived_P95.pdf"/>
          <p:cNvPicPr>
            <a:picLocks noChangeAspect="1"/>
          </p:cNvPicPr>
          <p:nvPr/>
        </p:nvPicPr>
        <p:blipFill rotWithShape="1">
          <a:blip r:embed="rId3" cstate="print">
            <a:extLst>
              <a:ext uri="{28A0092B-C50C-407E-A947-70E740481C1C}">
                <a14:useLocalDpi xmlns:a14="http://schemas.microsoft.com/office/drawing/2010/main"/>
              </a:ext>
            </a:extLst>
          </a:blip>
          <a:srcRect r="29889"/>
          <a:stretch/>
        </p:blipFill>
        <p:spPr>
          <a:xfrm>
            <a:off x="643894" y="900615"/>
            <a:ext cx="7817320" cy="5494177"/>
          </a:xfrm>
          <a:prstGeom prst="rect">
            <a:avLst/>
          </a:prstGeom>
        </p:spPr>
      </p:pic>
      <p:sp>
        <p:nvSpPr>
          <p:cNvPr id="3" name="Content Placeholder 2"/>
          <p:cNvSpPr>
            <a:spLocks noGrp="1"/>
          </p:cNvSpPr>
          <p:nvPr>
            <p:ph idx="1"/>
          </p:nvPr>
        </p:nvSpPr>
        <p:spPr>
          <a:xfrm>
            <a:off x="1488353" y="1042507"/>
            <a:ext cx="4083980" cy="1260676"/>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latin typeface="Avenir Book Oblique"/>
                <a:cs typeface="Avenir Book Oblique"/>
              </a:rPr>
              <a:t>Increase in demand decreases as initial service capacity increases</a:t>
            </a:r>
            <a:endParaRPr lang="en-US" dirty="0">
              <a:latin typeface="Avenir Book Oblique"/>
              <a:cs typeface="Avenir Book Oblique"/>
            </a:endParaRPr>
          </a:p>
        </p:txBody>
      </p:sp>
      <p:pic>
        <p:nvPicPr>
          <p:cNvPr id="5" name="Picture 4" descr="user_upgrade_all_UPnPTotalBytesReceived_P95.pdf"/>
          <p:cNvPicPr>
            <a:picLocks noChangeAspect="1"/>
          </p:cNvPicPr>
          <p:nvPr/>
        </p:nvPicPr>
        <p:blipFill rotWithShape="1">
          <a:blip r:embed="rId3" cstate="print">
            <a:extLst>
              <a:ext uri="{28A0092B-C50C-407E-A947-70E740481C1C}">
                <a14:useLocalDpi xmlns:a14="http://schemas.microsoft.com/office/drawing/2010/main"/>
              </a:ext>
            </a:extLst>
          </a:blip>
          <a:srcRect l="69350" t="10265" b="45631"/>
          <a:stretch/>
        </p:blipFill>
        <p:spPr>
          <a:xfrm>
            <a:off x="6180828" y="1586269"/>
            <a:ext cx="1940288" cy="1375760"/>
          </a:xfrm>
          <a:prstGeom prst="rect">
            <a:avLst/>
          </a:prstGeom>
        </p:spPr>
      </p:pic>
      <p:cxnSp>
        <p:nvCxnSpPr>
          <p:cNvPr id="6" name="Straight Arrow Connector 5"/>
          <p:cNvCxnSpPr/>
          <p:nvPr/>
        </p:nvCxnSpPr>
        <p:spPr bwMode="auto">
          <a:xfrm>
            <a:off x="2305703" y="4647812"/>
            <a:ext cx="1125830" cy="13511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2521149" y="3899473"/>
            <a:ext cx="1171577" cy="40605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3581400" y="4267200"/>
            <a:ext cx="1408283" cy="38061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806829" y="3067767"/>
            <a:ext cx="1156096" cy="36332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4125045" y="3431089"/>
            <a:ext cx="1089805" cy="76635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5401456" y="4267200"/>
            <a:ext cx="1197884" cy="65303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73684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vs. usage – Inferring causality</a:t>
            </a:r>
          </a:p>
        </p:txBody>
      </p:sp>
      <p:sp>
        <p:nvSpPr>
          <p:cNvPr id="3" name="Content Placeholder 2"/>
          <p:cNvSpPr>
            <a:spLocks noGrp="1"/>
          </p:cNvSpPr>
          <p:nvPr>
            <p:ph idx="1"/>
          </p:nvPr>
        </p:nvSpPr>
        <p:spPr/>
        <p:txBody>
          <a:bodyPr/>
          <a:lstStyle/>
          <a:p>
            <a:r>
              <a:rPr lang="en-US" sz="2800" dirty="0"/>
              <a:t>N</a:t>
            </a:r>
            <a:r>
              <a:rPr lang="en-US" sz="2800" dirty="0" smtClean="0"/>
              <a:t>earest neighbor matching with a caliper to test hypothesis across all users</a:t>
            </a:r>
            <a:endParaRPr lang="en-US" sz="2800" dirty="0"/>
          </a:p>
        </p:txBody>
      </p:sp>
      <p:grpSp>
        <p:nvGrpSpPr>
          <p:cNvPr id="21" name="Group 20"/>
          <p:cNvGrpSpPr/>
          <p:nvPr/>
        </p:nvGrpSpPr>
        <p:grpSpPr>
          <a:xfrm>
            <a:off x="457200" y="2148925"/>
            <a:ext cx="4083962" cy="4017377"/>
            <a:chOff x="457200" y="2148925"/>
            <a:chExt cx="4083962" cy="4017377"/>
          </a:xfrm>
        </p:grpSpPr>
        <p:sp>
          <p:nvSpPr>
            <p:cNvPr id="4" name="Frame 3"/>
            <p:cNvSpPr/>
            <p:nvPr/>
          </p:nvSpPr>
          <p:spPr>
            <a:xfrm>
              <a:off x="457200" y="2148925"/>
              <a:ext cx="4083962" cy="4017377"/>
            </a:xfrm>
            <a:prstGeom prst="frame">
              <a:avLst>
                <a:gd name="adj1" fmla="val 40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96137" y="2421718"/>
              <a:ext cx="3853288" cy="646331"/>
            </a:xfrm>
            <a:prstGeom prst="rect">
              <a:avLst/>
            </a:prstGeom>
            <a:noFill/>
          </p:spPr>
          <p:txBody>
            <a:bodyPr wrap="square" rtlCol="0">
              <a:spAutoFit/>
            </a:bodyPr>
            <a:lstStyle/>
            <a:p>
              <a:pPr algn="ctr"/>
              <a:r>
                <a:rPr lang="en-US" dirty="0" smtClean="0"/>
                <a:t>Control group </a:t>
              </a:r>
            </a:p>
            <a:p>
              <a:pPr algn="ctr"/>
              <a:r>
                <a:rPr lang="en-US" dirty="0" smtClean="0"/>
                <a:t>(Capacity range: 3.2–6.4 Mbps)</a:t>
              </a:r>
              <a:endParaRPr lang="en-US" dirty="0"/>
            </a:p>
          </p:txBody>
        </p:sp>
        <p:sp>
          <p:nvSpPr>
            <p:cNvPr id="8" name="Rectangle 7"/>
            <p:cNvSpPr/>
            <p:nvPr/>
          </p:nvSpPr>
          <p:spPr>
            <a:xfrm>
              <a:off x="717090" y="3334022"/>
              <a:ext cx="947859" cy="612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t>
              </a:r>
              <a:r>
                <a:rPr lang="en-US" dirty="0"/>
                <a:t>C</a:t>
              </a:r>
            </a:p>
          </p:txBody>
        </p:sp>
        <p:sp>
          <p:nvSpPr>
            <p:cNvPr id="9" name="Rectangle 8"/>
            <p:cNvSpPr/>
            <p:nvPr/>
          </p:nvSpPr>
          <p:spPr>
            <a:xfrm>
              <a:off x="717090" y="4285956"/>
              <a:ext cx="947859" cy="612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t>
              </a:r>
              <a:r>
                <a:rPr lang="en-US" dirty="0"/>
                <a:t>D</a:t>
              </a:r>
            </a:p>
          </p:txBody>
        </p:sp>
        <p:sp>
          <p:nvSpPr>
            <p:cNvPr id="10" name="Rectangle 9"/>
            <p:cNvSpPr/>
            <p:nvPr/>
          </p:nvSpPr>
          <p:spPr>
            <a:xfrm>
              <a:off x="717090" y="5209228"/>
              <a:ext cx="947859" cy="612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t>
              </a:r>
              <a:r>
                <a:rPr lang="en-US" dirty="0"/>
                <a:t>E</a:t>
              </a:r>
            </a:p>
          </p:txBody>
        </p:sp>
        <p:sp>
          <p:nvSpPr>
            <p:cNvPr id="11" name="Rectangle 10"/>
            <p:cNvSpPr/>
            <p:nvPr/>
          </p:nvSpPr>
          <p:spPr>
            <a:xfrm>
              <a:off x="1817348" y="3334022"/>
              <a:ext cx="2496572" cy="2494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a:t>
              </a:r>
            </a:p>
            <a:p>
              <a:endParaRPr lang="en-US" dirty="0" smtClean="0"/>
            </a:p>
            <a:p>
              <a:r>
                <a:rPr lang="en-US" dirty="0" smtClean="0"/>
                <a:t>Capacity          5 Mbps</a:t>
              </a:r>
            </a:p>
            <a:p>
              <a:r>
                <a:rPr lang="en-US" dirty="0" smtClean="0"/>
                <a:t>Latency             </a:t>
              </a:r>
              <a:r>
                <a:rPr lang="en-US" dirty="0"/>
                <a:t>9</a:t>
              </a:r>
              <a:r>
                <a:rPr lang="en-US" dirty="0" smtClean="0"/>
                <a:t>5 </a:t>
              </a:r>
              <a:r>
                <a:rPr lang="en-US" dirty="0" err="1" smtClean="0"/>
                <a:t>ms</a:t>
              </a:r>
              <a:endParaRPr lang="en-US" dirty="0" smtClean="0"/>
            </a:p>
            <a:p>
              <a:r>
                <a:rPr lang="en-US" dirty="0" smtClean="0"/>
                <a:t>Loss rate         0.110%</a:t>
              </a:r>
            </a:p>
            <a:p>
              <a:r>
                <a:rPr lang="en-US" dirty="0" smtClean="0"/>
                <a:t>Market                    US</a:t>
              </a:r>
            </a:p>
            <a:p>
              <a:r>
                <a:rPr lang="en-US" dirty="0" smtClean="0"/>
                <a:t>Peak usage  1.8 Mbps</a:t>
              </a:r>
              <a:endParaRPr lang="en-US" dirty="0"/>
            </a:p>
          </p:txBody>
        </p:sp>
      </p:grpSp>
      <p:grpSp>
        <p:nvGrpSpPr>
          <p:cNvPr id="20" name="Group 19"/>
          <p:cNvGrpSpPr/>
          <p:nvPr/>
        </p:nvGrpSpPr>
        <p:grpSpPr>
          <a:xfrm>
            <a:off x="4718042" y="2148925"/>
            <a:ext cx="4083962" cy="4017377"/>
            <a:chOff x="4718042" y="2148925"/>
            <a:chExt cx="4083962" cy="4017377"/>
          </a:xfrm>
        </p:grpSpPr>
        <p:sp>
          <p:nvSpPr>
            <p:cNvPr id="5" name="Frame 4"/>
            <p:cNvSpPr/>
            <p:nvPr/>
          </p:nvSpPr>
          <p:spPr>
            <a:xfrm>
              <a:off x="4718042" y="2148925"/>
              <a:ext cx="4083962" cy="4017377"/>
            </a:xfrm>
            <a:prstGeom prst="frame">
              <a:avLst>
                <a:gd name="adj1" fmla="val 40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943361" y="2423999"/>
              <a:ext cx="3670380" cy="646331"/>
            </a:xfrm>
            <a:prstGeom prst="rect">
              <a:avLst/>
            </a:prstGeom>
            <a:noFill/>
          </p:spPr>
          <p:txBody>
            <a:bodyPr wrap="square" rtlCol="0">
              <a:spAutoFit/>
            </a:bodyPr>
            <a:lstStyle/>
            <a:p>
              <a:pPr algn="ctr"/>
              <a:r>
                <a:rPr lang="en-US" dirty="0" smtClean="0"/>
                <a:t>Treatment group</a:t>
              </a:r>
            </a:p>
            <a:p>
              <a:pPr algn="ctr"/>
              <a:r>
                <a:rPr lang="en-US" dirty="0" smtClean="0"/>
                <a:t>(Capacity range: 6.4–12.8 Mbps)</a:t>
              </a:r>
              <a:endParaRPr lang="en-US" dirty="0"/>
            </a:p>
          </p:txBody>
        </p:sp>
        <p:sp>
          <p:nvSpPr>
            <p:cNvPr id="12" name="Rectangle 11"/>
            <p:cNvSpPr/>
            <p:nvPr/>
          </p:nvSpPr>
          <p:spPr>
            <a:xfrm>
              <a:off x="7594262" y="3334022"/>
              <a:ext cx="957165" cy="612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F</a:t>
              </a:r>
              <a:endParaRPr lang="en-US" dirty="0"/>
            </a:p>
          </p:txBody>
        </p:sp>
        <p:sp>
          <p:nvSpPr>
            <p:cNvPr id="13" name="Rectangle 12"/>
            <p:cNvSpPr/>
            <p:nvPr/>
          </p:nvSpPr>
          <p:spPr>
            <a:xfrm>
              <a:off x="4943361" y="3334022"/>
              <a:ext cx="2517266" cy="2494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B</a:t>
              </a:r>
            </a:p>
            <a:p>
              <a:endParaRPr lang="en-US" dirty="0" smtClean="0"/>
            </a:p>
            <a:p>
              <a:r>
                <a:rPr lang="en-US" dirty="0" smtClean="0"/>
                <a:t>Capacity         10 Mbps</a:t>
              </a:r>
            </a:p>
            <a:p>
              <a:r>
                <a:rPr lang="en-US" dirty="0" smtClean="0"/>
                <a:t>Latency            102 </a:t>
              </a:r>
              <a:r>
                <a:rPr lang="en-US" dirty="0" err="1" smtClean="0"/>
                <a:t>ms</a:t>
              </a:r>
              <a:endParaRPr lang="en-US" dirty="0" smtClean="0"/>
            </a:p>
            <a:p>
              <a:r>
                <a:rPr lang="en-US" dirty="0" smtClean="0"/>
                <a:t>Loss rate         0.101%</a:t>
              </a:r>
            </a:p>
            <a:p>
              <a:r>
                <a:rPr lang="en-US" dirty="0" smtClean="0"/>
                <a:t>Market                    US</a:t>
              </a:r>
            </a:p>
            <a:p>
              <a:r>
                <a:rPr lang="en-US" dirty="0" smtClean="0"/>
                <a:t>Peak usage   2.4 Mbps</a:t>
              </a:r>
              <a:endParaRPr lang="en-US" dirty="0"/>
            </a:p>
          </p:txBody>
        </p:sp>
        <p:sp>
          <p:nvSpPr>
            <p:cNvPr id="16" name="Rectangle 15"/>
            <p:cNvSpPr/>
            <p:nvPr/>
          </p:nvSpPr>
          <p:spPr>
            <a:xfrm>
              <a:off x="7594262" y="4277316"/>
              <a:ext cx="957165" cy="612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G</a:t>
              </a:r>
              <a:endParaRPr lang="en-US" dirty="0"/>
            </a:p>
          </p:txBody>
        </p:sp>
        <p:sp>
          <p:nvSpPr>
            <p:cNvPr id="17" name="Rectangle 16"/>
            <p:cNvSpPr/>
            <p:nvPr/>
          </p:nvSpPr>
          <p:spPr>
            <a:xfrm>
              <a:off x="7594262" y="5200588"/>
              <a:ext cx="957165" cy="612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a:t>
              </a:r>
              <a:r>
                <a:rPr lang="en-US" dirty="0"/>
                <a:t>H</a:t>
              </a:r>
            </a:p>
          </p:txBody>
        </p:sp>
      </p:grpSp>
      <p:sp>
        <p:nvSpPr>
          <p:cNvPr id="15" name="Frame 14"/>
          <p:cNvSpPr/>
          <p:nvPr/>
        </p:nvSpPr>
        <p:spPr>
          <a:xfrm>
            <a:off x="1699509" y="3220285"/>
            <a:ext cx="5863118" cy="2732640"/>
          </a:xfrm>
          <a:prstGeom prst="frame">
            <a:avLst>
              <a:gd name="adj1" fmla="val 2532"/>
            </a:avLst>
          </a:prstGeom>
          <a:solidFill>
            <a:srgbClr val="008000"/>
          </a:solidFill>
          <a:ln>
            <a:solidFill>
              <a:srgbClr val="4F62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Frame 22"/>
          <p:cNvSpPr/>
          <p:nvPr/>
        </p:nvSpPr>
        <p:spPr bwMode="auto">
          <a:xfrm>
            <a:off x="1699509" y="4325073"/>
            <a:ext cx="2749916" cy="1085869"/>
          </a:xfrm>
          <a:prstGeom prst="fram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4" name="Frame 23"/>
          <p:cNvSpPr/>
          <p:nvPr/>
        </p:nvSpPr>
        <p:spPr bwMode="auto">
          <a:xfrm>
            <a:off x="4803792" y="4325073"/>
            <a:ext cx="2790470" cy="1085869"/>
          </a:xfrm>
          <a:prstGeom prst="fram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6" name="Frame 25"/>
          <p:cNvSpPr/>
          <p:nvPr/>
        </p:nvSpPr>
        <p:spPr bwMode="auto">
          <a:xfrm>
            <a:off x="1699509" y="5107266"/>
            <a:ext cx="2749916" cy="566503"/>
          </a:xfrm>
          <a:prstGeom prst="frame">
            <a:avLst>
              <a:gd name="adj1" fmla="val 22247"/>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7" name="Frame 26"/>
          <p:cNvSpPr/>
          <p:nvPr/>
        </p:nvSpPr>
        <p:spPr bwMode="auto">
          <a:xfrm>
            <a:off x="4803792" y="5107266"/>
            <a:ext cx="2790469" cy="566503"/>
          </a:xfrm>
          <a:prstGeom prst="frame">
            <a:avLst>
              <a:gd name="adj1" fmla="val 22247"/>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9390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3" grpId="1" animBg="1"/>
      <p:bldP spid="24" grpId="0" animBg="1"/>
      <p:bldP spid="24" grpId="1"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vs. usage – Inferring causality</a:t>
            </a:r>
          </a:p>
        </p:txBody>
      </p:sp>
      <p:sp>
        <p:nvSpPr>
          <p:cNvPr id="3" name="Content Placeholder 2"/>
          <p:cNvSpPr>
            <a:spLocks noGrp="1"/>
          </p:cNvSpPr>
          <p:nvPr>
            <p:ph idx="1"/>
          </p:nvPr>
        </p:nvSpPr>
        <p:spPr/>
        <p:txBody>
          <a:bodyPr/>
          <a:lstStyle/>
          <a:p>
            <a:r>
              <a:rPr lang="en-US" sz="2800" dirty="0"/>
              <a:t>Hypothesis (H) </a:t>
            </a:r>
          </a:p>
          <a:p>
            <a:pPr lvl="1"/>
            <a:r>
              <a:rPr lang="en-US" sz="2400" dirty="0" smtClean="0"/>
              <a:t>Users </a:t>
            </a:r>
            <a:r>
              <a:rPr lang="en-US" sz="2400" dirty="0"/>
              <a:t>“treated” with higher </a:t>
            </a:r>
            <a:r>
              <a:rPr lang="en-US" sz="2400" dirty="0" smtClean="0"/>
              <a:t>capacities have higher </a:t>
            </a:r>
            <a:r>
              <a:rPr lang="en-US" sz="2400" dirty="0"/>
              <a:t>network </a:t>
            </a:r>
            <a:r>
              <a:rPr lang="en-US" sz="2400" dirty="0" smtClean="0"/>
              <a:t>demand than “untreated” users</a:t>
            </a:r>
            <a:endParaRPr lang="en-US" sz="3200" dirty="0"/>
          </a:p>
          <a:p>
            <a:r>
              <a:rPr lang="en-US" sz="2800" dirty="0"/>
              <a:t>Null hypothesis (H</a:t>
            </a:r>
            <a:r>
              <a:rPr lang="en-US" sz="2800" baseline="-25000" dirty="0"/>
              <a:t>0</a:t>
            </a:r>
            <a:r>
              <a:rPr lang="en-US" sz="2800" dirty="0"/>
              <a:t>)</a:t>
            </a:r>
          </a:p>
          <a:p>
            <a:pPr lvl="1"/>
            <a:r>
              <a:rPr lang="en-US" sz="2400" dirty="0"/>
              <a:t>Capacity does not affect </a:t>
            </a:r>
            <a:r>
              <a:rPr lang="en-US" sz="2400" dirty="0" smtClean="0"/>
              <a:t>demand (random relationship)</a:t>
            </a:r>
          </a:p>
          <a:p>
            <a:pPr lvl="1"/>
            <a:endParaRPr lang="en-US" sz="2400" dirty="0"/>
          </a:p>
          <a:p>
            <a:r>
              <a:rPr lang="en-US" sz="2800" dirty="0" smtClean="0"/>
              <a:t>Results</a:t>
            </a:r>
          </a:p>
          <a:p>
            <a:pPr lvl="1"/>
            <a:r>
              <a:rPr lang="en-US" sz="2400" dirty="0" smtClean="0"/>
              <a:t>Statistically </a:t>
            </a:r>
            <a:r>
              <a:rPr lang="en-US" sz="2400" dirty="0"/>
              <a:t>significant growth in </a:t>
            </a:r>
            <a:r>
              <a:rPr lang="en-US" sz="2400" dirty="0" smtClean="0"/>
              <a:t>usage up to ~10 Mbps</a:t>
            </a:r>
          </a:p>
          <a:p>
            <a:pPr lvl="1"/>
            <a:r>
              <a:rPr lang="en-US" sz="2400" dirty="0" smtClean="0"/>
              <a:t>Effect of increasing capacity decreases</a:t>
            </a:r>
          </a:p>
        </p:txBody>
      </p:sp>
    </p:spTree>
    <p:extLst>
      <p:ext uri="{BB962C8B-B14F-4D97-AF65-F5344CB8AC3E}">
        <p14:creationId xmlns:p14="http://schemas.microsoft.com/office/powerpoint/2010/main" val="8547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vs. usage – Inferring causality</a:t>
            </a:r>
            <a:endParaRPr lang="en-US" dirty="0"/>
          </a:p>
        </p:txBody>
      </p:sp>
      <p:pic>
        <p:nvPicPr>
          <p:cNvPr id="4" name="Picture 3"/>
          <p:cNvPicPr>
            <a:picLocks noChangeAspect="1"/>
          </p:cNvPicPr>
          <p:nvPr/>
        </p:nvPicPr>
        <p:blipFill>
          <a:blip r:embed="rId2"/>
          <a:stretch>
            <a:fillRect/>
          </a:stretch>
        </p:blipFill>
        <p:spPr>
          <a:xfrm>
            <a:off x="1877423" y="790607"/>
            <a:ext cx="5319063" cy="5560839"/>
          </a:xfrm>
          <a:prstGeom prst="rect">
            <a:avLst/>
          </a:prstGeom>
        </p:spPr>
      </p:pic>
    </p:spTree>
    <p:extLst>
      <p:ext uri="{BB962C8B-B14F-4D97-AF65-F5344CB8AC3E}">
        <p14:creationId xmlns:p14="http://schemas.microsoft.com/office/powerpoint/2010/main" val="292240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usage and need</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a:p>
          <a:p>
            <a:r>
              <a:rPr lang="en-US" dirty="0" smtClean="0"/>
              <a:t>Does “upgrading” from a slower to a faster service result in an increase in user demand?</a:t>
            </a:r>
            <a:endParaRPr lang="en-US" dirty="0"/>
          </a:p>
          <a:p>
            <a:pPr lvl="1"/>
            <a:r>
              <a:rPr lang="en-US" dirty="0" smtClean="0"/>
              <a:t>A </a:t>
            </a:r>
            <a:r>
              <a:rPr lang="en-US" dirty="0"/>
              <a:t>n</a:t>
            </a:r>
            <a:r>
              <a:rPr lang="en-US" dirty="0" smtClean="0"/>
              <a:t>atural experiment to determine if the relationship is likely causal</a:t>
            </a:r>
            <a:endParaRPr lang="en-US" dirty="0"/>
          </a:p>
          <a:p>
            <a:pPr lvl="1"/>
            <a:r>
              <a:rPr lang="en-US" dirty="0" smtClean="0"/>
              <a:t>Hypothesis (H): When upgrading capacity, demand increases</a:t>
            </a:r>
            <a:endParaRPr lang="en-US" dirty="0"/>
          </a:p>
          <a:p>
            <a:pPr lvl="1"/>
            <a:r>
              <a:rPr lang="en-US" dirty="0"/>
              <a:t>Null hypothesis (H</a:t>
            </a:r>
            <a:r>
              <a:rPr lang="en-US" baseline="-25000" dirty="0"/>
              <a:t>0</a:t>
            </a:r>
            <a:r>
              <a:rPr lang="en-US" dirty="0" smtClean="0"/>
              <a:t>): Demand is not affected by capacity (random)</a:t>
            </a:r>
            <a:endParaRPr lang="en-US" dirty="0"/>
          </a:p>
          <a:p>
            <a:endParaRPr lang="en-US" dirty="0"/>
          </a:p>
        </p:txBody>
      </p:sp>
    </p:spTree>
    <p:extLst>
      <p:ext uri="{BB962C8B-B14F-4D97-AF65-F5344CB8AC3E}">
        <p14:creationId xmlns:p14="http://schemas.microsoft.com/office/powerpoint/2010/main" val="877836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Broadband market – cost of access</a:t>
            </a:r>
          </a:p>
        </p:txBody>
      </p:sp>
      <p:pic>
        <p:nvPicPr>
          <p:cNvPr id="4" name="Picture 3" descr="cost_tabl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172" y="2075233"/>
            <a:ext cx="8133179" cy="1697702"/>
          </a:xfrm>
          <a:prstGeom prst="rect">
            <a:avLst/>
          </a:prstGeom>
        </p:spPr>
      </p:pic>
    </p:spTree>
    <p:extLst>
      <p:ext uri="{BB962C8B-B14F-4D97-AF65-F5344CB8AC3E}">
        <p14:creationId xmlns:p14="http://schemas.microsoft.com/office/powerpoint/2010/main" val="340813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Increasing capacity</a:t>
            </a:r>
            <a:endParaRPr lang="en-US" dirty="0"/>
          </a:p>
        </p:txBody>
      </p:sp>
      <p:sp>
        <p:nvSpPr>
          <p:cNvPr id="3" name="Content Placeholder 2"/>
          <p:cNvSpPr>
            <a:spLocks noGrp="1"/>
          </p:cNvSpPr>
          <p:nvPr>
            <p:ph idx="1"/>
          </p:nvPr>
        </p:nvSpPr>
        <p:spPr>
          <a:xfrm>
            <a:off x="801244" y="947985"/>
            <a:ext cx="7569213" cy="5334000"/>
          </a:xfrm>
        </p:spPr>
        <p:txBody>
          <a:bodyPr/>
          <a:lstStyle/>
          <a:p>
            <a:pPr marL="0" indent="0" algn="ctr">
              <a:buNone/>
            </a:pPr>
            <a:r>
              <a:rPr lang="en-US" dirty="0" smtClean="0"/>
              <a:t>Percentage of markets in region where increasing by 1 Mbps costs more than $X/</a:t>
            </a:r>
            <a:r>
              <a:rPr lang="en-US" dirty="0" err="1" smtClean="0"/>
              <a:t>mo</a:t>
            </a:r>
            <a:r>
              <a:rPr lang="en-US" dirty="0" smtClean="0"/>
              <a:t> (PPP)</a:t>
            </a:r>
            <a:endParaRPr lang="en-US" b="1" dirty="0"/>
          </a:p>
        </p:txBody>
      </p:sp>
      <p:pic>
        <p:nvPicPr>
          <p:cNvPr id="9" name="Picture 8" descr="price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2258" y="1897726"/>
            <a:ext cx="6979468" cy="4426874"/>
          </a:xfrm>
          <a:prstGeom prst="rect">
            <a:avLst/>
          </a:prstGeom>
        </p:spPr>
      </p:pic>
    </p:spTree>
    <p:extLst>
      <p:ext uri="{BB962C8B-B14F-4D97-AF65-F5344CB8AC3E}">
        <p14:creationId xmlns:p14="http://schemas.microsoft.com/office/powerpoint/2010/main" val="92118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of broadband – case study</a:t>
            </a:r>
          </a:p>
        </p:txBody>
      </p:sp>
      <p:sp>
        <p:nvSpPr>
          <p:cNvPr id="3" name="Content Placeholder 2"/>
          <p:cNvSpPr>
            <a:spLocks noGrp="1"/>
          </p:cNvSpPr>
          <p:nvPr>
            <p:ph idx="1"/>
          </p:nvPr>
        </p:nvSpPr>
        <p:spPr>
          <a:xfrm>
            <a:off x="589578" y="1174350"/>
            <a:ext cx="4116052" cy="657820"/>
          </a:xfrm>
        </p:spPr>
        <p:txBody>
          <a:bodyPr/>
          <a:lstStyle/>
          <a:p>
            <a:pPr marL="0" indent="0" algn="ctr">
              <a:buNone/>
            </a:pPr>
            <a:r>
              <a:rPr lang="en-US" dirty="0" smtClean="0"/>
              <a:t>US</a:t>
            </a:r>
            <a:endParaRPr lang="en-US" dirty="0"/>
          </a:p>
        </p:txBody>
      </p:sp>
      <p:pic>
        <p:nvPicPr>
          <p:cNvPr id="4" name="Picture 3" descr="US_utilization_P95_byClas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562" y="1728275"/>
            <a:ext cx="4116052" cy="3777083"/>
          </a:xfrm>
          <a:prstGeom prst="rect">
            <a:avLst/>
          </a:prstGeom>
        </p:spPr>
      </p:pic>
      <p:sp>
        <p:nvSpPr>
          <p:cNvPr id="6" name="Content Placeholder 2"/>
          <p:cNvSpPr txBox="1">
            <a:spLocks/>
          </p:cNvSpPr>
          <p:nvPr/>
        </p:nvSpPr>
        <p:spPr>
          <a:xfrm>
            <a:off x="4705630" y="1171438"/>
            <a:ext cx="4346351" cy="6578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smtClean="0"/>
              <a:t>Saudi Arabia</a:t>
            </a:r>
            <a:endParaRPr lang="en-US" sz="2400" dirty="0"/>
          </a:p>
        </p:txBody>
      </p:sp>
      <p:pic>
        <p:nvPicPr>
          <p:cNvPr id="7" name="Picture 6" descr="SA_utilization_P95_byClass.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5630" y="1728275"/>
            <a:ext cx="4116983" cy="3777937"/>
          </a:xfrm>
          <a:prstGeom prst="rect">
            <a:avLst/>
          </a:prstGeom>
        </p:spPr>
      </p:pic>
    </p:spTree>
    <p:extLst>
      <p:ext uri="{BB962C8B-B14F-4D97-AF65-F5344CB8AC3E}">
        <p14:creationId xmlns:p14="http://schemas.microsoft.com/office/powerpoint/2010/main" val="146860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of broadband – case study</a:t>
            </a:r>
          </a:p>
        </p:txBody>
      </p:sp>
      <p:sp>
        <p:nvSpPr>
          <p:cNvPr id="3" name="Content Placeholder 2"/>
          <p:cNvSpPr>
            <a:spLocks noGrp="1"/>
          </p:cNvSpPr>
          <p:nvPr>
            <p:ph idx="1"/>
          </p:nvPr>
        </p:nvSpPr>
        <p:spPr>
          <a:xfrm>
            <a:off x="457200" y="1073367"/>
            <a:ext cx="4116052" cy="657820"/>
          </a:xfrm>
        </p:spPr>
        <p:txBody>
          <a:bodyPr/>
          <a:lstStyle/>
          <a:p>
            <a:pPr marL="0" indent="0" algn="ctr">
              <a:buNone/>
            </a:pPr>
            <a:r>
              <a:rPr lang="en-US" dirty="0" smtClean="0"/>
              <a:t>US</a:t>
            </a:r>
            <a:endParaRPr lang="en-US" dirty="0"/>
          </a:p>
        </p:txBody>
      </p:sp>
      <p:pic>
        <p:nvPicPr>
          <p:cNvPr id="4" name="Picture 3" descr="US_utilization_P95_byClas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562" y="1728275"/>
            <a:ext cx="4116052" cy="3777083"/>
          </a:xfrm>
          <a:prstGeom prst="rect">
            <a:avLst/>
          </a:prstGeom>
        </p:spPr>
      </p:pic>
      <p:sp>
        <p:nvSpPr>
          <p:cNvPr id="6" name="Content Placeholder 2"/>
          <p:cNvSpPr txBox="1">
            <a:spLocks/>
          </p:cNvSpPr>
          <p:nvPr/>
        </p:nvSpPr>
        <p:spPr>
          <a:xfrm>
            <a:off x="4573252" y="1070455"/>
            <a:ext cx="4346351" cy="6578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smtClean="0"/>
              <a:t>Japan</a:t>
            </a:r>
            <a:endParaRPr lang="en-US" sz="2400" dirty="0"/>
          </a:p>
        </p:txBody>
      </p:sp>
      <p:pic>
        <p:nvPicPr>
          <p:cNvPr id="8" name="Picture 7" descr="JP_utilization_P95_byClass.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5563" y="1790936"/>
            <a:ext cx="4161518" cy="3818805"/>
          </a:xfrm>
          <a:prstGeom prst="rect">
            <a:avLst/>
          </a:prstGeom>
        </p:spPr>
      </p:pic>
      <p:sp>
        <p:nvSpPr>
          <p:cNvPr id="5" name="TextBox 4"/>
          <p:cNvSpPr txBox="1"/>
          <p:nvPr/>
        </p:nvSpPr>
        <p:spPr>
          <a:xfrm>
            <a:off x="1456614" y="5760720"/>
            <a:ext cx="6096000" cy="646331"/>
          </a:xfrm>
          <a:prstGeom prst="rect">
            <a:avLst/>
          </a:prstGeom>
          <a:noFill/>
        </p:spPr>
        <p:txBody>
          <a:bodyPr wrap="square" rtlCol="0">
            <a:spAutoFit/>
          </a:bodyPr>
          <a:lstStyle/>
          <a:p>
            <a:pPr algn="ctr"/>
            <a:r>
              <a:rPr lang="en-US" i="1" dirty="0" smtClean="0"/>
              <a:t>Top tier services have higher utilization in the US, a market where high capacity services are more expensive</a:t>
            </a:r>
            <a:endParaRPr lang="en-US" i="1" dirty="0"/>
          </a:p>
        </p:txBody>
      </p:sp>
    </p:spTree>
    <p:extLst>
      <p:ext uri="{BB962C8B-B14F-4D97-AF65-F5344CB8AC3E}">
        <p14:creationId xmlns:p14="http://schemas.microsoft.com/office/powerpoint/2010/main" val="394805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tudy’s methodology</a:t>
            </a:r>
            <a:endParaRPr lang="en-US" dirty="0"/>
          </a:p>
        </p:txBody>
      </p:sp>
      <p:sp>
        <p:nvSpPr>
          <p:cNvPr id="3" name="Content Placeholder 2"/>
          <p:cNvSpPr>
            <a:spLocks noGrp="1"/>
          </p:cNvSpPr>
          <p:nvPr>
            <p:ph idx="1"/>
          </p:nvPr>
        </p:nvSpPr>
        <p:spPr/>
        <p:txBody>
          <a:bodyPr/>
          <a:lstStyle/>
          <a:p>
            <a:r>
              <a:rPr lang="en-US" sz="2800" dirty="0" smtClean="0"/>
              <a:t>Goals</a:t>
            </a:r>
          </a:p>
          <a:p>
            <a:pPr lvl="1"/>
            <a:r>
              <a:rPr lang="en-US" sz="2400" dirty="0" smtClean="0"/>
              <a:t>Explore impact of capacity, price, cost of upgrading and connection quality on ..</a:t>
            </a:r>
          </a:p>
          <a:p>
            <a:pPr lvl="1"/>
            <a:r>
              <a:rPr lang="en-US" sz="2400" dirty="0"/>
              <a:t>B</a:t>
            </a:r>
            <a:r>
              <a:rPr lang="en-US" sz="2400" dirty="0" smtClean="0"/>
              <a:t>roadband user’s behavior</a:t>
            </a:r>
            <a:r>
              <a:rPr lang="en-US" sz="2400" dirty="0"/>
              <a:t> </a:t>
            </a:r>
            <a:r>
              <a:rPr lang="en-US" sz="2400" dirty="0" smtClean="0"/>
              <a:t>– </a:t>
            </a:r>
            <a:r>
              <a:rPr lang="en-US" sz="2400" i="1" dirty="0" smtClean="0"/>
              <a:t>usage</a:t>
            </a:r>
            <a:r>
              <a:rPr lang="en-US" sz="2400" dirty="0" smtClean="0"/>
              <a:t> as a stand-in</a:t>
            </a:r>
          </a:p>
          <a:p>
            <a:pPr lvl="1"/>
            <a:r>
              <a:rPr lang="en-US" sz="2400" dirty="0" smtClean="0"/>
              <a:t>Check for longitudinal usage/capacity trends</a:t>
            </a:r>
          </a:p>
          <a:p>
            <a:pPr lvl="3"/>
            <a:endParaRPr lang="en-US" sz="1050" dirty="0" smtClean="0"/>
          </a:p>
          <a:p>
            <a:r>
              <a:rPr lang="en-US" sz="2800" dirty="0" smtClean="0"/>
              <a:t>Challenges </a:t>
            </a:r>
          </a:p>
          <a:p>
            <a:pPr lvl="1"/>
            <a:r>
              <a:rPr lang="en-US" sz="2400" dirty="0" smtClean="0"/>
              <a:t>Dataset covering a range of broadband markets</a:t>
            </a:r>
          </a:p>
          <a:p>
            <a:pPr lvl="2"/>
            <a:r>
              <a:rPr lang="en-US" sz="2200" dirty="0" smtClean="0"/>
              <a:t>Performance, usage, relative costs … </a:t>
            </a:r>
          </a:p>
          <a:p>
            <a:pPr lvl="1"/>
            <a:r>
              <a:rPr lang="en-US" sz="2400" dirty="0" smtClean="0"/>
              <a:t>Experimentation at scale</a:t>
            </a:r>
            <a:endParaRPr lang="en-US" sz="2400" dirty="0"/>
          </a:p>
          <a:p>
            <a:pPr lvl="2"/>
            <a:r>
              <a:rPr lang="en-US" sz="2200" dirty="0" smtClean="0"/>
              <a:t>Isolating confounding factors</a:t>
            </a:r>
          </a:p>
          <a:p>
            <a:pPr lvl="2"/>
            <a:r>
              <a:rPr lang="en-US" sz="2200" dirty="0" smtClean="0"/>
              <a:t>Can’t </a:t>
            </a:r>
            <a:r>
              <a:rPr lang="en-US" sz="2200" dirty="0"/>
              <a:t>randomly assign </a:t>
            </a:r>
            <a:r>
              <a:rPr lang="en-US" sz="2200" dirty="0" smtClean="0"/>
              <a:t>participants to </a:t>
            </a:r>
            <a:r>
              <a:rPr lang="en-US" sz="2200" dirty="0"/>
              <a:t>specific </a:t>
            </a:r>
            <a:r>
              <a:rPr lang="en-US" sz="2200" dirty="0" smtClean="0"/>
              <a:t>markets</a:t>
            </a:r>
          </a:p>
        </p:txBody>
      </p:sp>
    </p:spTree>
    <p:extLst>
      <p:ext uri="{BB962C8B-B14F-4D97-AF65-F5344CB8AC3E}">
        <p14:creationId xmlns:p14="http://schemas.microsoft.com/office/powerpoint/2010/main" val="404953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increasing capacity</a:t>
            </a:r>
          </a:p>
        </p:txBody>
      </p:sp>
      <p:pic>
        <p:nvPicPr>
          <p:cNvPr id="4" name="Picture 3" descr="cost_per_mbp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3349" y="1582093"/>
            <a:ext cx="5952053" cy="3285749"/>
          </a:xfrm>
          <a:prstGeom prst="rect">
            <a:avLst/>
          </a:prstGeom>
        </p:spPr>
      </p:pic>
      <p:sp>
        <p:nvSpPr>
          <p:cNvPr id="5" name="Content Placeholder 2"/>
          <p:cNvSpPr>
            <a:spLocks noGrp="1"/>
          </p:cNvSpPr>
          <p:nvPr>
            <p:ph idx="1"/>
          </p:nvPr>
        </p:nvSpPr>
        <p:spPr>
          <a:xfrm>
            <a:off x="457200" y="4881763"/>
            <a:ext cx="8229600" cy="1258321"/>
          </a:xfrm>
        </p:spPr>
        <p:txBody>
          <a:bodyPr>
            <a:normAutofit/>
          </a:bodyPr>
          <a:lstStyle/>
          <a:p>
            <a:pPr marL="0" indent="0" algn="ctr">
              <a:buNone/>
            </a:pPr>
            <a:r>
              <a:rPr lang="en-US" dirty="0" smtClean="0"/>
              <a:t>When cost to upgrade are very high (above $1.00), they have a measureable affect on demand</a:t>
            </a:r>
            <a:endParaRPr lang="en-US" dirty="0"/>
          </a:p>
        </p:txBody>
      </p:sp>
    </p:spTree>
    <p:extLst>
      <p:ext uri="{BB962C8B-B14F-4D97-AF65-F5344CB8AC3E}">
        <p14:creationId xmlns:p14="http://schemas.microsoft.com/office/powerpoint/2010/main" val="3925682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access – case study</a:t>
            </a:r>
          </a:p>
        </p:txBody>
      </p:sp>
      <p:sp>
        <p:nvSpPr>
          <p:cNvPr id="6" name="Content Placeholder 2"/>
          <p:cNvSpPr>
            <a:spLocks noGrp="1"/>
          </p:cNvSpPr>
          <p:nvPr>
            <p:ph idx="1"/>
          </p:nvPr>
        </p:nvSpPr>
        <p:spPr>
          <a:xfrm>
            <a:off x="1233911" y="5040424"/>
            <a:ext cx="6872073" cy="130165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i="1" dirty="0"/>
              <a:t>U</a:t>
            </a:r>
            <a:r>
              <a:rPr lang="en-US" i="1" dirty="0" smtClean="0"/>
              <a:t>tilization and volume of traffic were higher in Saudi Arabia and Botswana when compared to similar services in the US</a:t>
            </a:r>
            <a:endParaRPr lang="en-US" i="1" dirty="0"/>
          </a:p>
        </p:txBody>
      </p:sp>
      <p:pic>
        <p:nvPicPr>
          <p:cNvPr id="4" name="Picture 3" descr="mean_P95_traffic.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9597" y="1177524"/>
            <a:ext cx="7767203" cy="3734232"/>
          </a:xfrm>
          <a:prstGeom prst="rect">
            <a:avLst/>
          </a:prstGeom>
        </p:spPr>
      </p:pic>
      <p:sp>
        <p:nvSpPr>
          <p:cNvPr id="7" name="Frame 6"/>
          <p:cNvSpPr/>
          <p:nvPr/>
        </p:nvSpPr>
        <p:spPr bwMode="auto">
          <a:xfrm>
            <a:off x="1736572" y="3322781"/>
            <a:ext cx="483821" cy="794880"/>
          </a:xfrm>
          <a:prstGeom prst="frame">
            <a:avLst>
              <a:gd name="adj1" fmla="val 219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rame 7"/>
          <p:cNvSpPr/>
          <p:nvPr/>
        </p:nvSpPr>
        <p:spPr bwMode="auto">
          <a:xfrm>
            <a:off x="2873893" y="3521501"/>
            <a:ext cx="483821" cy="596160"/>
          </a:xfrm>
          <a:prstGeom prst="frame">
            <a:avLst>
              <a:gd name="adj1" fmla="val 219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Frame 8"/>
          <p:cNvSpPr/>
          <p:nvPr/>
        </p:nvSpPr>
        <p:spPr bwMode="auto">
          <a:xfrm>
            <a:off x="2289512" y="2317421"/>
            <a:ext cx="483821" cy="1800240"/>
          </a:xfrm>
          <a:prstGeom prst="frame">
            <a:avLst>
              <a:gd name="adj1" fmla="val 219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Frame 9"/>
          <p:cNvSpPr/>
          <p:nvPr/>
        </p:nvSpPr>
        <p:spPr bwMode="auto">
          <a:xfrm>
            <a:off x="3452753" y="2493341"/>
            <a:ext cx="483821" cy="1624320"/>
          </a:xfrm>
          <a:prstGeom prst="frame">
            <a:avLst>
              <a:gd name="adj1" fmla="val 219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524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7" grpId="1" animBg="1"/>
      <p:bldP spid="8" grpId="0" animBg="1"/>
      <p:bldP spid="8" grpId="1" animBg="1"/>
      <p:bldP spid="9" grpId="0" animBg="1"/>
      <p:bldP spid="9" grpId="1" animBg="1"/>
      <p:bldP spid="10" grpId="0" animBg="1"/>
      <p:bldP spid="1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quality and usage – </a:t>
            </a:r>
            <a:r>
              <a:rPr lang="en-US" dirty="0" smtClean="0"/>
              <a:t>Latency</a:t>
            </a:r>
            <a:endParaRPr lang="en-US" dirty="0"/>
          </a:p>
        </p:txBody>
      </p:sp>
      <p:pic>
        <p:nvPicPr>
          <p:cNvPr id="4" name="Picture 3" descr="latency_tabl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0523" y="1843100"/>
            <a:ext cx="6224526" cy="1893026"/>
          </a:xfrm>
          <a:prstGeom prst="rect">
            <a:avLst/>
          </a:prstGeom>
        </p:spPr>
      </p:pic>
    </p:spTree>
    <p:extLst>
      <p:ext uri="{BB962C8B-B14F-4D97-AF65-F5344CB8AC3E}">
        <p14:creationId xmlns:p14="http://schemas.microsoft.com/office/powerpoint/2010/main" val="2358685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quality and usage </a:t>
            </a:r>
            <a:r>
              <a:rPr lang="en-US" dirty="0" smtClean="0"/>
              <a:t>– Loss </a:t>
            </a:r>
            <a:endParaRPr lang="en-US" dirty="0"/>
          </a:p>
        </p:txBody>
      </p:sp>
      <p:pic>
        <p:nvPicPr>
          <p:cNvPr id="4" name="Picture 3" descr="compare_packet-loss-mean.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6420" y="1006146"/>
            <a:ext cx="6010131" cy="5159299"/>
          </a:xfrm>
          <a:prstGeom prst="rect">
            <a:avLst/>
          </a:prstGeom>
        </p:spPr>
      </p:pic>
    </p:spTree>
    <p:extLst>
      <p:ext uri="{BB962C8B-B14F-4D97-AF65-F5344CB8AC3E}">
        <p14:creationId xmlns:p14="http://schemas.microsoft.com/office/powerpoint/2010/main" val="3327543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quality and usage – Loss </a:t>
            </a:r>
          </a:p>
        </p:txBody>
      </p:sp>
      <p:pic>
        <p:nvPicPr>
          <p:cNvPr id="5" name="Picture 4" descr="table_los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7019" y="2216895"/>
            <a:ext cx="6537618" cy="1804501"/>
          </a:xfrm>
          <a:prstGeom prst="rect">
            <a:avLst/>
          </a:prstGeom>
        </p:spPr>
      </p:pic>
    </p:spTree>
    <p:extLst>
      <p:ext uri="{BB962C8B-B14F-4D97-AF65-F5344CB8AC3E}">
        <p14:creationId xmlns:p14="http://schemas.microsoft.com/office/powerpoint/2010/main" val="1143257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quality – Latency</a:t>
            </a:r>
            <a:endParaRPr lang="en-US" dirty="0"/>
          </a:p>
        </p:txBody>
      </p:sp>
      <p:sp>
        <p:nvSpPr>
          <p:cNvPr id="3" name="Content Placeholder 2"/>
          <p:cNvSpPr>
            <a:spLocks noGrp="1"/>
          </p:cNvSpPr>
          <p:nvPr>
            <p:ph idx="1"/>
          </p:nvPr>
        </p:nvSpPr>
        <p:spPr>
          <a:xfrm>
            <a:off x="304798" y="990600"/>
            <a:ext cx="8534402" cy="5334000"/>
          </a:xfrm>
        </p:spPr>
        <p:txBody>
          <a:bodyPr>
            <a:normAutofit/>
          </a:bodyPr>
          <a:lstStyle/>
          <a:p>
            <a:r>
              <a:rPr lang="en-US" sz="2800" dirty="0" smtClean="0"/>
              <a:t>India as case study</a:t>
            </a:r>
            <a:endParaRPr lang="en-US" sz="2800" dirty="0"/>
          </a:p>
          <a:p>
            <a:pPr lvl="1"/>
            <a:r>
              <a:rPr lang="en-US" sz="2400" dirty="0" smtClean="0"/>
              <a:t>Latencies </a:t>
            </a:r>
            <a:r>
              <a:rPr lang="en-US" sz="2400" dirty="0"/>
              <a:t>to </a:t>
            </a:r>
            <a:r>
              <a:rPr lang="en-US" sz="2400" dirty="0" smtClean="0"/>
              <a:t/>
            </a:r>
            <a:br>
              <a:rPr lang="en-US" sz="2400" dirty="0" smtClean="0"/>
            </a:br>
            <a:r>
              <a:rPr lang="en-US" sz="2400" dirty="0" smtClean="0"/>
              <a:t>measurement </a:t>
            </a:r>
            <a:br>
              <a:rPr lang="en-US" sz="2400" dirty="0" smtClean="0"/>
            </a:br>
            <a:r>
              <a:rPr lang="en-US" sz="2400" dirty="0" smtClean="0"/>
              <a:t>servers and </a:t>
            </a:r>
            <a:br>
              <a:rPr lang="en-US" sz="2400" dirty="0" smtClean="0"/>
            </a:br>
            <a:r>
              <a:rPr lang="en-US" sz="2400" dirty="0" smtClean="0"/>
              <a:t>Top </a:t>
            </a:r>
            <a:r>
              <a:rPr lang="en-US" sz="2400" dirty="0"/>
              <a:t>5 </a:t>
            </a:r>
            <a:r>
              <a:rPr lang="en-US" sz="2400" dirty="0" err="1"/>
              <a:t>Alexa</a:t>
            </a:r>
            <a:r>
              <a:rPr lang="en-US" sz="2400" dirty="0"/>
              <a:t> </a:t>
            </a:r>
            <a:r>
              <a:rPr lang="en-US" sz="2400" dirty="0" smtClean="0"/>
              <a:t/>
            </a:r>
            <a:br>
              <a:rPr lang="en-US" sz="2400" dirty="0" smtClean="0"/>
            </a:br>
            <a:r>
              <a:rPr lang="en-US" sz="2400" dirty="0" smtClean="0"/>
              <a:t>sites</a:t>
            </a:r>
            <a:endParaRPr lang="en-US" sz="2400" dirty="0"/>
          </a:p>
          <a:p>
            <a:endParaRPr lang="en-US" dirty="0" smtClean="0"/>
          </a:p>
          <a:p>
            <a:pPr marL="0" indent="0">
              <a:buNone/>
            </a:pPr>
            <a:endParaRPr lang="en-US" dirty="0" smtClean="0"/>
          </a:p>
        </p:txBody>
      </p:sp>
      <p:grpSp>
        <p:nvGrpSpPr>
          <p:cNvPr id="15" name="Group 14"/>
          <p:cNvGrpSpPr/>
          <p:nvPr/>
        </p:nvGrpSpPr>
        <p:grpSpPr>
          <a:xfrm>
            <a:off x="3291776" y="1524000"/>
            <a:ext cx="5722050" cy="4938042"/>
            <a:chOff x="3291776" y="1524000"/>
            <a:chExt cx="5722050" cy="4938042"/>
          </a:xfrm>
        </p:grpSpPr>
        <p:grpSp>
          <p:nvGrpSpPr>
            <p:cNvPr id="11" name="Group 10"/>
            <p:cNvGrpSpPr/>
            <p:nvPr/>
          </p:nvGrpSpPr>
          <p:grpSpPr>
            <a:xfrm>
              <a:off x="3291776" y="1524000"/>
              <a:ext cx="5722050" cy="4938042"/>
              <a:chOff x="3291776" y="1524000"/>
              <a:chExt cx="5722050" cy="4938042"/>
            </a:xfrm>
          </p:grpSpPr>
          <p:pic>
            <p:nvPicPr>
              <p:cNvPr id="5" name="Picture 4" descr="compare_rtt-median.pdf"/>
              <p:cNvPicPr>
                <a:picLocks noChangeAspect="1"/>
              </p:cNvPicPr>
              <p:nvPr/>
            </p:nvPicPr>
            <p:blipFill rotWithShape="1">
              <a:blip r:embed="rId3">
                <a:extLst>
                  <a:ext uri="{28A0092B-C50C-407E-A947-70E740481C1C}">
                    <a14:useLocalDpi xmlns:a14="http://schemas.microsoft.com/office/drawing/2010/main"/>
                  </a:ext>
                </a:extLst>
              </a:blip>
              <a:srcRect t="16922"/>
              <a:stretch/>
            </p:blipFill>
            <p:spPr>
              <a:xfrm>
                <a:off x="3291776" y="1651000"/>
                <a:ext cx="5722050" cy="4811042"/>
              </a:xfrm>
              <a:prstGeom prst="rect">
                <a:avLst/>
              </a:prstGeom>
            </p:spPr>
          </p:pic>
          <p:sp>
            <p:nvSpPr>
              <p:cNvPr id="10" name="Rectangle 9"/>
              <p:cNvSpPr/>
              <p:nvPr/>
            </p:nvSpPr>
            <p:spPr bwMode="auto">
              <a:xfrm>
                <a:off x="4064000" y="1524000"/>
                <a:ext cx="4851400" cy="1841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pic>
          <p:nvPicPr>
            <p:cNvPr id="9" name="Picture 8" descr="compare_rtt-median.pdf"/>
            <p:cNvPicPr>
              <a:picLocks noChangeAspect="1"/>
            </p:cNvPicPr>
            <p:nvPr/>
          </p:nvPicPr>
          <p:blipFill rotWithShape="1">
            <a:blip r:embed="rId3">
              <a:extLst>
                <a:ext uri="{28A0092B-C50C-407E-A947-70E740481C1C}">
                  <a14:useLocalDpi xmlns:a14="http://schemas.microsoft.com/office/drawing/2010/main"/>
                </a:ext>
              </a:extLst>
            </a:blip>
            <a:srcRect l="13407" b="81935"/>
            <a:stretch/>
          </p:blipFill>
          <p:spPr>
            <a:xfrm>
              <a:off x="4190281" y="1851025"/>
              <a:ext cx="2937593" cy="620231"/>
            </a:xfrm>
            <a:prstGeom prst="rect">
              <a:avLst/>
            </a:prstGeom>
          </p:spPr>
        </p:pic>
      </p:grpSp>
      <p:cxnSp>
        <p:nvCxnSpPr>
          <p:cNvPr id="6" name="Straight Arrow Connector 5"/>
          <p:cNvCxnSpPr/>
          <p:nvPr/>
        </p:nvCxnSpPr>
        <p:spPr bwMode="auto">
          <a:xfrm>
            <a:off x="6540276" y="4067983"/>
            <a:ext cx="809849" cy="0"/>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7" name="TextBox 6"/>
          <p:cNvSpPr txBox="1"/>
          <p:nvPr/>
        </p:nvSpPr>
        <p:spPr>
          <a:xfrm>
            <a:off x="4476031" y="2763407"/>
            <a:ext cx="2175593" cy="707886"/>
          </a:xfrm>
          <a:prstGeom prst="rect">
            <a:avLst/>
          </a:prstGeom>
          <a:noFill/>
        </p:spPr>
        <p:txBody>
          <a:bodyPr wrap="square" rtlCol="0">
            <a:spAutoFit/>
          </a:bodyPr>
          <a:lstStyle/>
          <a:p>
            <a:pPr algn="ctr"/>
            <a:r>
              <a:rPr lang="en-US" sz="2000" dirty="0" smtClean="0">
                <a:latin typeface="Avenir Book"/>
                <a:cs typeface="Avenir Book"/>
              </a:rPr>
              <a:t>Over 3x higher median latency!</a:t>
            </a:r>
            <a:endParaRPr lang="en-US" sz="2000" dirty="0">
              <a:latin typeface="Avenir Book"/>
              <a:cs typeface="Avenir Book"/>
            </a:endParaRPr>
          </a:p>
        </p:txBody>
      </p:sp>
      <p:sp>
        <p:nvSpPr>
          <p:cNvPr id="13" name="TextBox 12"/>
          <p:cNvSpPr txBox="1"/>
          <p:nvPr/>
        </p:nvSpPr>
        <p:spPr>
          <a:xfrm>
            <a:off x="4215498" y="3744817"/>
            <a:ext cx="173714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Other locations </a:t>
            </a:r>
            <a:br>
              <a:rPr lang="en-US" dirty="0" smtClean="0"/>
            </a:br>
            <a:r>
              <a:rPr lang="en-US" dirty="0" smtClean="0"/>
              <a:t>(Web or NDT)</a:t>
            </a:r>
            <a:endParaRPr lang="en-US" dirty="0"/>
          </a:p>
        </p:txBody>
      </p:sp>
      <p:sp>
        <p:nvSpPr>
          <p:cNvPr id="14" name="TextBox 13"/>
          <p:cNvSpPr txBox="1"/>
          <p:nvPr/>
        </p:nvSpPr>
        <p:spPr>
          <a:xfrm>
            <a:off x="7527023" y="4706281"/>
            <a:ext cx="68521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India</a:t>
            </a:r>
            <a:endParaRPr lang="en-US" dirty="0"/>
          </a:p>
        </p:txBody>
      </p:sp>
    </p:spTree>
    <p:extLst>
      <p:ext uri="{BB962C8B-B14F-4D97-AF65-F5344CB8AC3E}">
        <p14:creationId xmlns:p14="http://schemas.microsoft.com/office/powerpoint/2010/main" val="23507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a:xfrm>
            <a:off x="304800" y="990600"/>
            <a:ext cx="6792439" cy="5334000"/>
          </a:xfrm>
        </p:spPr>
        <p:txBody>
          <a:bodyPr>
            <a:noAutofit/>
          </a:bodyPr>
          <a:lstStyle/>
          <a:p>
            <a:r>
              <a:rPr lang="en-US" sz="2800" dirty="0" smtClean="0"/>
              <a:t>Broadband performance and usage</a:t>
            </a:r>
          </a:p>
          <a:p>
            <a:pPr lvl="1"/>
            <a:r>
              <a:rPr lang="en-US" sz="2400" dirty="0" err="1" smtClean="0"/>
              <a:t>AquaLab’s</a:t>
            </a:r>
            <a:r>
              <a:rPr lang="en-US" sz="2400" dirty="0" smtClean="0"/>
              <a:t> </a:t>
            </a:r>
            <a:r>
              <a:rPr lang="en-US" sz="2400" dirty="0" err="1" smtClean="0"/>
              <a:t>Dasu</a:t>
            </a:r>
            <a:r>
              <a:rPr lang="en-US" sz="2400" dirty="0" smtClean="0"/>
              <a:t> and FCC</a:t>
            </a:r>
            <a:r>
              <a:rPr lang="en-US" sz="2400" dirty="0"/>
              <a:t>/</a:t>
            </a:r>
            <a:r>
              <a:rPr lang="en-US" sz="2400" dirty="0" err="1" smtClean="0"/>
              <a:t>SamKnows</a:t>
            </a:r>
            <a:endParaRPr lang="en-US" sz="2400" dirty="0" smtClean="0"/>
          </a:p>
          <a:p>
            <a:pPr lvl="2"/>
            <a:r>
              <a:rPr lang="en-US" sz="2200" dirty="0" smtClean="0"/>
              <a:t>53,000 users in 160 countries (6,000 from FCC/</a:t>
            </a:r>
            <a:r>
              <a:rPr lang="en-US" sz="2200" dirty="0" err="1" smtClean="0"/>
              <a:t>SamKnows</a:t>
            </a:r>
            <a:r>
              <a:rPr lang="en-US" sz="2200" dirty="0" smtClean="0"/>
              <a:t>)</a:t>
            </a:r>
          </a:p>
          <a:p>
            <a:pPr lvl="1"/>
            <a:r>
              <a:rPr lang="en-US" sz="2400" dirty="0" smtClean="0"/>
              <a:t>Capacity, loss, latency, network usage</a:t>
            </a:r>
          </a:p>
          <a:p>
            <a:pPr lvl="1"/>
            <a:r>
              <a:rPr lang="en-US" sz="2400" dirty="0" smtClean="0"/>
              <a:t>World-wide (</a:t>
            </a:r>
            <a:r>
              <a:rPr lang="en-US" sz="2400" dirty="0" err="1" smtClean="0"/>
              <a:t>Dasu</a:t>
            </a:r>
            <a:r>
              <a:rPr lang="en-US" sz="2400" dirty="0" smtClean="0"/>
              <a:t>) and US (FCC)</a:t>
            </a:r>
          </a:p>
          <a:p>
            <a:endParaRPr lang="en-US" sz="2800" dirty="0"/>
          </a:p>
          <a:p>
            <a:pPr lvl="1"/>
            <a:endParaRPr lang="en-US" sz="1000" dirty="0" smtClean="0"/>
          </a:p>
          <a:p>
            <a:r>
              <a:rPr lang="en-US" sz="2800" dirty="0" smtClean="0"/>
              <a:t>Retail </a:t>
            </a:r>
            <a:r>
              <a:rPr lang="en-US" sz="2800" dirty="0"/>
              <a:t>broadband connectivity </a:t>
            </a:r>
            <a:r>
              <a:rPr lang="en-US" sz="2800" dirty="0" smtClean="0"/>
              <a:t>plans</a:t>
            </a:r>
          </a:p>
          <a:p>
            <a:pPr lvl="1"/>
            <a:r>
              <a:rPr lang="en-US" sz="2400" dirty="0"/>
              <a:t>~1,800 </a:t>
            </a:r>
            <a:r>
              <a:rPr lang="en-US" sz="2400" dirty="0" smtClean="0"/>
              <a:t>broadband plans, </a:t>
            </a:r>
            <a:r>
              <a:rPr lang="en-US" sz="2400" dirty="0"/>
              <a:t>~100 </a:t>
            </a:r>
            <a:r>
              <a:rPr lang="en-US" sz="2400" dirty="0" smtClean="0"/>
              <a:t>countries</a:t>
            </a:r>
            <a:endParaRPr lang="en-US" sz="2400" dirty="0"/>
          </a:p>
          <a:p>
            <a:pPr lvl="1"/>
            <a:r>
              <a:rPr lang="en-US" sz="2400" dirty="0" smtClean="0"/>
              <a:t>Monthly cost adjusted based on purchasing power parity (PPP)</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76235" y="1048959"/>
            <a:ext cx="1445383" cy="706266"/>
          </a:xfrm>
          <a:prstGeom prst="rect">
            <a:avLst/>
          </a:prstGeom>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10252" y="1890747"/>
            <a:ext cx="728948" cy="755617"/>
          </a:xfrm>
          <a:prstGeom prst="rect">
            <a:avLst/>
          </a:prstGeom>
          <a:noFill/>
          <a:ln w="9525">
            <a:noFill/>
            <a:miter lim="800000"/>
            <a:headEnd/>
            <a:tailEnd/>
          </a:ln>
        </p:spPr>
      </p:pic>
      <p:pic>
        <p:nvPicPr>
          <p:cNvPr id="6" name="Picture 5" descr="FCC.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71526" y="2364683"/>
            <a:ext cx="736575" cy="56336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12517" y="4071021"/>
            <a:ext cx="1296499" cy="45787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74094" y="4528893"/>
            <a:ext cx="1739811" cy="592505"/>
          </a:xfrm>
          <a:prstGeom prst="rect">
            <a:avLst/>
          </a:prstGeom>
        </p:spPr>
      </p:pic>
    </p:spTree>
    <p:extLst>
      <p:ext uri="{BB962C8B-B14F-4D97-AF65-F5344CB8AC3E}">
        <p14:creationId xmlns:p14="http://schemas.microsoft.com/office/powerpoint/2010/main" val="29798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and natural experiments</a:t>
            </a:r>
            <a:endParaRPr lang="en-US" dirty="0"/>
          </a:p>
        </p:txBody>
      </p:sp>
      <p:sp>
        <p:nvSpPr>
          <p:cNvPr id="3" name="Content Placeholder 2"/>
          <p:cNvSpPr>
            <a:spLocks noGrp="1"/>
          </p:cNvSpPr>
          <p:nvPr>
            <p:ph idx="1"/>
          </p:nvPr>
        </p:nvSpPr>
        <p:spPr/>
        <p:txBody>
          <a:bodyPr/>
          <a:lstStyle/>
          <a:p>
            <a:r>
              <a:rPr lang="en-US" sz="2800" dirty="0" smtClean="0"/>
              <a:t>Classical controlled experiments</a:t>
            </a:r>
          </a:p>
          <a:p>
            <a:pPr lvl="1"/>
            <a:r>
              <a:rPr lang="en-US" sz="2400" dirty="0"/>
              <a:t>C</a:t>
            </a:r>
            <a:r>
              <a:rPr lang="en-US" sz="2400" dirty="0" smtClean="0"/>
              <a:t>ontrol and treatment groups randomly selected</a:t>
            </a:r>
          </a:p>
          <a:p>
            <a:pPr lvl="2"/>
            <a:r>
              <a:rPr lang="en-US" sz="2200" dirty="0" smtClean="0"/>
              <a:t>If large enough, roughly equivalent groups</a:t>
            </a:r>
          </a:p>
          <a:p>
            <a:pPr lvl="1"/>
            <a:r>
              <a:rPr lang="en-US" sz="2400" dirty="0" smtClean="0"/>
              <a:t>Difference in outcome likely due to treatment </a:t>
            </a:r>
          </a:p>
          <a:p>
            <a:pPr lvl="1"/>
            <a:r>
              <a:rPr lang="en-US" sz="2400" i="1" dirty="0" smtClean="0"/>
              <a:t>Ethical and practical issues; not feasible at global scale</a:t>
            </a:r>
          </a:p>
          <a:p>
            <a:pPr lvl="5"/>
            <a:endParaRPr lang="en-US" sz="1000" dirty="0" smtClean="0"/>
          </a:p>
          <a:p>
            <a:r>
              <a:rPr lang="en-US" sz="2800" dirty="0" smtClean="0"/>
              <a:t>Natural experiments and related study designs</a:t>
            </a:r>
          </a:p>
          <a:p>
            <a:pPr lvl="1"/>
            <a:r>
              <a:rPr lang="en-US" sz="2400" dirty="0" smtClean="0"/>
              <a:t>Common </a:t>
            </a:r>
            <a:r>
              <a:rPr lang="en-US" sz="2400" dirty="0"/>
              <a:t>in epidemiology and </a:t>
            </a:r>
            <a:r>
              <a:rPr lang="en-US" sz="2400" dirty="0" smtClean="0"/>
              <a:t>economics</a:t>
            </a:r>
          </a:p>
          <a:p>
            <a:pPr lvl="2"/>
            <a:r>
              <a:rPr lang="en-US" sz="2200" dirty="0" smtClean="0"/>
              <a:t>E.g., impact of military service on </a:t>
            </a:r>
            <a:br>
              <a:rPr lang="en-US" sz="2200" dirty="0" smtClean="0"/>
            </a:br>
            <a:r>
              <a:rPr lang="en-US" sz="2200" dirty="0" smtClean="0"/>
              <a:t>lifetime earnings, pump location and </a:t>
            </a:r>
            <a:br>
              <a:rPr lang="en-US" sz="2200" dirty="0" smtClean="0"/>
            </a:br>
            <a:r>
              <a:rPr lang="en-US" sz="2200" dirty="0" smtClean="0"/>
              <a:t>cholera</a:t>
            </a:r>
          </a:p>
          <a:p>
            <a:pPr lvl="1"/>
            <a:r>
              <a:rPr lang="en-US" sz="2400" dirty="0" smtClean="0"/>
              <a:t>Participants assignments to treatment </a:t>
            </a:r>
            <a:br>
              <a:rPr lang="en-US" sz="2400" dirty="0" smtClean="0"/>
            </a:br>
            <a:r>
              <a:rPr lang="en-US" sz="2400" dirty="0" smtClean="0"/>
              <a:t>is </a:t>
            </a:r>
            <a:r>
              <a:rPr lang="en-US" sz="2400" i="1" dirty="0" smtClean="0"/>
              <a:t>as-if random</a:t>
            </a:r>
          </a:p>
          <a:p>
            <a:pPr lvl="1"/>
            <a:endParaRPr lang="en-US" sz="2400" dirty="0" smtClean="0"/>
          </a:p>
          <a:p>
            <a:endParaRPr lang="en-US" sz="2800" dirty="0"/>
          </a:p>
        </p:txBody>
      </p:sp>
      <p:pic>
        <p:nvPicPr>
          <p:cNvPr id="4" name="Picture 3"/>
          <p:cNvPicPr>
            <a:picLocks noChangeAspect="1"/>
          </p:cNvPicPr>
          <p:nvPr/>
        </p:nvPicPr>
        <p:blipFill>
          <a:blip r:embed="rId3"/>
          <a:stretch>
            <a:fillRect/>
          </a:stretch>
        </p:blipFill>
        <p:spPr>
          <a:xfrm>
            <a:off x="6764454" y="4254499"/>
            <a:ext cx="2379546" cy="2206625"/>
          </a:xfrm>
          <a:prstGeom prst="rect">
            <a:avLst/>
          </a:prstGeom>
        </p:spPr>
      </p:pic>
    </p:spTree>
    <p:extLst>
      <p:ext uri="{BB962C8B-B14F-4D97-AF65-F5344CB8AC3E}">
        <p14:creationId xmlns:p14="http://schemas.microsoft.com/office/powerpoint/2010/main" val="11174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capacity and usage</a:t>
            </a:r>
            <a:endParaRPr lang="en-US" dirty="0"/>
          </a:p>
        </p:txBody>
      </p:sp>
      <p:sp>
        <p:nvSpPr>
          <p:cNvPr id="3" name="Content Placeholder 2"/>
          <p:cNvSpPr>
            <a:spLocks noGrp="1"/>
          </p:cNvSpPr>
          <p:nvPr>
            <p:ph idx="1"/>
          </p:nvPr>
        </p:nvSpPr>
        <p:spPr/>
        <p:txBody>
          <a:bodyPr>
            <a:normAutofit/>
          </a:bodyPr>
          <a:lstStyle/>
          <a:p>
            <a:endParaRPr lang="en-US" sz="2800" dirty="0" smtClean="0"/>
          </a:p>
          <a:p>
            <a:endParaRPr lang="en-US" sz="2800" dirty="0" smtClean="0"/>
          </a:p>
          <a:p>
            <a:endParaRPr lang="en-US" sz="2800" dirty="0"/>
          </a:p>
          <a:p>
            <a:r>
              <a:rPr lang="en-US" sz="2800" dirty="0" smtClean="0"/>
              <a:t>How are service capacity and usage related?</a:t>
            </a:r>
          </a:p>
          <a:p>
            <a:pPr lvl="1"/>
            <a:r>
              <a:rPr lang="en-US" sz="2400" dirty="0"/>
              <a:t>Do users with higher service capacities generate more traffic than those with lower capacities</a:t>
            </a:r>
            <a:r>
              <a:rPr lang="en-US" sz="2400" dirty="0" smtClean="0"/>
              <a:t>?</a:t>
            </a:r>
          </a:p>
          <a:p>
            <a:pPr lvl="1"/>
            <a:r>
              <a:rPr lang="en-US" sz="2400" dirty="0" smtClean="0"/>
              <a:t>Does user demand increase on faster networks?</a:t>
            </a:r>
          </a:p>
          <a:p>
            <a:pPr lvl="2"/>
            <a:endParaRPr lang="en-US" sz="2200" dirty="0" smtClean="0"/>
          </a:p>
          <a:p>
            <a:pPr marL="0" indent="0">
              <a:buNone/>
            </a:pPr>
            <a:endParaRPr lang="en-US" sz="2800" dirty="0" smtClean="0"/>
          </a:p>
        </p:txBody>
      </p:sp>
    </p:spTree>
    <p:extLst>
      <p:ext uri="{BB962C8B-B14F-4D97-AF65-F5344CB8AC3E}">
        <p14:creationId xmlns:p14="http://schemas.microsoft.com/office/powerpoint/2010/main" val="1619950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ownload_no_bt_UPnPTotalBytesReceived_P95.pdf"/>
          <p:cNvPicPr>
            <a:picLocks noChangeAspect="1"/>
          </p:cNvPicPr>
          <p:nvPr/>
        </p:nvPicPr>
        <p:blipFill rotWithShape="1">
          <a:blip r:embed="rId3" cstate="print">
            <a:extLst>
              <a:ext uri="{28A0092B-C50C-407E-A947-70E740481C1C}">
                <a14:useLocalDpi xmlns:a14="http://schemas.microsoft.com/office/drawing/2010/main"/>
              </a:ext>
            </a:extLst>
          </a:blip>
          <a:srcRect b="1615"/>
          <a:stretch/>
        </p:blipFill>
        <p:spPr>
          <a:xfrm>
            <a:off x="457200" y="914400"/>
            <a:ext cx="7041336" cy="5566369"/>
          </a:xfrm>
          <a:prstGeom prst="rect">
            <a:avLst/>
          </a:prstGeom>
        </p:spPr>
      </p:pic>
      <p:sp>
        <p:nvSpPr>
          <p:cNvPr id="2" name="Title 1"/>
          <p:cNvSpPr>
            <a:spLocks noGrp="1"/>
          </p:cNvSpPr>
          <p:nvPr>
            <p:ph type="title"/>
          </p:nvPr>
        </p:nvSpPr>
        <p:spPr/>
        <p:txBody>
          <a:bodyPr/>
          <a:lstStyle/>
          <a:p>
            <a:r>
              <a:rPr lang="en-US" dirty="0" smtClean="0"/>
              <a:t>Service capacity and usage</a:t>
            </a:r>
            <a:endParaRPr lang="en-US" dirty="0"/>
          </a:p>
        </p:txBody>
      </p:sp>
      <p:sp>
        <p:nvSpPr>
          <p:cNvPr id="5" name="Content Placeholder 2"/>
          <p:cNvSpPr txBox="1">
            <a:spLocks/>
          </p:cNvSpPr>
          <p:nvPr/>
        </p:nvSpPr>
        <p:spPr>
          <a:xfrm>
            <a:off x="7061200" y="5720738"/>
            <a:ext cx="1585894" cy="4944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i="1" dirty="0" smtClean="0">
                <a:solidFill>
                  <a:srgbClr val="FF0000"/>
                </a:solidFill>
              </a:rPr>
              <a:t>r = 0.885</a:t>
            </a:r>
            <a:endParaRPr lang="en-US" sz="2400" dirty="0">
              <a:solidFill>
                <a:srgbClr val="FF0000"/>
              </a:solidFill>
            </a:endParaRPr>
          </a:p>
        </p:txBody>
      </p:sp>
      <p:sp>
        <p:nvSpPr>
          <p:cNvPr id="8" name="TextBox 7"/>
          <p:cNvSpPr txBox="1"/>
          <p:nvPr/>
        </p:nvSpPr>
        <p:spPr>
          <a:xfrm>
            <a:off x="5615125" y="1274794"/>
            <a:ext cx="3136831" cy="646331"/>
          </a:xfrm>
          <a:prstGeom prst="rect">
            <a:avLst/>
          </a:prstGeom>
          <a:solidFill>
            <a:schemeClr val="bg1"/>
          </a:solidFill>
        </p:spPr>
        <p:txBody>
          <a:bodyPr wrap="square" rtlCol="0">
            <a:spAutoFit/>
          </a:bodyPr>
          <a:lstStyle/>
          <a:p>
            <a:pPr algn="ctr"/>
            <a:r>
              <a:rPr lang="en-US" dirty="0" smtClean="0">
                <a:latin typeface="Avenir Book"/>
                <a:cs typeface="Avenir Book"/>
              </a:rPr>
              <a:t>Confidence intervals begin overlapping at ~12 Mbps</a:t>
            </a:r>
          </a:p>
        </p:txBody>
      </p:sp>
      <p:grpSp>
        <p:nvGrpSpPr>
          <p:cNvPr id="6" name="Group 5"/>
          <p:cNvGrpSpPr/>
          <p:nvPr/>
        </p:nvGrpSpPr>
        <p:grpSpPr>
          <a:xfrm>
            <a:off x="1797770" y="2247108"/>
            <a:ext cx="2264128" cy="3301868"/>
            <a:chOff x="1797770" y="2247108"/>
            <a:chExt cx="2264128" cy="3301868"/>
          </a:xfrm>
        </p:grpSpPr>
        <p:cxnSp>
          <p:nvCxnSpPr>
            <p:cNvPr id="13" name="Straight Connector 12"/>
            <p:cNvCxnSpPr/>
            <p:nvPr/>
          </p:nvCxnSpPr>
          <p:spPr bwMode="auto">
            <a:xfrm flipH="1">
              <a:off x="1797770" y="3342764"/>
              <a:ext cx="1859210" cy="0"/>
            </a:xfrm>
            <a:prstGeom prst="line">
              <a:avLst/>
            </a:prstGeom>
            <a:solidFill>
              <a:schemeClr val="accent1"/>
            </a:solidFill>
            <a:ln w="38100" cap="flat" cmpd="sng" algn="ctr">
              <a:solidFill>
                <a:srgbClr val="FF6600"/>
              </a:solidFill>
              <a:prstDash val="dash"/>
              <a:round/>
              <a:headEnd type="none" w="med" len="med"/>
              <a:tailEnd type="none" w="med" len="med"/>
            </a:ln>
            <a:effectLst/>
          </p:spPr>
        </p:cxnSp>
        <p:cxnSp>
          <p:nvCxnSpPr>
            <p:cNvPr id="15" name="Straight Connector 14"/>
            <p:cNvCxnSpPr/>
            <p:nvPr/>
          </p:nvCxnSpPr>
          <p:spPr bwMode="auto">
            <a:xfrm>
              <a:off x="3656980" y="3342764"/>
              <a:ext cx="0" cy="2206212"/>
            </a:xfrm>
            <a:prstGeom prst="line">
              <a:avLst/>
            </a:prstGeom>
            <a:solidFill>
              <a:schemeClr val="accent1"/>
            </a:solidFill>
            <a:ln w="38100" cap="flat" cmpd="sng" algn="ctr">
              <a:solidFill>
                <a:srgbClr val="FF6600"/>
              </a:solidFill>
              <a:prstDash val="dash"/>
              <a:round/>
              <a:headEnd type="none" w="med" len="med"/>
              <a:tailEnd type="none" w="med" len="med"/>
            </a:ln>
            <a:effectLst/>
          </p:spPr>
        </p:cxnSp>
        <p:sp>
          <p:nvSpPr>
            <p:cNvPr id="19" name="TextBox 18"/>
            <p:cNvSpPr txBox="1"/>
            <p:nvPr/>
          </p:nvSpPr>
          <p:spPr>
            <a:xfrm>
              <a:off x="1893343" y="2247108"/>
              <a:ext cx="2168555" cy="923330"/>
            </a:xfrm>
            <a:prstGeom prst="rect">
              <a:avLst/>
            </a:prstGeom>
            <a:noFill/>
          </p:spPr>
          <p:txBody>
            <a:bodyPr wrap="square" rtlCol="0">
              <a:spAutoFit/>
            </a:bodyPr>
            <a:lstStyle/>
            <a:p>
              <a:pPr algn="ctr"/>
              <a:r>
                <a:rPr lang="en-US" dirty="0" smtClean="0">
                  <a:latin typeface="Avenir Book"/>
                  <a:cs typeface="Avenir Book"/>
                </a:rPr>
                <a:t>At ~1Mbps, only using about 30% of capacity</a:t>
              </a:r>
              <a:endParaRPr lang="en-US" dirty="0">
                <a:latin typeface="Avenir Book"/>
                <a:cs typeface="Avenir Book"/>
              </a:endParaRPr>
            </a:p>
          </p:txBody>
        </p:sp>
      </p:grpSp>
      <p:sp>
        <p:nvSpPr>
          <p:cNvPr id="9" name="TextBox 8"/>
          <p:cNvSpPr txBox="1"/>
          <p:nvPr/>
        </p:nvSpPr>
        <p:spPr>
          <a:xfrm>
            <a:off x="0" y="5953571"/>
            <a:ext cx="2184125" cy="523220"/>
          </a:xfrm>
          <a:prstGeom prst="rect">
            <a:avLst/>
          </a:prstGeom>
          <a:noFill/>
        </p:spPr>
        <p:txBody>
          <a:bodyPr wrap="square" rtlCol="0">
            <a:spAutoFit/>
          </a:bodyPr>
          <a:lstStyle/>
          <a:p>
            <a:r>
              <a:rPr lang="en-US" sz="1400" dirty="0" smtClean="0">
                <a:latin typeface="Avenir Book"/>
                <a:cs typeface="Avenir Book"/>
              </a:rPr>
              <a:t>Error bars represent 95% confidence interval</a:t>
            </a:r>
            <a:endParaRPr lang="en-US" sz="1400" dirty="0">
              <a:latin typeface="Avenir Book"/>
              <a:cs typeface="Avenir Book"/>
            </a:endParaRPr>
          </a:p>
        </p:txBody>
      </p:sp>
      <p:sp>
        <p:nvSpPr>
          <p:cNvPr id="26" name="Content Placeholder 2"/>
          <p:cNvSpPr>
            <a:spLocks noGrp="1"/>
          </p:cNvSpPr>
          <p:nvPr>
            <p:ph idx="1"/>
          </p:nvPr>
        </p:nvSpPr>
        <p:spPr>
          <a:xfrm>
            <a:off x="457200" y="641224"/>
            <a:ext cx="8534400" cy="579945"/>
          </a:xfrm>
        </p:spPr>
        <p:txBody>
          <a:bodyPr/>
          <a:lstStyle/>
          <a:p>
            <a:pPr marL="0" indent="0" algn="ctr">
              <a:buNone/>
            </a:pPr>
            <a:r>
              <a:rPr lang="en-US" dirty="0" smtClean="0"/>
              <a:t>95</a:t>
            </a:r>
            <a:r>
              <a:rPr lang="en-US" baseline="30000" dirty="0" smtClean="0"/>
              <a:t>th</a:t>
            </a:r>
            <a:r>
              <a:rPr lang="en-US" dirty="0" smtClean="0"/>
              <a:t> percentile usage</a:t>
            </a:r>
            <a:endParaRPr lang="en-US" dirty="0"/>
          </a:p>
        </p:txBody>
      </p:sp>
      <p:cxnSp>
        <p:nvCxnSpPr>
          <p:cNvPr id="23" name="Straight Connector 22"/>
          <p:cNvCxnSpPr/>
          <p:nvPr/>
        </p:nvCxnSpPr>
        <p:spPr bwMode="auto">
          <a:xfrm flipV="1">
            <a:off x="2696381" y="2107544"/>
            <a:ext cx="2918744" cy="1656189"/>
          </a:xfrm>
          <a:prstGeom prst="line">
            <a:avLst/>
          </a:prstGeom>
          <a:solidFill>
            <a:schemeClr val="accent1"/>
          </a:solidFill>
          <a:ln w="28575" cap="flat" cmpd="sng" algn="ctr">
            <a:solidFill>
              <a:srgbClr val="FF6600"/>
            </a:solidFill>
            <a:prstDash val="solid"/>
            <a:round/>
            <a:headEnd type="none" w="med" len="med"/>
            <a:tailEnd type="none" w="med" len="med"/>
          </a:ln>
          <a:effectLst/>
        </p:spPr>
      </p:cxnSp>
      <p:cxnSp>
        <p:nvCxnSpPr>
          <p:cNvPr id="24" name="Straight Connector 23"/>
          <p:cNvCxnSpPr/>
          <p:nvPr/>
        </p:nvCxnSpPr>
        <p:spPr bwMode="auto">
          <a:xfrm flipV="1">
            <a:off x="3372815" y="2091089"/>
            <a:ext cx="3688385" cy="569381"/>
          </a:xfrm>
          <a:prstGeom prst="line">
            <a:avLst/>
          </a:prstGeom>
          <a:solidFill>
            <a:schemeClr val="accent1"/>
          </a:solidFill>
          <a:ln w="28575" cap="flat" cmpd="sng" algn="ctr">
            <a:solidFill>
              <a:srgbClr val="FF6600"/>
            </a:solidFill>
            <a:prstDash val="solid"/>
            <a:round/>
            <a:headEnd type="none" w="med" len="med"/>
            <a:tailEnd type="none" w="med" len="med"/>
          </a:ln>
          <a:effectLst/>
        </p:spPr>
      </p:cxnSp>
      <p:cxnSp>
        <p:nvCxnSpPr>
          <p:cNvPr id="25" name="Straight Connector 24"/>
          <p:cNvCxnSpPr/>
          <p:nvPr/>
        </p:nvCxnSpPr>
        <p:spPr bwMode="auto">
          <a:xfrm flipV="1">
            <a:off x="1811895" y="2319199"/>
            <a:ext cx="2591902" cy="2724312"/>
          </a:xfrm>
          <a:prstGeom prst="line">
            <a:avLst/>
          </a:prstGeom>
          <a:solidFill>
            <a:schemeClr val="accent1"/>
          </a:solidFill>
          <a:ln w="28575" cap="flat" cmpd="sng" algn="ctr">
            <a:solidFill>
              <a:srgbClr val="FF6600"/>
            </a:solidFill>
            <a:prstDash val="solid"/>
            <a:round/>
            <a:headEnd type="none" w="med" len="med"/>
            <a:tailEnd type="none" w="med" len="med"/>
          </a:ln>
          <a:effectLst/>
        </p:spPr>
      </p:cxnSp>
      <p:sp>
        <p:nvSpPr>
          <p:cNvPr id="48" name="Content Placeholder 2"/>
          <p:cNvSpPr txBox="1">
            <a:spLocks/>
          </p:cNvSpPr>
          <p:nvPr/>
        </p:nvSpPr>
        <p:spPr bwMode="auto">
          <a:xfrm>
            <a:off x="4403797" y="3785248"/>
            <a:ext cx="4243297" cy="1027397"/>
          </a:xfrm>
          <a:prstGeom prst="rect">
            <a:avLst/>
          </a:prstGeom>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80000"/>
              <a:buFont typeface="Wingdings" pitchFamily="2" charset="2"/>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0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18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18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1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dk1"/>
                </a:solidFill>
                <a:latin typeface="+mn-lt"/>
                <a:ea typeface="+mn-ea"/>
                <a:cs typeface="+mn-cs"/>
              </a:defRPr>
            </a:lvl9pPr>
          </a:lstStyle>
          <a:p>
            <a:pPr marL="0" indent="0">
              <a:buFont typeface="Wingdings" pitchFamily="2" charset="2"/>
              <a:buNone/>
            </a:pPr>
            <a:r>
              <a:rPr lang="en-US" sz="2800" dirty="0" smtClean="0">
                <a:latin typeface="Avenir Book Oblique"/>
                <a:cs typeface="Avenir Book Oblique"/>
              </a:rPr>
              <a:t>Relationship follows a law of diminishing returns</a:t>
            </a:r>
            <a:endParaRPr lang="en-US" sz="2800" dirty="0">
              <a:latin typeface="Avenir Book Oblique"/>
              <a:cs typeface="Avenir Book Oblique"/>
            </a:endParaRPr>
          </a:p>
        </p:txBody>
      </p:sp>
      <p:grpSp>
        <p:nvGrpSpPr>
          <p:cNvPr id="7" name="Group 6"/>
          <p:cNvGrpSpPr/>
          <p:nvPr/>
        </p:nvGrpSpPr>
        <p:grpSpPr>
          <a:xfrm>
            <a:off x="3182593" y="1258183"/>
            <a:ext cx="2298861" cy="4290793"/>
            <a:chOff x="3182593" y="1258183"/>
            <a:chExt cx="2298861" cy="4290793"/>
          </a:xfrm>
        </p:grpSpPr>
        <p:cxnSp>
          <p:nvCxnSpPr>
            <p:cNvPr id="4" name="Straight Connector 3"/>
            <p:cNvCxnSpPr/>
            <p:nvPr/>
          </p:nvCxnSpPr>
          <p:spPr bwMode="auto">
            <a:xfrm>
              <a:off x="5481454" y="1258183"/>
              <a:ext cx="0" cy="4290793"/>
            </a:xfrm>
            <a:prstGeom prst="line">
              <a:avLst/>
            </a:prstGeom>
            <a:solidFill>
              <a:schemeClr val="accent1"/>
            </a:solidFill>
            <a:ln w="38100" cap="flat" cmpd="sng" algn="ctr">
              <a:solidFill>
                <a:srgbClr val="FF6600"/>
              </a:solidFill>
              <a:prstDash val="dash"/>
              <a:round/>
              <a:headEnd type="none" w="med" len="med"/>
              <a:tailEnd type="none" w="med" len="med"/>
            </a:ln>
            <a:effectLst/>
          </p:spPr>
        </p:cxnSp>
        <p:sp>
          <p:nvSpPr>
            <p:cNvPr id="21" name="TextBox 20"/>
            <p:cNvSpPr txBox="1"/>
            <p:nvPr/>
          </p:nvSpPr>
          <p:spPr>
            <a:xfrm>
              <a:off x="3182593" y="1432866"/>
              <a:ext cx="2168555" cy="923330"/>
            </a:xfrm>
            <a:prstGeom prst="rect">
              <a:avLst/>
            </a:prstGeom>
            <a:noFill/>
          </p:spPr>
          <p:txBody>
            <a:bodyPr wrap="square" rtlCol="0">
              <a:spAutoFit/>
            </a:bodyPr>
            <a:lstStyle/>
            <a:p>
              <a:pPr algn="ctr"/>
              <a:r>
                <a:rPr lang="en-US" dirty="0" smtClean="0">
                  <a:latin typeface="Avenir Book"/>
                  <a:cs typeface="Avenir Book"/>
                </a:rPr>
                <a:t>At ~12Mbps, about </a:t>
              </a:r>
              <a:r>
                <a:rPr lang="en-US" dirty="0">
                  <a:latin typeface="Avenir Book"/>
                  <a:cs typeface="Avenir Book"/>
                </a:rPr>
                <a:t>1</a:t>
              </a:r>
              <a:r>
                <a:rPr lang="en-US" dirty="0" smtClean="0">
                  <a:latin typeface="Avenir Book"/>
                  <a:cs typeface="Avenir Book"/>
                </a:rPr>
                <a:t>0% of capacity</a:t>
              </a:r>
              <a:endParaRPr lang="en-US" dirty="0">
                <a:latin typeface="Avenir Book"/>
                <a:cs typeface="Avenir Book"/>
              </a:endParaRPr>
            </a:p>
          </p:txBody>
        </p:sp>
      </p:grpSp>
    </p:spTree>
    <p:extLst>
      <p:ext uri="{BB962C8B-B14F-4D97-AF65-F5344CB8AC3E}">
        <p14:creationId xmlns:p14="http://schemas.microsoft.com/office/powerpoint/2010/main" val="8925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299"/>
                                          </p:stCondLst>
                                        </p:cTn>
                                        <p:tgtEl>
                                          <p:spTgt spid="25"/>
                                        </p:tgtEl>
                                        <p:attrNameLst>
                                          <p:attrName>style.visibility</p:attrName>
                                        </p:attrNameLst>
                                      </p:cBhvr>
                                      <p:to>
                                        <p:strVal val="visible"/>
                                      </p:to>
                                    </p:set>
                                  </p:childTnLst>
                                </p:cTn>
                              </p:par>
                            </p:childTnLst>
                          </p:cTn>
                        </p:par>
                        <p:par>
                          <p:cTn id="27" fill="hold">
                            <p:stCondLst>
                              <p:cond delay="300"/>
                            </p:stCondLst>
                            <p:childTnLst>
                              <p:par>
                                <p:cTn id="28" presetID="1" presetClass="entr" presetSubtype="0" fill="hold" nodeType="afterEffect">
                                  <p:stCondLst>
                                    <p:cond delay="0"/>
                                  </p:stCondLst>
                                  <p:childTnLst>
                                    <p:set>
                                      <p:cBhvr>
                                        <p:cTn id="29" dur="1" fill="hold">
                                          <p:stCondLst>
                                            <p:cond delay="299"/>
                                          </p:stCondLst>
                                        </p:cTn>
                                        <p:tgtEl>
                                          <p:spTgt spid="23"/>
                                        </p:tgtEl>
                                        <p:attrNameLst>
                                          <p:attrName>style.visibility</p:attrName>
                                        </p:attrNameLst>
                                      </p:cBhvr>
                                      <p:to>
                                        <p:strVal val="visible"/>
                                      </p:to>
                                    </p:set>
                                  </p:childTnLst>
                                </p:cTn>
                              </p:par>
                            </p:childTnLst>
                          </p:cTn>
                        </p:par>
                        <p:par>
                          <p:cTn id="30" fill="hold">
                            <p:stCondLst>
                              <p:cond delay="600"/>
                            </p:stCondLst>
                            <p:childTnLst>
                              <p:par>
                                <p:cTn id="31" presetID="1" presetClass="entr" presetSubtype="0" fill="hold" nodeType="afterEffect">
                                  <p:stCondLst>
                                    <p:cond delay="0"/>
                                  </p:stCondLst>
                                  <p:childTnLst>
                                    <p:set>
                                      <p:cBhvr>
                                        <p:cTn id="32" dur="1" fill="hold">
                                          <p:stCondLst>
                                            <p:cond delay="2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capacity and usage – Over time</a:t>
            </a:r>
            <a:endParaRPr lang="en-US" dirty="0"/>
          </a:p>
        </p:txBody>
      </p:sp>
      <p:sp>
        <p:nvSpPr>
          <p:cNvPr id="3" name="Content Placeholder 2"/>
          <p:cNvSpPr>
            <a:spLocks noGrp="1"/>
          </p:cNvSpPr>
          <p:nvPr>
            <p:ph idx="1"/>
          </p:nvPr>
        </p:nvSpPr>
        <p:spPr/>
        <p:txBody>
          <a:bodyPr>
            <a:normAutofit/>
          </a:bodyPr>
          <a:lstStyle/>
          <a:p>
            <a:endParaRPr lang="en-US" sz="2800" dirty="0" smtClean="0"/>
          </a:p>
          <a:p>
            <a:endParaRPr lang="en-US" sz="2800" dirty="0" smtClean="0"/>
          </a:p>
          <a:p>
            <a:endParaRPr lang="en-US" sz="2800" dirty="0"/>
          </a:p>
          <a:p>
            <a:r>
              <a:rPr lang="en-US" sz="2800" dirty="0" smtClean="0"/>
              <a:t>Does the relationship changes over time? </a:t>
            </a:r>
          </a:p>
          <a:p>
            <a:pPr lvl="1"/>
            <a:r>
              <a:rPr lang="en-US" sz="2400" dirty="0" smtClean="0"/>
              <a:t>Considering growth on data avail and Internet traffic …</a:t>
            </a:r>
          </a:p>
          <a:p>
            <a:pPr lvl="2"/>
            <a:endParaRPr lang="en-US" sz="2200" dirty="0" smtClean="0"/>
          </a:p>
          <a:p>
            <a:pPr marL="0" indent="0">
              <a:buNone/>
            </a:pPr>
            <a:endParaRPr lang="en-US" sz="2800" dirty="0" smtClean="0"/>
          </a:p>
        </p:txBody>
      </p:sp>
    </p:spTree>
    <p:extLst>
      <p:ext uri="{BB962C8B-B14F-4D97-AF65-F5344CB8AC3E}">
        <p14:creationId xmlns:p14="http://schemas.microsoft.com/office/powerpoint/2010/main" val="234834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AquaLabTheme_New">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1_aqualab0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qualab0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aqualab0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aqualab0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qualab0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aqualab0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aqualab0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_aqualab01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71B79C"/>
        </a:folHlink>
      </a:clrScheme>
      <a:clrMap bg1="lt1" tx1="dk1" bg2="lt2" tx2="dk2" accent1="accent1" accent2="accent2" accent3="accent3" accent4="accent4" accent5="accent5" accent6="accent6" hlink="hlink" folHlink="folHlink"/>
    </a:extraClrScheme>
    <a:extraClrScheme>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AquaLabTheme_New.thmx</Template>
  <TotalTime>11361</TotalTime>
  <Words>5060</Words>
  <Application>Microsoft Macintosh PowerPoint</Application>
  <PresentationFormat>画面に合わせる (4:3)</PresentationFormat>
  <Paragraphs>484</Paragraphs>
  <Slides>45</Slides>
  <Notes>35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45</vt:i4>
      </vt:variant>
    </vt:vector>
  </HeadingPairs>
  <TitlesOfParts>
    <vt:vector size="56" baseType="lpstr">
      <vt:lpstr>Arial</vt:lpstr>
      <vt:lpstr>Avenir Black</vt:lpstr>
      <vt:lpstr>Avenir Book</vt:lpstr>
      <vt:lpstr>Avenir Book Oblique</vt:lpstr>
      <vt:lpstr>Avenir Oblique</vt:lpstr>
      <vt:lpstr>Calibri</vt:lpstr>
      <vt:lpstr>Consolas</vt:lpstr>
      <vt:lpstr>ＭＳ Ｐゴシック</vt:lpstr>
      <vt:lpstr>Tahoma</vt:lpstr>
      <vt:lpstr>Wingdings</vt:lpstr>
      <vt:lpstr>AquaLabTheme_New</vt:lpstr>
      <vt:lpstr>Need, Want, or Can Afford Broadband Markets and the Behavior of Users</vt:lpstr>
      <vt:lpstr>The importance of broadband</vt:lpstr>
      <vt:lpstr>Broadband characterization</vt:lpstr>
      <vt:lpstr>Study’s methodology</vt:lpstr>
      <vt:lpstr>Datasets</vt:lpstr>
      <vt:lpstr>Control and natural experiments</vt:lpstr>
      <vt:lpstr>Service capacity and usage</vt:lpstr>
      <vt:lpstr>Service capacity and usage</vt:lpstr>
      <vt:lpstr>Service capacity and usage – Over time</vt:lpstr>
      <vt:lpstr>Service capacity and usage – Over time</vt:lpstr>
      <vt:lpstr>Capacity and need</vt:lpstr>
      <vt:lpstr>Capacity and need – Inferring causality</vt:lpstr>
      <vt:lpstr>Affordability – Cost of access</vt:lpstr>
      <vt:lpstr>The impact of cost of access</vt:lpstr>
      <vt:lpstr>The impact of cost of access</vt:lpstr>
      <vt:lpstr>Market features – Case study</vt:lpstr>
      <vt:lpstr>Cost of access – Case study</vt:lpstr>
      <vt:lpstr>Cost of access – Case study</vt:lpstr>
      <vt:lpstr>Cost of access – Case study</vt:lpstr>
      <vt:lpstr>Affordability – Cost of upgrade</vt:lpstr>
      <vt:lpstr>Cost of upgrading</vt:lpstr>
      <vt:lpstr>Cost of upgrading – Case study</vt:lpstr>
      <vt:lpstr>Connection quality</vt:lpstr>
      <vt:lpstr>Connection quality – Latency</vt:lpstr>
      <vt:lpstr>Summary</vt:lpstr>
      <vt:lpstr>Need, Want, or Can Afford Broadband Markets and the Behavior of Users</vt:lpstr>
      <vt:lpstr>The importance of broadband</vt:lpstr>
      <vt:lpstr>Characterizing broadband</vt:lpstr>
      <vt:lpstr>Capacity vs. usage</vt:lpstr>
      <vt:lpstr>Capacity vs. usage</vt:lpstr>
      <vt:lpstr>Capacity vs. usage – Inferring causality</vt:lpstr>
      <vt:lpstr>Capacity vs. usage – Inferring causality</vt:lpstr>
      <vt:lpstr>Capacity vs. usage – Inferring causality</vt:lpstr>
      <vt:lpstr>Capacity vs. usage – Inferring causality</vt:lpstr>
      <vt:lpstr>Capacity, usage and need</vt:lpstr>
      <vt:lpstr>Broadband market – cost of access</vt:lpstr>
      <vt:lpstr>Cost of Increasing capacity</vt:lpstr>
      <vt:lpstr>Price of broadband – case study</vt:lpstr>
      <vt:lpstr>Price of broadband – case study</vt:lpstr>
      <vt:lpstr>Cost of increasing capacity</vt:lpstr>
      <vt:lpstr>Cost of access – case study</vt:lpstr>
      <vt:lpstr>Connection quality and usage – Latency</vt:lpstr>
      <vt:lpstr>Connection quality and usage – Loss </vt:lpstr>
      <vt:lpstr>Connection quality and usage – Loss </vt:lpstr>
      <vt:lpstr>Connection quality – Latency</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Bischof</dc:creator>
  <cp:lastModifiedBy>Zachary Bischof</cp:lastModifiedBy>
  <cp:revision>325</cp:revision>
  <dcterms:created xsi:type="dcterms:W3CDTF">2014-10-14T19:42:33Z</dcterms:created>
  <dcterms:modified xsi:type="dcterms:W3CDTF">2018-10-24T06:32:54Z</dcterms:modified>
</cp:coreProperties>
</file>