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wdp" ContentType="image/vnd.ms-photo"/>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sldIdLst>
    <p:sldId id="315" r:id="rId2"/>
    <p:sldId id="423" r:id="rId3"/>
    <p:sldId id="425" r:id="rId4"/>
    <p:sldId id="435" r:id="rId5"/>
    <p:sldId id="443" r:id="rId6"/>
    <p:sldId id="439" r:id="rId7"/>
    <p:sldId id="434" r:id="rId8"/>
    <p:sldId id="440" r:id="rId9"/>
    <p:sldId id="433" r:id="rId10"/>
    <p:sldId id="432" r:id="rId11"/>
    <p:sldId id="436" r:id="rId12"/>
    <p:sldId id="430" r:id="rId13"/>
    <p:sldId id="429" r:id="rId14"/>
    <p:sldId id="445" r:id="rId15"/>
    <p:sldId id="428" r:id="rId16"/>
    <p:sldId id="442" r:id="rId17"/>
    <p:sldId id="426" r:id="rId18"/>
    <p:sldId id="427" r:id="rId19"/>
    <p:sldId id="444"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7C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38" autoAdjust="0"/>
    <p:restoredTop sz="72432" autoAdjust="0"/>
  </p:normalViewPr>
  <p:slideViewPr>
    <p:cSldViewPr snapToGrid="0" snapToObjects="1">
      <p:cViewPr varScale="1">
        <p:scale>
          <a:sx n="117" d="100"/>
          <a:sy n="117" d="100"/>
        </p:scale>
        <p:origin x="-196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A179B4-F997-D14E-822F-9FC69CE03670}" type="datetimeFigureOut">
              <a:rPr lang="en-US" smtClean="0"/>
              <a:t>11/11/15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F46FD7-2071-D545-BE76-98C1CEF5A50C}" type="slidenum">
              <a:rPr lang="en-US" smtClean="0"/>
              <a:t>‹#›</a:t>
            </a:fld>
            <a:endParaRPr lang="en-US"/>
          </a:p>
        </p:txBody>
      </p:sp>
    </p:spTree>
    <p:extLst>
      <p:ext uri="{BB962C8B-B14F-4D97-AF65-F5344CB8AC3E}">
        <p14:creationId xmlns:p14="http://schemas.microsoft.com/office/powerpoint/2010/main" val="9718169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 everyone,</a:t>
            </a:r>
            <a:r>
              <a:rPr lang="en-US" baseline="0" dirty="0" smtClean="0"/>
              <a:t> today I’ll be talking about some ongoing work which looks at Cuba’s Internet traffic, specifically, traffic into and out of the island.</a:t>
            </a:r>
          </a:p>
          <a:p>
            <a:endParaRPr lang="en-US" baseline="0" dirty="0" smtClean="0"/>
          </a:p>
          <a:p>
            <a:r>
              <a:rPr lang="en-US" baseline="0" dirty="0" smtClean="0"/>
              <a:t>This work was done in collaboration with my lab mate, John </a:t>
            </a:r>
            <a:r>
              <a:rPr lang="en-US" baseline="0" dirty="0" err="1" smtClean="0"/>
              <a:t>Rula</a:t>
            </a:r>
            <a:r>
              <a:rPr lang="en-US" baseline="0" dirty="0" smtClean="0"/>
              <a:t> and my advisor, Fabian Bustamante (who, btw, is *not* from Cuba but from Argentina)</a:t>
            </a:r>
          </a:p>
          <a:p>
            <a:endParaRPr lang="en-US" dirty="0" smtClean="0"/>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a:defRPr/>
            </a:pPr>
            <a:fld id="{9F03FCFB-547A-4DD8-8926-26E59ADA6A0F}"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order to diagnose the cause of this increase, we measured the forward and reverse paths between Atlas probes in Havana and Miami. We found that reaching the egress of the Cuban IXP was very quick, taking only a couple milliseconds. RTT increased to about 75 </a:t>
            </a:r>
            <a:r>
              <a:rPr lang="en-US" baseline="0" dirty="0" err="1" smtClean="0"/>
              <a:t>ms</a:t>
            </a:r>
            <a:r>
              <a:rPr lang="en-US" baseline="0" dirty="0" smtClean="0"/>
              <a:t> after traversing the ALBA-1 cable. Then to about 120 </a:t>
            </a:r>
            <a:r>
              <a:rPr lang="en-US" baseline="0" dirty="0" err="1" smtClean="0"/>
              <a:t>ms</a:t>
            </a:r>
            <a:r>
              <a:rPr lang="en-US" baseline="0" dirty="0" smtClean="0"/>
              <a:t> once it reached the US. However, once the TTL had become high enough to reach the network of Atlas probe in Miami, RTT jumped from 120 </a:t>
            </a:r>
            <a:r>
              <a:rPr lang="en-US" baseline="0" dirty="0" err="1" smtClean="0"/>
              <a:t>ms</a:t>
            </a:r>
            <a:r>
              <a:rPr lang="en-US" baseline="0" dirty="0" smtClean="0"/>
              <a:t> to 350 </a:t>
            </a:r>
            <a:r>
              <a:rPr lang="en-US" baseline="0" dirty="0" err="1" smtClean="0"/>
              <a:t>ms.</a:t>
            </a:r>
            <a:r>
              <a:rPr lang="en-US" baseline="0" dirty="0" smtClean="0"/>
              <a:t> </a:t>
            </a:r>
          </a:p>
          <a:p>
            <a:endParaRPr lang="en-US" baseline="0" dirty="0" smtClean="0"/>
          </a:p>
          <a:p>
            <a:r>
              <a:rPr lang="en-US" baseline="0" dirty="0" smtClean="0"/>
              <a:t>After examining the reverse path </a:t>
            </a:r>
            <a:r>
              <a:rPr lang="en-US" baseline="0" dirty="0" err="1" smtClean="0"/>
              <a:t>traceroute</a:t>
            </a:r>
            <a:r>
              <a:rPr lang="en-US" baseline="0" dirty="0" smtClean="0"/>
              <a:t>, we realized that this caused by response traveling to Cuba via a high-latency satellite link, which takes approximately 240 </a:t>
            </a:r>
            <a:r>
              <a:rPr lang="en-US" baseline="0" dirty="0" err="1" smtClean="0"/>
              <a:t>ms.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AF46FD7-2071-D545-BE76-98C1CEF5A50C}" type="slidenum">
              <a:rPr lang="en-US" smtClean="0"/>
              <a:t>10</a:t>
            </a:fld>
            <a:endParaRPr lang="en-US"/>
          </a:p>
        </p:txBody>
      </p:sp>
    </p:spTree>
    <p:extLst>
      <p:ext uri="{BB962C8B-B14F-4D97-AF65-F5344CB8AC3E}">
        <p14:creationId xmlns:p14="http://schemas.microsoft.com/office/powerpoint/2010/main" val="2466464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look at how wide spread this issue was, we ran </a:t>
            </a:r>
            <a:r>
              <a:rPr lang="en-US" dirty="0" err="1" smtClean="0"/>
              <a:t>traceroute</a:t>
            </a:r>
            <a:r>
              <a:rPr lang="en-US" baseline="0" dirty="0" smtClean="0"/>
              <a:t> in both directions between the Atlas probe in Cuba and our </a:t>
            </a:r>
            <a:r>
              <a:rPr lang="en-US" baseline="0" dirty="0" err="1" smtClean="0"/>
              <a:t>Namehelp</a:t>
            </a:r>
            <a:r>
              <a:rPr lang="en-US" baseline="0" dirty="0" smtClean="0"/>
              <a:t> vantage points around the globe. We found that all routes out of Cuba traveled through either Tata’s or </a:t>
            </a:r>
            <a:r>
              <a:rPr lang="en-US" baseline="0" dirty="0" err="1" smtClean="0"/>
              <a:t>Telefonica’s</a:t>
            </a:r>
            <a:r>
              <a:rPr lang="en-US" baseline="0" dirty="0" smtClean="0"/>
              <a:t> networks. However, routes into Cuba were split between satellite links and the submarine cable, with the majority being routed via satellite. Because of the high latency of satellite links, the transit network used to reach Cuba was a large factor in determining RTT. </a:t>
            </a:r>
            <a:endParaRPr lang="en-US" dirty="0"/>
          </a:p>
        </p:txBody>
      </p:sp>
      <p:sp>
        <p:nvSpPr>
          <p:cNvPr id="4" name="Slide Number Placeholder 3"/>
          <p:cNvSpPr>
            <a:spLocks noGrp="1"/>
          </p:cNvSpPr>
          <p:nvPr>
            <p:ph type="sldNum" sz="quarter" idx="10"/>
          </p:nvPr>
        </p:nvSpPr>
        <p:spPr/>
        <p:txBody>
          <a:bodyPr/>
          <a:lstStyle/>
          <a:p>
            <a:fld id="{0AF46FD7-2071-D545-BE76-98C1CEF5A50C}" type="slidenum">
              <a:rPr lang="en-US" smtClean="0"/>
              <a:t>11</a:t>
            </a:fld>
            <a:endParaRPr lang="en-US"/>
          </a:p>
        </p:txBody>
      </p:sp>
    </p:spTree>
    <p:extLst>
      <p:ext uri="{BB962C8B-B14F-4D97-AF65-F5344CB8AC3E}">
        <p14:creationId xmlns:p14="http://schemas.microsoft.com/office/powerpoint/2010/main" val="2924589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we split paths into groups according to </a:t>
            </a:r>
            <a:r>
              <a:rPr lang="en-US" dirty="0" smtClean="0"/>
              <a:t>the transit</a:t>
            </a:r>
            <a:r>
              <a:rPr lang="en-US" baseline="0" dirty="0" smtClean="0"/>
              <a:t> network that was used to reach Cuba. For this first figure, we selected all </a:t>
            </a:r>
            <a:r>
              <a:rPr lang="en-US" baseline="0" dirty="0" err="1" smtClean="0"/>
              <a:t>traceroutes</a:t>
            </a:r>
            <a:r>
              <a:rPr lang="en-US" baseline="0" dirty="0" smtClean="0"/>
              <a:t> that were routed to Cuba via Tata’s network. We then selected the median </a:t>
            </a:r>
            <a:r>
              <a:rPr lang="en-US" dirty="0" smtClean="0"/>
              <a:t>end-to-end</a:t>
            </a:r>
            <a:r>
              <a:rPr lang="en-US" baseline="0" dirty="0" smtClean="0"/>
              <a:t> r</a:t>
            </a:r>
            <a:r>
              <a:rPr lang="en-US" dirty="0" smtClean="0"/>
              <a:t>ound</a:t>
            </a:r>
            <a:r>
              <a:rPr lang="en-US" baseline="0" dirty="0" smtClean="0"/>
              <a:t> trip time, represented by the y-axis. The x-axis represents the estimated distance between the vantage point and the probe in Cuba. The gray dotted line is provided for reference and shows the estimated time it takes, using c/2, for light to travel that distance through a cable. The green dashed line represents the linear regression of the distribution of measurements. </a:t>
            </a:r>
          </a:p>
          <a:p>
            <a:endParaRPr lang="en-US" baseline="0" dirty="0" smtClean="0"/>
          </a:p>
          <a:p>
            <a:r>
              <a:rPr lang="en-US" baseline="0" dirty="0" smtClean="0"/>
              <a:t>This next figure shows the same but for measurements that reached the island via Intelsat’s network. </a:t>
            </a:r>
          </a:p>
          <a:p>
            <a:endParaRPr lang="en-US" baseline="0" dirty="0" smtClean="0"/>
          </a:p>
          <a:p>
            <a:r>
              <a:rPr lang="en-US" baseline="0" dirty="0" smtClean="0"/>
              <a:t>Comparing the linear regression equations for these two, we see that the slope is very similar. </a:t>
            </a:r>
          </a:p>
          <a:p>
            <a:endParaRPr lang="en-US" baseline="0" dirty="0" smtClean="0"/>
          </a:p>
          <a:p>
            <a:r>
              <a:rPr lang="en-US" baseline="0" dirty="0" smtClean="0"/>
              <a:t>However, the y-intercept is about 180 </a:t>
            </a:r>
            <a:r>
              <a:rPr lang="en-US" baseline="0" dirty="0" err="1" smtClean="0"/>
              <a:t>ms</a:t>
            </a:r>
            <a:r>
              <a:rPr lang="en-US" baseline="0" dirty="0" smtClean="0"/>
              <a:t> higher as a result of traversing the high-latency satellite link.</a:t>
            </a:r>
            <a:endParaRPr lang="en-US" dirty="0"/>
          </a:p>
        </p:txBody>
      </p:sp>
      <p:sp>
        <p:nvSpPr>
          <p:cNvPr id="4" name="Slide Number Placeholder 3"/>
          <p:cNvSpPr>
            <a:spLocks noGrp="1"/>
          </p:cNvSpPr>
          <p:nvPr>
            <p:ph type="sldNum" sz="quarter" idx="10"/>
          </p:nvPr>
        </p:nvSpPr>
        <p:spPr/>
        <p:txBody>
          <a:bodyPr/>
          <a:lstStyle/>
          <a:p>
            <a:fld id="{0AF46FD7-2071-D545-BE76-98C1CEF5A50C}" type="slidenum">
              <a:rPr lang="en-US" smtClean="0"/>
              <a:t>12</a:t>
            </a:fld>
            <a:endParaRPr lang="en-US"/>
          </a:p>
        </p:txBody>
      </p:sp>
    </p:spTree>
    <p:extLst>
      <p:ext uri="{BB962C8B-B14F-4D97-AF65-F5344CB8AC3E}">
        <p14:creationId xmlns:p14="http://schemas.microsoft.com/office/powerpoint/2010/main" val="1429703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noticed a few interesting trends in this dataset. For example, users in </a:t>
            </a:r>
            <a:r>
              <a:rPr lang="en-US" baseline="0" dirty="0" smtClean="0"/>
              <a:t>Spain and most of France were routed to Cuba via </a:t>
            </a:r>
            <a:r>
              <a:rPr lang="en-US" baseline="0" dirty="0" err="1" smtClean="0"/>
              <a:t>Telefonica’s</a:t>
            </a:r>
            <a:r>
              <a:rPr lang="en-US" baseline="0" dirty="0" smtClean="0"/>
              <a:t> transit network. While users in the US, UK, and Venezuela would be routed to AT&amp;T’s, Level 3’s, or </a:t>
            </a:r>
            <a:r>
              <a:rPr lang="en-US" baseline="0" dirty="0" err="1" smtClean="0"/>
              <a:t>Tinet’s</a:t>
            </a:r>
            <a:r>
              <a:rPr lang="en-US" baseline="0" dirty="0" smtClean="0"/>
              <a:t> transit networks, and then be sent to Cuba via one of the satellite networks.</a:t>
            </a:r>
            <a:endParaRPr lang="en-US" dirty="0"/>
          </a:p>
        </p:txBody>
      </p:sp>
      <p:sp>
        <p:nvSpPr>
          <p:cNvPr id="4" name="Slide Number Placeholder 3"/>
          <p:cNvSpPr>
            <a:spLocks noGrp="1"/>
          </p:cNvSpPr>
          <p:nvPr>
            <p:ph type="sldNum" sz="quarter" idx="10"/>
          </p:nvPr>
        </p:nvSpPr>
        <p:spPr/>
        <p:txBody>
          <a:bodyPr/>
          <a:lstStyle/>
          <a:p>
            <a:fld id="{0AF46FD7-2071-D545-BE76-98C1CEF5A50C}" type="slidenum">
              <a:rPr lang="en-US" smtClean="0"/>
              <a:t>13</a:t>
            </a:fld>
            <a:endParaRPr lang="en-US"/>
          </a:p>
        </p:txBody>
      </p:sp>
    </p:spTree>
    <p:extLst>
      <p:ext uri="{BB962C8B-B14F-4D97-AF65-F5344CB8AC3E}">
        <p14:creationId xmlns:p14="http://schemas.microsoft.com/office/powerpoint/2010/main" val="2621042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suspect that this performance issue is not recent and actually dates back to the</a:t>
            </a:r>
            <a:r>
              <a:rPr lang="en-US" baseline="0" dirty="0" smtClean="0"/>
              <a:t> activation of the ALBA-1 cable</a:t>
            </a:r>
            <a:r>
              <a:rPr lang="en-US" dirty="0" smtClean="0"/>
              <a:t>. This figure, from an</a:t>
            </a:r>
            <a:r>
              <a:rPr lang="en-US" baseline="0" dirty="0" smtClean="0"/>
              <a:t> article published on the </a:t>
            </a:r>
            <a:r>
              <a:rPr lang="en-US" baseline="0" dirty="0" err="1" smtClean="0"/>
              <a:t>Renesys</a:t>
            </a:r>
            <a:r>
              <a:rPr lang="en-US" baseline="0" dirty="0" smtClean="0"/>
              <a:t> blog back in early 2013, shows that latency measurements from Dallas, Texas to Cuba decreased from about 600 </a:t>
            </a:r>
            <a:r>
              <a:rPr lang="en-US" baseline="0" dirty="0" err="1" smtClean="0"/>
              <a:t>ms</a:t>
            </a:r>
            <a:r>
              <a:rPr lang="en-US" baseline="0" dirty="0" smtClean="0"/>
              <a:t> to about 400 </a:t>
            </a:r>
            <a:r>
              <a:rPr lang="en-US" baseline="0" dirty="0" err="1" smtClean="0"/>
              <a:t>ms</a:t>
            </a:r>
            <a:r>
              <a:rPr lang="en-US" baseline="0" dirty="0" smtClean="0"/>
              <a:t> once the cable was activated. However, it appears that traffic still traversed a satellite link in one direction. Solving the regression equation for one of the satellite providers using the distance between Dallas and Havana, we get a very similar round trip time, represented here by the black dotted line.</a:t>
            </a:r>
            <a:endParaRPr lang="en-US" dirty="0"/>
          </a:p>
        </p:txBody>
      </p:sp>
      <p:sp>
        <p:nvSpPr>
          <p:cNvPr id="4" name="Slide Number Placeholder 3"/>
          <p:cNvSpPr>
            <a:spLocks noGrp="1"/>
          </p:cNvSpPr>
          <p:nvPr>
            <p:ph type="sldNum" sz="quarter" idx="10"/>
          </p:nvPr>
        </p:nvSpPr>
        <p:spPr/>
        <p:txBody>
          <a:bodyPr/>
          <a:lstStyle/>
          <a:p>
            <a:fld id="{0AF46FD7-2071-D545-BE76-98C1CEF5A50C}" type="slidenum">
              <a:rPr lang="en-US" smtClean="0"/>
              <a:t>14</a:t>
            </a:fld>
            <a:endParaRPr lang="en-US"/>
          </a:p>
        </p:txBody>
      </p:sp>
    </p:spTree>
    <p:extLst>
      <p:ext uri="{BB962C8B-B14F-4D97-AF65-F5344CB8AC3E}">
        <p14:creationId xmlns:p14="http://schemas.microsoft.com/office/powerpoint/2010/main" val="1318997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plan to extend this work</a:t>
            </a:r>
            <a:r>
              <a:rPr lang="en-US" baseline="0" dirty="0" smtClean="0"/>
              <a:t> and will continue monitoring Cuba’s connectivity. We are also reaching out to scientists and network operators on the island.</a:t>
            </a:r>
          </a:p>
          <a:p>
            <a:endParaRPr lang="en-US" baseline="0" dirty="0" smtClean="0"/>
          </a:p>
          <a:p>
            <a:r>
              <a:rPr lang="en-US" baseline="0" dirty="0" smtClean="0"/>
              <a:t>This work highlights a few interesting challenges. Perhaps one of the most challenging is increasing the measurement infrastructure in these networks.</a:t>
            </a:r>
          </a:p>
          <a:p>
            <a:endParaRPr lang="en-US" baseline="0" dirty="0" smtClean="0"/>
          </a:p>
          <a:p>
            <a:r>
              <a:rPr lang="en-US" baseline="0" dirty="0" smtClean="0"/>
              <a:t>Furthermore, the issues that are occurring are diverse. In recent years, we’ve seen a papers examining networking issues in developing countries. In rural Zambia, the link to the village became increasingly congested as users moved to more bandwidth-intensive applications. In Ghana, the lack of nearby DNS servers and caching infrastructure resulted in poor performance. And now in Cuba, routing policies have a significant impact on round trip times. The diversity of these issues highlights the importance of a comprehensive view of the network, from both the inside and the outside. For example</a:t>
            </a:r>
            <a:r>
              <a:rPr lang="en-US" i="0" baseline="0" dirty="0" smtClean="0"/>
              <a:t>, diagnosing this issue required vantage points both in and outside of Cuba.</a:t>
            </a:r>
          </a:p>
          <a:p>
            <a:endParaRPr lang="en-US" baseline="0" dirty="0" smtClean="0"/>
          </a:p>
        </p:txBody>
      </p:sp>
      <p:sp>
        <p:nvSpPr>
          <p:cNvPr id="4" name="Slide Number Placeholder 3"/>
          <p:cNvSpPr>
            <a:spLocks noGrp="1"/>
          </p:cNvSpPr>
          <p:nvPr>
            <p:ph type="sldNum" sz="quarter" idx="10"/>
          </p:nvPr>
        </p:nvSpPr>
        <p:spPr/>
        <p:txBody>
          <a:bodyPr/>
          <a:lstStyle/>
          <a:p>
            <a:fld id="{0AF46FD7-2071-D545-BE76-98C1CEF5A50C}" type="slidenum">
              <a:rPr lang="en-US" smtClean="0"/>
              <a:t>15</a:t>
            </a:fld>
            <a:endParaRPr lang="en-US"/>
          </a:p>
        </p:txBody>
      </p:sp>
    </p:spTree>
    <p:extLst>
      <p:ext uri="{BB962C8B-B14F-4D97-AF65-F5344CB8AC3E}">
        <p14:creationId xmlns:p14="http://schemas.microsoft.com/office/powerpoint/2010/main" val="2062525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Thank you for your attention. I</a:t>
            </a:r>
            <a:r>
              <a:rPr lang="en-US" baseline="0" dirty="0" smtClean="0"/>
              <a:t> am happy to take any questions.</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9F03FCFB-547A-4DD8-8926-26E59ADA6A0F}" type="slidenum">
              <a:rPr lang="en-US" smtClean="0"/>
              <a:pPr>
                <a:defRPr/>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work was</a:t>
            </a:r>
            <a:r>
              <a:rPr lang="en-US" baseline="0" dirty="0" smtClean="0"/>
              <a:t> largely motivated by recent news involving Cuba. Towards the end of last year, the US government announced </a:t>
            </a:r>
            <a:r>
              <a:rPr lang="en-US" dirty="0" smtClean="0"/>
              <a:t>plans to begin restoring relations with the Cuba</a:t>
            </a:r>
            <a:r>
              <a:rPr lang="en-US" baseline="0" dirty="0" smtClean="0"/>
              <a:t>n government. This included the reopening of embassies in both countries as well as relaxing trade and travel restrictions. One goal of this change in policy strategy was to get more Cubans online. In fact, President Obama stated that one condition for normalizing diplomatic relations was that the Cuban government increase access to an Open Internet.</a:t>
            </a:r>
          </a:p>
          <a:p>
            <a:endParaRPr lang="en-US" baseline="0" dirty="0" smtClean="0"/>
          </a:p>
          <a:p>
            <a:r>
              <a:rPr lang="en-US" baseline="0" dirty="0" smtClean="0"/>
              <a:t>In the months following this announcement, a number of companies announced plans to expand their coverage to include Cuba. Netflix announced in February that their streaming service was now available in Cuba. Interestingly, a number of journalists questioned whether the network infrastructure in Cuba could actually support a bandwidth-intensive application like Netflix.</a:t>
            </a:r>
          </a:p>
          <a:p>
            <a:endParaRPr lang="en-US" baseline="0" dirty="0" smtClean="0"/>
          </a:p>
          <a:p>
            <a:r>
              <a:rPr lang="en-US" baseline="0" dirty="0" smtClean="0"/>
              <a:t>A few months later, in April, </a:t>
            </a:r>
            <a:r>
              <a:rPr lang="en-US" baseline="0" dirty="0" err="1" smtClean="0"/>
              <a:t>Airbnb</a:t>
            </a:r>
            <a:r>
              <a:rPr lang="en-US" baseline="0" dirty="0" smtClean="0"/>
              <a:t> announced that they would be welcoming Cubans to it’s home sharing economy.</a:t>
            </a:r>
            <a:endParaRPr lang="en-US" dirty="0"/>
          </a:p>
        </p:txBody>
      </p:sp>
      <p:sp>
        <p:nvSpPr>
          <p:cNvPr id="4" name="Slide Number Placeholder 3"/>
          <p:cNvSpPr>
            <a:spLocks noGrp="1"/>
          </p:cNvSpPr>
          <p:nvPr>
            <p:ph type="sldNum" sz="quarter" idx="10"/>
          </p:nvPr>
        </p:nvSpPr>
        <p:spPr/>
        <p:txBody>
          <a:bodyPr/>
          <a:lstStyle/>
          <a:p>
            <a:fld id="{0AF46FD7-2071-D545-BE76-98C1CEF5A50C}" type="slidenum">
              <a:rPr lang="en-US" smtClean="0"/>
              <a:t>2</a:t>
            </a:fld>
            <a:endParaRPr lang="en-US"/>
          </a:p>
        </p:txBody>
      </p:sp>
    </p:spTree>
    <p:extLst>
      <p:ext uri="{BB962C8B-B14F-4D97-AF65-F5344CB8AC3E}">
        <p14:creationId xmlns:p14="http://schemas.microsoft.com/office/powerpoint/2010/main" val="3742243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give you some background on Internet access in Cuba, I’ll briefly highlight a few recent milestones. Until</a:t>
            </a:r>
            <a:r>
              <a:rPr lang="en-US" baseline="0" dirty="0" smtClean="0"/>
              <a:t> 2008, private ownership of a personal computer was illegal and required special approval from the government.</a:t>
            </a:r>
          </a:p>
          <a:p>
            <a:endParaRPr lang="en-US" baseline="0" dirty="0" smtClean="0"/>
          </a:p>
          <a:p>
            <a:r>
              <a:rPr lang="en-US" baseline="0" dirty="0" smtClean="0"/>
              <a:t>Then in February 2011, the first submarine cable to Cuba, the ALBA-1, was completed. Before that, the only Internet connection to the island was over a satellite connection. However, the ALBA-1 submarine cable didn’t appear to be activated until nearly two years later in 2013. In addition to lowering latency, the activation of this cable provided a large increase in bandwidth capacity to the island. </a:t>
            </a:r>
          </a:p>
        </p:txBody>
      </p:sp>
      <p:sp>
        <p:nvSpPr>
          <p:cNvPr id="4" name="Slide Number Placeholder 3"/>
          <p:cNvSpPr>
            <a:spLocks noGrp="1"/>
          </p:cNvSpPr>
          <p:nvPr>
            <p:ph type="sldNum" sz="quarter" idx="10"/>
          </p:nvPr>
        </p:nvSpPr>
        <p:spPr/>
        <p:txBody>
          <a:bodyPr/>
          <a:lstStyle/>
          <a:p>
            <a:fld id="{0AF46FD7-2071-D545-BE76-98C1CEF5A50C}" type="slidenum">
              <a:rPr lang="en-US" smtClean="0"/>
              <a:t>3</a:t>
            </a:fld>
            <a:endParaRPr lang="en-US"/>
          </a:p>
        </p:txBody>
      </p:sp>
    </p:spTree>
    <p:extLst>
      <p:ext uri="{BB962C8B-B14F-4D97-AF65-F5344CB8AC3E}">
        <p14:creationId xmlns:p14="http://schemas.microsoft.com/office/powerpoint/2010/main" val="30294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this </a:t>
            </a:r>
            <a:r>
              <a:rPr lang="en-US" baseline="0" dirty="0" smtClean="0"/>
              <a:t>recent progress, there are many challenges to getting online in Cuba. Access in the country is expensive. Internet café’s can cost more than $5 per hour, which is over one fifth of the average monthly income. Getting a broadband connection at home is even more expensive, costing almost as much as the Gross National Income per capita. As a result, only about a quarter of the population use the Internet in some way and although about 5% of the population has a fixed line connection, most are dial up. Only a small fraction of a percent have a broadband connection. </a:t>
            </a:r>
          </a:p>
          <a:p>
            <a:endParaRPr lang="en-US" baseline="0" dirty="0" smtClean="0"/>
          </a:p>
          <a:p>
            <a:r>
              <a:rPr lang="en-US" baseline="0" dirty="0" smtClean="0"/>
              <a:t>Access is also slow. With an average speed of 1.67 Mbps, Cuba ranked towards the very bottom of </a:t>
            </a:r>
            <a:r>
              <a:rPr lang="en-US" baseline="0" dirty="0" err="1" smtClean="0"/>
              <a:t>Ookla’s</a:t>
            </a:r>
            <a:r>
              <a:rPr lang="en-US" baseline="0" dirty="0" smtClean="0"/>
              <a:t> </a:t>
            </a:r>
            <a:r>
              <a:rPr lang="en-US" baseline="0" dirty="0" err="1" smtClean="0"/>
              <a:t>NetIndex</a:t>
            </a:r>
            <a:r>
              <a:rPr lang="en-US" baseline="0" dirty="0" smtClean="0"/>
              <a:t> rankings.</a:t>
            </a:r>
          </a:p>
          <a:p>
            <a:endParaRPr lang="en-US" baseline="0" dirty="0" smtClean="0"/>
          </a:p>
          <a:p>
            <a:r>
              <a:rPr lang="en-US" baseline="0" dirty="0" smtClean="0"/>
              <a:t>Because of these barriers to Internet access, a number of “offline Internets” have appeared, where people sell or share CDs and USB drives containing movies, </a:t>
            </a:r>
            <a:r>
              <a:rPr lang="en-US" baseline="0" dirty="0" err="1" smtClean="0"/>
              <a:t>tv</a:t>
            </a:r>
            <a:r>
              <a:rPr lang="en-US" baseline="0" dirty="0" smtClean="0"/>
              <a:t> shows, articles, or software.</a:t>
            </a:r>
            <a:endParaRPr lang="en-US" dirty="0"/>
          </a:p>
        </p:txBody>
      </p:sp>
      <p:sp>
        <p:nvSpPr>
          <p:cNvPr id="4" name="Slide Number Placeholder 3"/>
          <p:cNvSpPr>
            <a:spLocks noGrp="1"/>
          </p:cNvSpPr>
          <p:nvPr>
            <p:ph type="sldNum" sz="quarter" idx="10"/>
          </p:nvPr>
        </p:nvSpPr>
        <p:spPr/>
        <p:txBody>
          <a:bodyPr/>
          <a:lstStyle/>
          <a:p>
            <a:fld id="{0AF46FD7-2071-D545-BE76-98C1CEF5A50C}" type="slidenum">
              <a:rPr lang="en-US" smtClean="0"/>
              <a:t>4</a:t>
            </a:fld>
            <a:endParaRPr lang="en-US"/>
          </a:p>
        </p:txBody>
      </p:sp>
    </p:spTree>
    <p:extLst>
      <p:ext uri="{BB962C8B-B14F-4D97-AF65-F5344CB8AC3E}">
        <p14:creationId xmlns:p14="http://schemas.microsoft.com/office/powerpoint/2010/main" val="303799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goal with</a:t>
            </a:r>
            <a:r>
              <a:rPr lang="en-US" baseline="0" dirty="0" smtClean="0"/>
              <a:t> this ongoing project is to better understand the hindrances to connecting Cubans to the global Internet, both in terms of access and performance. </a:t>
            </a:r>
          </a:p>
          <a:p>
            <a:endParaRPr lang="en-US" baseline="0" dirty="0" smtClean="0"/>
          </a:p>
          <a:p>
            <a:r>
              <a:rPr lang="en-US" baseline="0" dirty="0" smtClean="0"/>
              <a:t>However, there are many challenges to achieving this goal. The biggest challenge is that the low rates of broadband subscription and Internet usage limit our ability to capture Cuba’s last-mile links. A number of studies, such as the </a:t>
            </a:r>
            <a:r>
              <a:rPr lang="en-US" baseline="0" dirty="0" err="1" smtClean="0"/>
              <a:t>OpenNet</a:t>
            </a:r>
            <a:r>
              <a:rPr lang="en-US" baseline="0" dirty="0" smtClean="0"/>
              <a:t> Initiative, are unable to publish reports on Cuba because of a lack of data. Additionally, there is very little measurement infrastructure on the island. As a result, our analysis heavily relied on probes located outside the country.</a:t>
            </a:r>
          </a:p>
          <a:p>
            <a:endParaRPr lang="en-US" baseline="0" dirty="0" smtClean="0"/>
          </a:p>
          <a:p>
            <a:r>
              <a:rPr lang="en-US" baseline="0" dirty="0" smtClean="0"/>
              <a:t>While our long term goal is to better understand both the last mile and the island’s connections to the rest of the Internet, this work focuses on measuring the latter because of our limited visibility into the country’s edge networks.</a:t>
            </a:r>
          </a:p>
        </p:txBody>
      </p:sp>
      <p:sp>
        <p:nvSpPr>
          <p:cNvPr id="4" name="Slide Number Placeholder 3"/>
          <p:cNvSpPr>
            <a:spLocks noGrp="1"/>
          </p:cNvSpPr>
          <p:nvPr>
            <p:ph type="sldNum" sz="quarter" idx="10"/>
          </p:nvPr>
        </p:nvSpPr>
        <p:spPr/>
        <p:txBody>
          <a:bodyPr/>
          <a:lstStyle/>
          <a:p>
            <a:fld id="{0AF46FD7-2071-D545-BE76-98C1CEF5A50C}" type="slidenum">
              <a:rPr lang="en-US" smtClean="0"/>
              <a:t>5</a:t>
            </a:fld>
            <a:endParaRPr lang="en-US"/>
          </a:p>
        </p:txBody>
      </p:sp>
    </p:spTree>
    <p:extLst>
      <p:ext uri="{BB962C8B-B14F-4D97-AF65-F5344CB8AC3E}">
        <p14:creationId xmlns:p14="http://schemas.microsoft.com/office/powerpoint/2010/main" val="712296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map shows the networks that operate throughout Cuba. ETECSA (27725) is the primary access network on the island and hosted many government websites. Red CENIAI (AS10569) is a small academic network. AS11960 is a government-operated IXP, all traffic in and out of Cuba travels through this network. We found four different networks that were commonly used to reach the island. </a:t>
            </a:r>
            <a:r>
              <a:rPr lang="en-US" baseline="0" dirty="0" err="1" smtClean="0"/>
              <a:t>Telefonica</a:t>
            </a:r>
            <a:r>
              <a:rPr lang="en-US" baseline="0" dirty="0" smtClean="0"/>
              <a:t> and Tata leveraged the recently constructed submarine cable, while Intelsat and </a:t>
            </a:r>
            <a:r>
              <a:rPr lang="en-US" baseline="0" dirty="0" err="1" smtClean="0"/>
              <a:t>NewCom</a:t>
            </a:r>
            <a:r>
              <a:rPr lang="en-US" baseline="0" dirty="0" smtClean="0"/>
              <a:t> reached the island via satellite.</a:t>
            </a:r>
          </a:p>
        </p:txBody>
      </p:sp>
      <p:sp>
        <p:nvSpPr>
          <p:cNvPr id="4" name="Slide Number Placeholder 3"/>
          <p:cNvSpPr>
            <a:spLocks noGrp="1"/>
          </p:cNvSpPr>
          <p:nvPr>
            <p:ph type="sldNum" sz="quarter" idx="10"/>
          </p:nvPr>
        </p:nvSpPr>
        <p:spPr/>
        <p:txBody>
          <a:bodyPr/>
          <a:lstStyle/>
          <a:p>
            <a:fld id="{0AF46FD7-2071-D545-BE76-98C1CEF5A50C}" type="slidenum">
              <a:rPr lang="en-US" smtClean="0"/>
              <a:t>6</a:t>
            </a:fld>
            <a:endParaRPr lang="en-US"/>
          </a:p>
        </p:txBody>
      </p:sp>
    </p:spTree>
    <p:extLst>
      <p:ext uri="{BB962C8B-B14F-4D97-AF65-F5344CB8AC3E}">
        <p14:creationId xmlns:p14="http://schemas.microsoft.com/office/powerpoint/2010/main" val="3282211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I’ll briefly describe the</a:t>
            </a:r>
            <a:r>
              <a:rPr lang="en-US" baseline="0" dirty="0" smtClean="0"/>
              <a:t> measurement sources that we used in this paper. All of our measurements were collected over a two month period during March and April of this year.</a:t>
            </a:r>
          </a:p>
          <a:p>
            <a:endParaRPr lang="en-US" baseline="0" dirty="0" smtClean="0"/>
          </a:p>
          <a:p>
            <a:r>
              <a:rPr lang="en-US" baseline="0" dirty="0" smtClean="0"/>
              <a:t>We selected 50 RIPE Atlas probes located throughout North and South America. Half were in the US, Mexico, Venezuela, and Brazil. The other half were spread throughout the Caribbean, including a single probe located in Havana Cuba. </a:t>
            </a:r>
          </a:p>
          <a:p>
            <a:endParaRPr lang="en-US" baseline="0" dirty="0" smtClean="0"/>
          </a:p>
          <a:p>
            <a:r>
              <a:rPr lang="en-US" baseline="0" dirty="0" smtClean="0"/>
              <a:t>From these probes we ran </a:t>
            </a:r>
            <a:r>
              <a:rPr lang="en-US" baseline="0" dirty="0" err="1" smtClean="0"/>
              <a:t>traceroutes</a:t>
            </a:r>
            <a:r>
              <a:rPr lang="en-US" baseline="0" dirty="0" smtClean="0"/>
              <a:t>, DNS queries, and SSL certificate requests. We discuss the other measurements in the paper, but in this talk I’ll be focusing on our analysis of </a:t>
            </a:r>
            <a:r>
              <a:rPr lang="en-US" baseline="0" dirty="0" err="1" smtClean="0"/>
              <a:t>traceroute</a:t>
            </a:r>
            <a:r>
              <a:rPr lang="en-US" baseline="0" dirty="0" smtClean="0"/>
              <a:t> data.</a:t>
            </a:r>
          </a:p>
          <a:p>
            <a:endParaRPr lang="en-US" baseline="0" dirty="0" smtClean="0"/>
          </a:p>
          <a:p>
            <a:r>
              <a:rPr lang="en-US" baseline="0" dirty="0" smtClean="0"/>
              <a:t>We also launched </a:t>
            </a:r>
            <a:r>
              <a:rPr lang="en-US" baseline="0" dirty="0" err="1" smtClean="0"/>
              <a:t>traceroutes</a:t>
            </a:r>
            <a:r>
              <a:rPr lang="en-US" baseline="0" dirty="0" smtClean="0"/>
              <a:t> to prefixes in Cuba from </a:t>
            </a:r>
            <a:r>
              <a:rPr lang="en-US" baseline="0" dirty="0" err="1" smtClean="0"/>
              <a:t>Namehelp</a:t>
            </a:r>
            <a:r>
              <a:rPr lang="en-US" baseline="0" dirty="0" smtClean="0"/>
              <a:t>, a tool published by our lab back in 2012. This dataset had approximately 6,000 clients located in 600 different networks.</a:t>
            </a:r>
          </a:p>
          <a:p>
            <a:endParaRPr lang="en-US" baseline="0" dirty="0" smtClean="0"/>
          </a:p>
        </p:txBody>
      </p:sp>
      <p:sp>
        <p:nvSpPr>
          <p:cNvPr id="4" name="Slide Number Placeholder 3"/>
          <p:cNvSpPr>
            <a:spLocks noGrp="1"/>
          </p:cNvSpPr>
          <p:nvPr>
            <p:ph type="sldNum" sz="quarter" idx="10"/>
          </p:nvPr>
        </p:nvSpPr>
        <p:spPr/>
        <p:txBody>
          <a:bodyPr/>
          <a:lstStyle/>
          <a:p>
            <a:fld id="{0AF46FD7-2071-D545-BE76-98C1CEF5A50C}" type="slidenum">
              <a:rPr lang="en-US" smtClean="0"/>
              <a:t>7</a:t>
            </a:fld>
            <a:endParaRPr lang="en-US"/>
          </a:p>
        </p:txBody>
      </p:sp>
    </p:spTree>
    <p:extLst>
      <p:ext uri="{BB962C8B-B14F-4D97-AF65-F5344CB8AC3E}">
        <p14:creationId xmlns:p14="http://schemas.microsoft.com/office/powerpoint/2010/main" val="1440992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first things</a:t>
            </a:r>
            <a:r>
              <a:rPr lang="en-US" baseline="0" dirty="0" smtClean="0"/>
              <a:t> we did was compare latency performance in Cuba to other islands in the area. This figure shows the distribution of ping measurements from Atlas probes in the Dominican Republic, Puerto Rico, and Cuba to one of our machines in Chicago. </a:t>
            </a:r>
          </a:p>
          <a:p>
            <a:endParaRPr lang="en-US" baseline="0" dirty="0" smtClean="0"/>
          </a:p>
          <a:p>
            <a:r>
              <a:rPr lang="en-US" baseline="0" dirty="0" smtClean="0"/>
              <a:t>What we found was that latency measurements from Cuba were often over 240 </a:t>
            </a:r>
            <a:r>
              <a:rPr lang="en-US" baseline="0" dirty="0" err="1" smtClean="0"/>
              <a:t>ms</a:t>
            </a:r>
            <a:r>
              <a:rPr lang="en-US" baseline="0" dirty="0" smtClean="0"/>
              <a:t> higher than measurements from other islands in the area.</a:t>
            </a:r>
            <a:endParaRPr lang="en-US" dirty="0"/>
          </a:p>
        </p:txBody>
      </p:sp>
      <p:sp>
        <p:nvSpPr>
          <p:cNvPr id="4" name="Slide Number Placeholder 3"/>
          <p:cNvSpPr>
            <a:spLocks noGrp="1"/>
          </p:cNvSpPr>
          <p:nvPr>
            <p:ph type="sldNum" sz="quarter" idx="10"/>
          </p:nvPr>
        </p:nvSpPr>
        <p:spPr/>
        <p:txBody>
          <a:bodyPr/>
          <a:lstStyle/>
          <a:p>
            <a:fld id="{0AF46FD7-2071-D545-BE76-98C1CEF5A50C}" type="slidenum">
              <a:rPr lang="en-US" smtClean="0"/>
              <a:t>8</a:t>
            </a:fld>
            <a:endParaRPr lang="en-US"/>
          </a:p>
        </p:txBody>
      </p:sp>
    </p:spTree>
    <p:extLst>
      <p:ext uri="{BB962C8B-B14F-4D97-AF65-F5344CB8AC3E}">
        <p14:creationId xmlns:p14="http://schemas.microsoft.com/office/powerpoint/2010/main" val="113395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shows the submarine cables in the Caribbean. Despite the large number of cables in the area, only one, the ALBA-1</a:t>
            </a:r>
            <a:r>
              <a:rPr lang="en-US" baseline="0" dirty="0" smtClean="0"/>
              <a:t> lands in Cuba. Some even detour around the island. </a:t>
            </a:r>
          </a:p>
          <a:p>
            <a:endParaRPr lang="en-US" baseline="0" dirty="0" smtClean="0"/>
          </a:p>
          <a:p>
            <a:r>
              <a:rPr lang="en-US" baseline="0" dirty="0" smtClean="0"/>
              <a:t>When we looked at </a:t>
            </a:r>
            <a:r>
              <a:rPr lang="en-US" baseline="0" dirty="0" err="1" smtClean="0"/>
              <a:t>traceroute</a:t>
            </a:r>
            <a:r>
              <a:rPr lang="en-US" baseline="0" dirty="0" smtClean="0"/>
              <a:t> measurements from the probe in Cuba, we saw that all paths traffic out of the island traversed this submarine cable. However, we did see large increases in latency soon after </a:t>
            </a:r>
            <a:r>
              <a:rPr lang="en-US" baseline="0" dirty="0" err="1" smtClean="0"/>
              <a:t>traceroute</a:t>
            </a:r>
            <a:r>
              <a:rPr lang="en-US" baseline="0" dirty="0" smtClean="0"/>
              <a:t> probes reached the US.</a:t>
            </a:r>
          </a:p>
        </p:txBody>
      </p:sp>
      <p:sp>
        <p:nvSpPr>
          <p:cNvPr id="4" name="Slide Number Placeholder 3"/>
          <p:cNvSpPr>
            <a:spLocks noGrp="1"/>
          </p:cNvSpPr>
          <p:nvPr>
            <p:ph type="sldNum" sz="quarter" idx="10"/>
          </p:nvPr>
        </p:nvSpPr>
        <p:spPr/>
        <p:txBody>
          <a:bodyPr/>
          <a:lstStyle/>
          <a:p>
            <a:fld id="{0AF46FD7-2071-D545-BE76-98C1CEF5A50C}" type="slidenum">
              <a:rPr lang="en-US" smtClean="0"/>
              <a:t>9</a:t>
            </a:fld>
            <a:endParaRPr lang="en-US"/>
          </a:p>
        </p:txBody>
      </p:sp>
    </p:spTree>
    <p:extLst>
      <p:ext uri="{BB962C8B-B14F-4D97-AF65-F5344CB8AC3E}">
        <p14:creationId xmlns:p14="http://schemas.microsoft.com/office/powerpoint/2010/main" val="3646562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9" name="Rectangle 5"/>
          <p:cNvSpPr>
            <a:spLocks noGrp="1" noChangeArrowheads="1"/>
          </p:cNvSpPr>
          <p:nvPr>
            <p:ph type="subTitle" sz="quarter" idx="1"/>
          </p:nvPr>
        </p:nvSpPr>
        <p:spPr>
          <a:xfrm>
            <a:off x="1447800" y="3657600"/>
            <a:ext cx="6400800" cy="2012950"/>
          </a:xfrm>
        </p:spPr>
        <p:txBody>
          <a:bodyPr/>
          <a:lstStyle>
            <a:lvl1pPr marL="0" indent="0" algn="ctr">
              <a:buFont typeface="Wingdings" pitchFamily="2" charset="2"/>
              <a:buNone/>
              <a:defRPr sz="2400"/>
            </a:lvl1pPr>
          </a:lstStyle>
          <a:p>
            <a:r>
              <a:rPr lang="en-US" smtClean="0"/>
              <a:t>Click to edit Master subtitle style</a:t>
            </a:r>
            <a:endParaRPr lang="en-US"/>
          </a:p>
        </p:txBody>
      </p:sp>
      <p:sp>
        <p:nvSpPr>
          <p:cNvPr id="6150" name="Rectangle 6"/>
          <p:cNvSpPr>
            <a:spLocks noGrp="1" noChangeArrowheads="1"/>
          </p:cNvSpPr>
          <p:nvPr>
            <p:ph type="ctrTitle" sz="quarter"/>
          </p:nvPr>
        </p:nvSpPr>
        <p:spPr>
          <a:xfrm>
            <a:off x="381000" y="2101850"/>
            <a:ext cx="8418513" cy="641350"/>
          </a:xfrm>
        </p:spPr>
        <p:txBody>
          <a:bodyPr anchor="b">
            <a:spAutoFit/>
          </a:bodyPr>
          <a:lstStyle>
            <a:lvl1pPr algn="ctr">
              <a:defRPr sz="3600">
                <a:ln w="18415" cmpd="sng">
                  <a:solidFill>
                    <a:srgbClr val="545EB4"/>
                  </a:solidFill>
                  <a:prstDash val="solid"/>
                </a:ln>
                <a:solidFill>
                  <a:srgbClr val="444488"/>
                </a:solidFill>
                <a:effectLst/>
              </a:defRPr>
            </a:lvl1pPr>
          </a:lstStyle>
          <a:p>
            <a:r>
              <a:rPr lang="en-US" smtClean="0"/>
              <a:t>Click to edit Master title style</a:t>
            </a:r>
            <a:endParaRPr lang="en-US" dirty="0"/>
          </a:p>
        </p:txBody>
      </p:sp>
      <p:sp>
        <p:nvSpPr>
          <p:cNvPr id="11" name="Rectangle 8"/>
          <p:cNvSpPr>
            <a:spLocks noChangeArrowheads="1"/>
          </p:cNvSpPr>
          <p:nvPr userDrawn="1"/>
        </p:nvSpPr>
        <p:spPr bwMode="blackGray">
          <a:xfrm>
            <a:off x="0" y="6516981"/>
            <a:ext cx="9144000" cy="346972"/>
          </a:xfrm>
          <a:prstGeom prst="rect">
            <a:avLst/>
          </a:prstGeom>
          <a:solidFill>
            <a:srgbClr val="666699"/>
          </a:solidFill>
          <a:ln w="19050">
            <a:solidFill>
              <a:srgbClr val="666699"/>
            </a:solidFill>
            <a:miter lim="800000"/>
            <a:headEnd/>
            <a:tailEnd/>
          </a:ln>
          <a:effectLst/>
        </p:spPr>
        <p:txBody>
          <a:bodyPr wrap="none" anchor="ctr"/>
          <a:lstStyle/>
          <a:p>
            <a:pPr>
              <a:defRPr/>
            </a:pPr>
            <a:endParaRPr lang="en-US" dirty="0"/>
          </a:p>
        </p:txBody>
      </p:sp>
      <p:sp>
        <p:nvSpPr>
          <p:cNvPr id="8" name="Text Box 8"/>
          <p:cNvSpPr txBox="1">
            <a:spLocks noChangeArrowheads="1"/>
          </p:cNvSpPr>
          <p:nvPr userDrawn="1"/>
        </p:nvSpPr>
        <p:spPr bwMode="auto">
          <a:xfrm>
            <a:off x="4959458" y="6501741"/>
            <a:ext cx="4184542" cy="338785"/>
          </a:xfrm>
          <a:prstGeom prst="rect">
            <a:avLst/>
          </a:prstGeom>
          <a:noFill/>
          <a:ln w="12700" cap="sq">
            <a:noFill/>
            <a:miter lim="800000"/>
            <a:headEnd type="none" w="sm" len="sm"/>
            <a:tailEnd type="none" w="sm" len="sm"/>
          </a:ln>
          <a:effectLst/>
        </p:spPr>
        <p:txBody>
          <a:bodyPr>
            <a:spAutoFit/>
          </a:bodyPr>
          <a:lstStyle/>
          <a:p>
            <a:pPr algn="r" eaLnBrk="1" hangingPunct="1">
              <a:spcBef>
                <a:spcPct val="50000"/>
              </a:spcBef>
              <a:defRPr/>
            </a:pPr>
            <a:r>
              <a:rPr lang="en-US" sz="1600" b="1" dirty="0">
                <a:solidFill>
                  <a:schemeClr val="bg1"/>
                </a:solidFill>
                <a:latin typeface="Avenir Book"/>
                <a:cs typeface="Avenir Book"/>
              </a:rPr>
              <a:t>http://aqualab.cs.northwestern.edu</a:t>
            </a:r>
          </a:p>
        </p:txBody>
      </p:sp>
      <p:sp>
        <p:nvSpPr>
          <p:cNvPr id="9" name="Rectangle 11"/>
          <p:cNvSpPr>
            <a:spLocks noChangeArrowheads="1"/>
          </p:cNvSpPr>
          <p:nvPr userDrawn="1"/>
        </p:nvSpPr>
        <p:spPr bwMode="auto">
          <a:xfrm rot="10800000">
            <a:off x="0" y="0"/>
            <a:ext cx="9143999" cy="685799"/>
          </a:xfrm>
          <a:prstGeom prst="rect">
            <a:avLst/>
          </a:prstGeom>
          <a:solidFill>
            <a:srgbClr val="666699">
              <a:alpha val="50000"/>
            </a:srgbClr>
          </a:solidFill>
          <a:ln w="9525">
            <a:noFill/>
            <a:miter lim="800000"/>
            <a:headEnd/>
            <a:tailEnd/>
          </a:ln>
          <a:effectLst/>
        </p:spPr>
        <p:txBody>
          <a:bodyPr wrap="none" anchor="ctr"/>
          <a:lstStyle/>
          <a:p>
            <a:pPr>
              <a:defRPr/>
            </a:pPr>
            <a:endParaRPr lang="en-US" dirty="0"/>
          </a:p>
        </p:txBody>
      </p:sp>
      <p:sp>
        <p:nvSpPr>
          <p:cNvPr id="10" name="Rectangle 11"/>
          <p:cNvSpPr>
            <a:spLocks noChangeArrowheads="1"/>
          </p:cNvSpPr>
          <p:nvPr userDrawn="1"/>
        </p:nvSpPr>
        <p:spPr bwMode="auto">
          <a:xfrm rot="10800000">
            <a:off x="0" y="0"/>
            <a:ext cx="9143999" cy="685799"/>
          </a:xfrm>
          <a:prstGeom prst="rect">
            <a:avLst/>
          </a:prstGeom>
          <a:solidFill>
            <a:srgbClr val="666699">
              <a:alpha val="50000"/>
            </a:srgbClr>
          </a:solidFill>
          <a:ln w="9525">
            <a:noFill/>
            <a:miter lim="800000"/>
            <a:headEnd/>
            <a:tailEnd/>
          </a:ln>
          <a:effectLst/>
        </p:spPr>
        <p:txBody>
          <a:bodyPr wrap="none" anchor="ctr"/>
          <a:lstStyle/>
          <a:p>
            <a:pPr>
              <a:defRPr/>
            </a:pPr>
            <a:endParaRPr lang="en-US" dirty="0"/>
          </a:p>
        </p:txBody>
      </p:sp>
      <p:sp>
        <p:nvSpPr>
          <p:cNvPr id="12" name="Rectangle 11"/>
          <p:cNvSpPr>
            <a:spLocks noChangeArrowheads="1"/>
          </p:cNvSpPr>
          <p:nvPr userDrawn="1"/>
        </p:nvSpPr>
        <p:spPr bwMode="auto">
          <a:xfrm rot="10800000">
            <a:off x="0" y="0"/>
            <a:ext cx="9143999" cy="685799"/>
          </a:xfrm>
          <a:prstGeom prst="rect">
            <a:avLst/>
          </a:prstGeom>
          <a:solidFill>
            <a:srgbClr val="666699">
              <a:alpha val="50000"/>
            </a:srgbClr>
          </a:solidFill>
          <a:ln w="9525">
            <a:noFill/>
            <a:miter lim="800000"/>
            <a:headEnd/>
            <a:tailEnd/>
          </a:ln>
          <a:effectLst/>
        </p:spPr>
        <p:txBody>
          <a:bodyPr wrap="none" anchor="ct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914400"/>
            <a:ext cx="3962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962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23825"/>
            <a:ext cx="80772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914400"/>
            <a:ext cx="39624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914400"/>
            <a:ext cx="39624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04800" y="76200"/>
            <a:ext cx="8534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3075" name="Rectangle 3"/>
          <p:cNvSpPr>
            <a:spLocks noGrp="1" noChangeArrowheads="1"/>
          </p:cNvSpPr>
          <p:nvPr>
            <p:ph type="body" idx="1"/>
          </p:nvPr>
        </p:nvSpPr>
        <p:spPr bwMode="auto">
          <a:xfrm>
            <a:off x="304800" y="990600"/>
            <a:ext cx="8534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128" name="Rectangle 8"/>
          <p:cNvSpPr>
            <a:spLocks noChangeArrowheads="1"/>
          </p:cNvSpPr>
          <p:nvPr/>
        </p:nvSpPr>
        <p:spPr bwMode="blackGray">
          <a:xfrm>
            <a:off x="4038600" y="6545530"/>
            <a:ext cx="5105400" cy="312470"/>
          </a:xfrm>
          <a:prstGeom prst="rect">
            <a:avLst/>
          </a:prstGeom>
          <a:solidFill>
            <a:srgbClr val="666699"/>
          </a:solidFill>
          <a:ln w="19050">
            <a:solidFill>
              <a:srgbClr val="666699"/>
            </a:solidFill>
            <a:miter lim="800000"/>
            <a:headEnd/>
            <a:tailEnd/>
          </a:ln>
          <a:effectLst/>
        </p:spPr>
        <p:txBody>
          <a:bodyPr wrap="none" anchor="ctr"/>
          <a:lstStyle/>
          <a:p>
            <a:pPr>
              <a:defRPr/>
            </a:pPr>
            <a:endParaRPr lang="en-US" sz="1600" dirty="0">
              <a:solidFill>
                <a:srgbClr val="545EB4"/>
              </a:solidFill>
              <a:latin typeface="Avenir Book"/>
              <a:cs typeface="Avenir Book"/>
            </a:endParaRPr>
          </a:p>
        </p:txBody>
      </p:sp>
      <p:sp>
        <p:nvSpPr>
          <p:cNvPr id="17" name="Rectangle 8"/>
          <p:cNvSpPr>
            <a:spLocks noChangeArrowheads="1"/>
          </p:cNvSpPr>
          <p:nvPr/>
        </p:nvSpPr>
        <p:spPr bwMode="blackGray">
          <a:xfrm>
            <a:off x="0" y="6553200"/>
            <a:ext cx="9144000" cy="313266"/>
          </a:xfrm>
          <a:prstGeom prst="rect">
            <a:avLst/>
          </a:prstGeom>
          <a:noFill/>
          <a:ln w="19050">
            <a:solidFill>
              <a:srgbClr val="666699"/>
            </a:solidFill>
            <a:miter lim="800000"/>
            <a:headEnd/>
            <a:tailEnd/>
          </a:ln>
          <a:effectLst/>
        </p:spPr>
        <p:txBody>
          <a:bodyPr wrap="none" anchor="ctr"/>
          <a:lstStyle/>
          <a:p>
            <a:pPr>
              <a:defRPr/>
            </a:pPr>
            <a:endParaRPr lang="en-US" sz="1600" dirty="0">
              <a:latin typeface="Avenir Book"/>
              <a:cs typeface="Avenir Book"/>
            </a:endParaRPr>
          </a:p>
        </p:txBody>
      </p:sp>
      <p:sp>
        <p:nvSpPr>
          <p:cNvPr id="20" name="Footer Placeholder 3"/>
          <p:cNvSpPr txBox="1">
            <a:spLocks/>
          </p:cNvSpPr>
          <p:nvPr/>
        </p:nvSpPr>
        <p:spPr>
          <a:xfrm>
            <a:off x="0" y="6553199"/>
            <a:ext cx="4038600" cy="297519"/>
          </a:xfrm>
          <a:prstGeom prst="rect">
            <a:avLst/>
          </a:prstGeom>
          <a:ln>
            <a:noFill/>
          </a:ln>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smtClean="0">
                <a:ln>
                  <a:noFill/>
                </a:ln>
                <a:solidFill>
                  <a:srgbClr val="666699"/>
                </a:solidFill>
                <a:effectLst/>
                <a:uLnTx/>
                <a:uFillTx/>
                <a:latin typeface="Avenir Book"/>
                <a:ea typeface="+mn-ea"/>
                <a:cs typeface="Avenir Book"/>
              </a:rPr>
              <a:t>AquaLab</a:t>
            </a:r>
            <a:r>
              <a:rPr kumimoji="0" lang="en-US" sz="1400" b="0" i="0" u="none" strike="noStrike" kern="1200" cap="none" spc="0" normalizeH="0" baseline="0" noProof="0" dirty="0" smtClean="0">
                <a:ln>
                  <a:noFill/>
                </a:ln>
                <a:solidFill>
                  <a:srgbClr val="666699"/>
                </a:solidFill>
                <a:effectLst/>
                <a:uLnTx/>
                <a:uFillTx/>
                <a:latin typeface="Avenir Book"/>
                <a:ea typeface="+mn-ea"/>
                <a:cs typeface="Avenir Book"/>
              </a:rPr>
              <a:t> @ Northwestern</a:t>
            </a:r>
            <a:endParaRPr kumimoji="0" lang="en-US" sz="1400" b="0" i="0" u="none" strike="noStrike" kern="1200" cap="none" spc="0" normalizeH="0" baseline="0" noProof="0" dirty="0">
              <a:ln>
                <a:noFill/>
              </a:ln>
              <a:solidFill>
                <a:srgbClr val="666699"/>
              </a:solidFill>
              <a:effectLst/>
              <a:uLnTx/>
              <a:uFillTx/>
              <a:latin typeface="Avenir Book"/>
              <a:ea typeface="+mn-ea"/>
              <a:cs typeface="Avenir Book"/>
            </a:endParaRPr>
          </a:p>
        </p:txBody>
      </p:sp>
      <p:sp>
        <p:nvSpPr>
          <p:cNvPr id="22" name="Slide Number Placeholder 4"/>
          <p:cNvSpPr txBox="1">
            <a:spLocks/>
          </p:cNvSpPr>
          <p:nvPr/>
        </p:nvSpPr>
        <p:spPr>
          <a:xfrm>
            <a:off x="8734425" y="6553200"/>
            <a:ext cx="409575" cy="304800"/>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7020D3DC-CDC9-4B94-A0DB-13F4D6987516}" type="slidenum">
              <a:rPr kumimoji="0" lang="en-US" sz="1200" b="0" i="0" u="none" strike="noStrike" kern="1200" cap="none" spc="0" normalizeH="0" baseline="0" noProof="0" smtClean="0">
                <a:ln>
                  <a:noFill/>
                </a:ln>
                <a:solidFill>
                  <a:schemeClr val="bg1"/>
                </a:solidFill>
                <a:effectLst/>
                <a:uLnTx/>
                <a:uFillTx/>
                <a:latin typeface="Avenir Book"/>
                <a:ea typeface="+mn-ea"/>
                <a:cs typeface="Avenir Book"/>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Avenir Book"/>
              <a:ea typeface="+mn-ea"/>
              <a:cs typeface="Avenir Book"/>
            </a:endParaRPr>
          </a:p>
        </p:txBody>
      </p:sp>
      <p:sp>
        <p:nvSpPr>
          <p:cNvPr id="2" name="Rectangle 1"/>
          <p:cNvSpPr/>
          <p:nvPr/>
        </p:nvSpPr>
        <p:spPr>
          <a:xfrm>
            <a:off x="4038600" y="6553200"/>
            <a:ext cx="4800600" cy="338554"/>
          </a:xfrm>
          <a:prstGeom prst="rect">
            <a:avLst/>
          </a:prstGeom>
        </p:spPr>
        <p:txBody>
          <a:bodyPr wrap="square">
            <a:spAutoFit/>
          </a:bodyPr>
          <a:lstStyle/>
          <a:p>
            <a:pPr>
              <a:defRPr/>
            </a:pPr>
            <a:r>
              <a:rPr lang="en-US" sz="1600" dirty="0" smtClean="0">
                <a:solidFill>
                  <a:schemeClr val="bg1"/>
                </a:solidFill>
                <a:latin typeface="Avenir Book"/>
                <a:cs typeface="Avenir Book"/>
              </a:rPr>
              <a:t>In</a:t>
            </a:r>
            <a:r>
              <a:rPr lang="en-US" sz="1600" baseline="0" dirty="0" smtClean="0">
                <a:solidFill>
                  <a:schemeClr val="bg1"/>
                </a:solidFill>
                <a:latin typeface="Avenir Book"/>
                <a:cs typeface="Avenir Book"/>
              </a:rPr>
              <a:t> and Out of Cuba</a:t>
            </a:r>
            <a:endParaRPr lang="en-US" sz="1600" dirty="0" smtClean="0">
              <a:solidFill>
                <a:schemeClr val="bg1"/>
              </a:solidFill>
              <a:latin typeface="Avenir Book"/>
              <a:cs typeface="Avenir Book"/>
            </a:endParaRP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4" r:id="rId3"/>
    <p:sldLayoutId id="2147483736" r:id="rId4"/>
    <p:sldLayoutId id="2147483737" r:id="rId5"/>
    <p:sldLayoutId id="2147483740" r:id="rId6"/>
    <p:sldLayoutId id="2147483742" r:id="rId7"/>
  </p:sldLayoutIdLst>
  <p:timing>
    <p:tnLst>
      <p:par>
        <p:cTn xmlns:p14="http://schemas.microsoft.com/office/powerpoint/2010/main" id="1" dur="indefinite" restart="never" nodeType="tmRoot"/>
      </p:par>
    </p:tnLst>
  </p:timing>
  <p:hf hdr="0" dt="0"/>
  <p:txStyles>
    <p:titleStyle>
      <a:lvl1pPr algn="l" rtl="0" eaLnBrk="1" fontAlgn="base" hangingPunct="1">
        <a:spcBef>
          <a:spcPct val="0"/>
        </a:spcBef>
        <a:spcAft>
          <a:spcPct val="0"/>
        </a:spcAft>
        <a:defRPr sz="3600" b="0" cap="none" spc="0">
          <a:ln>
            <a:noFill/>
          </a:ln>
          <a:solidFill>
            <a:srgbClr val="545EB4"/>
          </a:solidFill>
          <a:effectLst/>
          <a:latin typeface="Avenir Book"/>
          <a:ea typeface="+mj-ea"/>
          <a:cs typeface="Avenir Book"/>
        </a:defRPr>
      </a:lvl1pPr>
      <a:lvl2pPr algn="l" rtl="0" eaLnBrk="1" fontAlgn="base" hangingPunct="1">
        <a:spcBef>
          <a:spcPct val="0"/>
        </a:spcBef>
        <a:spcAft>
          <a:spcPct val="0"/>
        </a:spcAft>
        <a:defRPr sz="3200">
          <a:solidFill>
            <a:schemeClr val="tx2"/>
          </a:solidFill>
          <a:latin typeface="Tahoma" pitchFamily="34" charset="0"/>
        </a:defRPr>
      </a:lvl2pPr>
      <a:lvl3pPr algn="l" rtl="0" eaLnBrk="1" fontAlgn="base" hangingPunct="1">
        <a:spcBef>
          <a:spcPct val="0"/>
        </a:spcBef>
        <a:spcAft>
          <a:spcPct val="0"/>
        </a:spcAft>
        <a:defRPr sz="3200">
          <a:solidFill>
            <a:schemeClr val="tx2"/>
          </a:solidFill>
          <a:latin typeface="Tahoma" pitchFamily="34" charset="0"/>
        </a:defRPr>
      </a:lvl3pPr>
      <a:lvl4pPr algn="l" rtl="0" eaLnBrk="1" fontAlgn="base" hangingPunct="1">
        <a:spcBef>
          <a:spcPct val="0"/>
        </a:spcBef>
        <a:spcAft>
          <a:spcPct val="0"/>
        </a:spcAft>
        <a:defRPr sz="3200">
          <a:solidFill>
            <a:schemeClr val="tx2"/>
          </a:solidFill>
          <a:latin typeface="Tahoma" pitchFamily="34" charset="0"/>
        </a:defRPr>
      </a:lvl4pPr>
      <a:lvl5pPr algn="l" rtl="0" eaLnBrk="1" fontAlgn="base" hangingPunct="1">
        <a:spcBef>
          <a:spcPct val="0"/>
        </a:spcBef>
        <a:spcAft>
          <a:spcPct val="0"/>
        </a:spcAft>
        <a:defRPr sz="3200">
          <a:solidFill>
            <a:schemeClr val="tx2"/>
          </a:solidFill>
          <a:latin typeface="Tahoma" pitchFamily="34" charset="0"/>
        </a:defRPr>
      </a:lvl5pPr>
      <a:lvl6pPr marL="457200" algn="l" rtl="0" eaLnBrk="1" fontAlgn="base" hangingPunct="1">
        <a:spcBef>
          <a:spcPct val="0"/>
        </a:spcBef>
        <a:spcAft>
          <a:spcPct val="0"/>
        </a:spcAft>
        <a:defRPr sz="3200">
          <a:solidFill>
            <a:schemeClr val="tx2"/>
          </a:solidFill>
          <a:latin typeface="Tahoma" pitchFamily="34" charset="0"/>
        </a:defRPr>
      </a:lvl6pPr>
      <a:lvl7pPr marL="914400" algn="l" rtl="0" eaLnBrk="1" fontAlgn="base" hangingPunct="1">
        <a:spcBef>
          <a:spcPct val="0"/>
        </a:spcBef>
        <a:spcAft>
          <a:spcPct val="0"/>
        </a:spcAft>
        <a:defRPr sz="3200">
          <a:solidFill>
            <a:schemeClr val="tx2"/>
          </a:solidFill>
          <a:latin typeface="Tahoma" pitchFamily="34" charset="0"/>
        </a:defRPr>
      </a:lvl7pPr>
      <a:lvl8pPr marL="1371600" algn="l" rtl="0" eaLnBrk="1" fontAlgn="base" hangingPunct="1">
        <a:spcBef>
          <a:spcPct val="0"/>
        </a:spcBef>
        <a:spcAft>
          <a:spcPct val="0"/>
        </a:spcAft>
        <a:defRPr sz="3200">
          <a:solidFill>
            <a:schemeClr val="tx2"/>
          </a:solidFill>
          <a:latin typeface="Tahoma" pitchFamily="34" charset="0"/>
        </a:defRPr>
      </a:lvl8pPr>
      <a:lvl9pPr marL="1828800" algn="l" rtl="0" eaLnBrk="1" fontAlgn="base" hangingPunct="1">
        <a:spcBef>
          <a:spcPct val="0"/>
        </a:spcBef>
        <a:spcAft>
          <a:spcPct val="0"/>
        </a:spcAft>
        <a:defRPr sz="32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accent1"/>
        </a:buClr>
        <a:buSzPct val="80000"/>
        <a:buFont typeface="Wingdings" pitchFamily="2" charset="2"/>
        <a:buBlip>
          <a:blip r:embed="rId9"/>
        </a:buBlip>
        <a:defRPr sz="2400">
          <a:solidFill>
            <a:schemeClr val="tx1"/>
          </a:solidFill>
          <a:latin typeface="Avenir Book"/>
          <a:ea typeface="+mn-ea"/>
          <a:cs typeface="Avenir Book"/>
        </a:defRPr>
      </a:lvl1pPr>
      <a:lvl2pPr marL="742950" indent="-285750" algn="l" rtl="0" eaLnBrk="1" fontAlgn="base" hangingPunct="1">
        <a:spcBef>
          <a:spcPct val="20000"/>
        </a:spcBef>
        <a:spcAft>
          <a:spcPct val="0"/>
        </a:spcAft>
        <a:buChar char="–"/>
        <a:defRPr sz="2000">
          <a:solidFill>
            <a:schemeClr val="tx1"/>
          </a:solidFill>
          <a:latin typeface="Avenir Book"/>
          <a:cs typeface="Avenir Book"/>
        </a:defRPr>
      </a:lvl2pPr>
      <a:lvl3pPr marL="1143000" indent="-228600" algn="l" rtl="0" eaLnBrk="1" fontAlgn="base" hangingPunct="1">
        <a:spcBef>
          <a:spcPct val="20000"/>
        </a:spcBef>
        <a:spcAft>
          <a:spcPct val="0"/>
        </a:spcAft>
        <a:buChar char="•"/>
        <a:defRPr sz="1800">
          <a:solidFill>
            <a:schemeClr val="tx1"/>
          </a:solidFill>
          <a:latin typeface="Avenir Book"/>
          <a:cs typeface="Avenir Book"/>
        </a:defRPr>
      </a:lvl3pPr>
      <a:lvl4pPr marL="1600200" indent="-228600" algn="l" rtl="0" eaLnBrk="1" fontAlgn="base" hangingPunct="1">
        <a:spcBef>
          <a:spcPct val="20000"/>
        </a:spcBef>
        <a:spcAft>
          <a:spcPct val="0"/>
        </a:spcAft>
        <a:buChar char="–"/>
        <a:defRPr sz="1800">
          <a:solidFill>
            <a:schemeClr val="tx1"/>
          </a:solidFill>
          <a:latin typeface="Avenir Book"/>
          <a:cs typeface="Avenir Book"/>
        </a:defRPr>
      </a:lvl4pPr>
      <a:lvl5pPr marL="2057400" indent="-228600" algn="l" rtl="0" eaLnBrk="1" fontAlgn="base" hangingPunct="1">
        <a:spcBef>
          <a:spcPct val="20000"/>
        </a:spcBef>
        <a:spcAft>
          <a:spcPct val="0"/>
        </a:spcAft>
        <a:buChar char="»"/>
        <a:defRPr sz="1400">
          <a:solidFill>
            <a:schemeClr val="tx1"/>
          </a:solidFill>
          <a:latin typeface="Avenir Book"/>
          <a:cs typeface="Avenir Book"/>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9.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microsoft.com/office/2007/relationships/hdphoto" Target="../media/hdphoto1.wdp"/><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672353" y="3316807"/>
            <a:ext cx="7176247" cy="1255852"/>
          </a:xfrm>
        </p:spPr>
        <p:txBody>
          <a:bodyPr/>
          <a:lstStyle/>
          <a:p>
            <a:pPr algn="l"/>
            <a:r>
              <a:rPr lang="en-US" sz="2800" b="1" dirty="0" smtClean="0">
                <a:solidFill>
                  <a:srgbClr val="000000"/>
                </a:solidFill>
                <a:latin typeface="Avenir Heavy"/>
                <a:cs typeface="Avenir Heavy"/>
              </a:rPr>
              <a:t>Zachary S. Bischof</a:t>
            </a:r>
          </a:p>
          <a:p>
            <a:pPr algn="l"/>
            <a:r>
              <a:rPr lang="en-US" sz="2800" dirty="0">
                <a:solidFill>
                  <a:srgbClr val="000000"/>
                </a:solidFill>
              </a:rPr>
              <a:t>John P. </a:t>
            </a:r>
            <a:r>
              <a:rPr lang="en-US" sz="2800" dirty="0" err="1" smtClean="0">
                <a:solidFill>
                  <a:srgbClr val="000000"/>
                </a:solidFill>
              </a:rPr>
              <a:t>Rula</a:t>
            </a:r>
            <a:endParaRPr lang="en-US" sz="2800" dirty="0" smtClean="0">
              <a:solidFill>
                <a:srgbClr val="000000"/>
              </a:solidFill>
            </a:endParaRPr>
          </a:p>
          <a:p>
            <a:pPr algn="l"/>
            <a:r>
              <a:rPr lang="en-US" sz="2800" dirty="0" err="1" smtClean="0">
                <a:solidFill>
                  <a:srgbClr val="000000"/>
                </a:solidFill>
              </a:rPr>
              <a:t>Fabián</a:t>
            </a:r>
            <a:r>
              <a:rPr lang="en-US" sz="2800" dirty="0" smtClean="0">
                <a:solidFill>
                  <a:srgbClr val="000000"/>
                </a:solidFill>
              </a:rPr>
              <a:t> E. Bustamante</a:t>
            </a:r>
          </a:p>
          <a:p>
            <a:pPr algn="l"/>
            <a:r>
              <a:rPr lang="en-US" i="1" dirty="0" smtClean="0">
                <a:solidFill>
                  <a:srgbClr val="000000"/>
                </a:solidFill>
              </a:rPr>
              <a:t>Northwestern </a:t>
            </a:r>
            <a:r>
              <a:rPr lang="en-US" i="1" dirty="0">
                <a:solidFill>
                  <a:srgbClr val="000000"/>
                </a:solidFill>
              </a:rPr>
              <a:t>U</a:t>
            </a:r>
            <a:r>
              <a:rPr lang="en-US" i="1" dirty="0" smtClean="0">
                <a:solidFill>
                  <a:srgbClr val="000000"/>
                </a:solidFill>
              </a:rPr>
              <a:t>.</a:t>
            </a:r>
            <a:endParaRPr lang="en-US" i="1" dirty="0">
              <a:solidFill>
                <a:srgbClr val="000000"/>
              </a:solidFill>
            </a:endParaRPr>
          </a:p>
          <a:p>
            <a:pPr algn="l"/>
            <a:endParaRPr lang="en-US" sz="2800" dirty="0" smtClean="0">
              <a:latin typeface="Avenir Book Oblique"/>
              <a:cs typeface="Avenir Book Oblique"/>
            </a:endParaRPr>
          </a:p>
        </p:txBody>
      </p:sp>
      <p:sp>
        <p:nvSpPr>
          <p:cNvPr id="6" name="Title 1"/>
          <p:cNvSpPr>
            <a:spLocks noGrp="1"/>
          </p:cNvSpPr>
          <p:nvPr>
            <p:ph type="ctrTitle" sz="quarter"/>
          </p:nvPr>
        </p:nvSpPr>
        <p:spPr>
          <a:xfrm>
            <a:off x="541591" y="1544455"/>
            <a:ext cx="8303784" cy="1384995"/>
          </a:xfrm>
        </p:spPr>
        <p:txBody>
          <a:bodyPr/>
          <a:lstStyle/>
          <a:p>
            <a:pPr algn="l"/>
            <a:r>
              <a:rPr lang="en-US" sz="4400" dirty="0"/>
              <a:t>In and Out of </a:t>
            </a:r>
            <a:r>
              <a:rPr lang="en-US" sz="4400" dirty="0" smtClean="0"/>
              <a:t>Cuba: </a:t>
            </a:r>
            <a:r>
              <a:rPr lang="en-US" sz="4000" dirty="0" smtClean="0"/>
              <a:t>Characterizing </a:t>
            </a:r>
            <a:r>
              <a:rPr lang="en-US" sz="4000" dirty="0"/>
              <a:t>Cuba's Connectivity</a:t>
            </a:r>
            <a:endParaRPr lang="en-US" sz="4000" i="1" dirty="0">
              <a:solidFill>
                <a:schemeClr val="tx1"/>
              </a:solidFill>
              <a:latin typeface="Consolas"/>
              <a:cs typeface="Consola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361" y="5485344"/>
            <a:ext cx="1026459" cy="1018818"/>
          </a:xfrm>
          <a:prstGeom prst="rect">
            <a:avLst/>
          </a:prstGeom>
        </p:spPr>
      </p:pic>
    </p:spTree>
    <p:extLst>
      <p:ext uri="{BB962C8B-B14F-4D97-AF65-F5344CB8AC3E}">
        <p14:creationId xmlns:p14="http://schemas.microsoft.com/office/powerpoint/2010/main" val="19845106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3187" t="13662" r="17704" b="40686"/>
          <a:stretch/>
        </p:blipFill>
        <p:spPr>
          <a:xfrm>
            <a:off x="84149" y="4202888"/>
            <a:ext cx="1115045" cy="491049"/>
          </a:xfrm>
          <a:prstGeom prst="rect">
            <a:avLst/>
          </a:prstGeom>
        </p:spPr>
      </p:pic>
      <p:sp>
        <p:nvSpPr>
          <p:cNvPr id="2" name="Title 1"/>
          <p:cNvSpPr>
            <a:spLocks noGrp="1"/>
          </p:cNvSpPr>
          <p:nvPr>
            <p:ph type="title"/>
          </p:nvPr>
        </p:nvSpPr>
        <p:spPr/>
        <p:txBody>
          <a:bodyPr/>
          <a:lstStyle/>
          <a:p>
            <a:r>
              <a:rPr lang="en-US" dirty="0" smtClean="0"/>
              <a:t>Example: to</a:t>
            </a:r>
            <a:r>
              <a:rPr lang="en-US" dirty="0"/>
              <a:t> </a:t>
            </a:r>
            <a:r>
              <a:rPr lang="en-US" dirty="0" smtClean="0"/>
              <a:t>&amp; from Miami</a:t>
            </a:r>
            <a:endParaRPr lang="en-US" dirty="0"/>
          </a:p>
        </p:txBody>
      </p:sp>
      <p:pic>
        <p:nvPicPr>
          <p:cNvPr id="5" name="Picture 4"/>
          <p:cNvPicPr>
            <a:picLocks noChangeAspect="1"/>
          </p:cNvPicPr>
          <p:nvPr/>
        </p:nvPicPr>
        <p:blipFill>
          <a:blip r:embed="rId4"/>
          <a:stretch>
            <a:fillRect/>
          </a:stretch>
        </p:blipFill>
        <p:spPr>
          <a:xfrm>
            <a:off x="426165" y="2645264"/>
            <a:ext cx="668232" cy="847055"/>
          </a:xfrm>
          <a:prstGeom prst="rect">
            <a:avLst/>
          </a:prstGeom>
        </p:spPr>
      </p:pic>
      <p:pic>
        <p:nvPicPr>
          <p:cNvPr id="7" name="Picture 6"/>
          <p:cNvPicPr>
            <a:picLocks noChangeAspect="1"/>
          </p:cNvPicPr>
          <p:nvPr/>
        </p:nvPicPr>
        <p:blipFill>
          <a:blip r:embed="rId5"/>
          <a:stretch>
            <a:fillRect/>
          </a:stretch>
        </p:blipFill>
        <p:spPr>
          <a:xfrm rot="18929383">
            <a:off x="4116691" y="1172797"/>
            <a:ext cx="745067" cy="745067"/>
          </a:xfrm>
          <a:prstGeom prst="rect">
            <a:avLst/>
          </a:prstGeom>
        </p:spPr>
      </p:pic>
      <p:pic>
        <p:nvPicPr>
          <p:cNvPr id="8" name="Picture 7"/>
          <p:cNvPicPr>
            <a:picLocks noChangeAspect="1"/>
          </p:cNvPicPr>
          <p:nvPr/>
        </p:nvPicPr>
        <p:blipFill>
          <a:blip r:embed="rId4"/>
          <a:stretch>
            <a:fillRect/>
          </a:stretch>
        </p:blipFill>
        <p:spPr>
          <a:xfrm flipH="1">
            <a:off x="7834095" y="2645264"/>
            <a:ext cx="668232" cy="847055"/>
          </a:xfrm>
          <a:prstGeom prst="rect">
            <a:avLst/>
          </a:prstGeom>
        </p:spPr>
      </p:pic>
      <p:cxnSp>
        <p:nvCxnSpPr>
          <p:cNvPr id="19" name="Straight Arrow Connector 18"/>
          <p:cNvCxnSpPr>
            <a:stCxn id="4" idx="3"/>
            <a:endCxn id="27" idx="2"/>
          </p:cNvCxnSpPr>
          <p:nvPr/>
        </p:nvCxnSpPr>
        <p:spPr bwMode="auto">
          <a:xfrm>
            <a:off x="1199194" y="4448413"/>
            <a:ext cx="892943" cy="9269"/>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20" name="Straight Arrow Connector 19"/>
          <p:cNvCxnSpPr>
            <a:stCxn id="8" idx="3"/>
            <a:endCxn id="7" idx="2"/>
          </p:cNvCxnSpPr>
          <p:nvPr/>
        </p:nvCxnSpPr>
        <p:spPr bwMode="auto">
          <a:xfrm flipH="1" flipV="1">
            <a:off x="4750385" y="1810993"/>
            <a:ext cx="3083710" cy="1257799"/>
          </a:xfrm>
          <a:prstGeom prst="straightConnector1">
            <a:avLst/>
          </a:prstGeom>
          <a:solidFill>
            <a:schemeClr val="accent1"/>
          </a:solidFill>
          <a:ln w="57150" cap="flat" cmpd="sng" algn="ctr">
            <a:solidFill>
              <a:schemeClr val="tx1"/>
            </a:solidFill>
            <a:prstDash val="dash"/>
            <a:round/>
            <a:headEnd type="none" w="med" len="med"/>
            <a:tailEnd type="arrow"/>
          </a:ln>
          <a:effectLst/>
        </p:spPr>
      </p:cxnSp>
      <p:cxnSp>
        <p:nvCxnSpPr>
          <p:cNvPr id="21" name="Straight Arrow Connector 20"/>
          <p:cNvCxnSpPr>
            <a:stCxn id="7" idx="1"/>
            <a:endCxn id="5" idx="3"/>
          </p:cNvCxnSpPr>
          <p:nvPr/>
        </p:nvCxnSpPr>
        <p:spPr bwMode="auto">
          <a:xfrm flipH="1">
            <a:off x="1094397" y="1806491"/>
            <a:ext cx="3129165" cy="1262301"/>
          </a:xfrm>
          <a:prstGeom prst="straightConnector1">
            <a:avLst/>
          </a:prstGeom>
          <a:solidFill>
            <a:schemeClr val="accent1"/>
          </a:solidFill>
          <a:ln w="57150" cap="flat" cmpd="sng" algn="ctr">
            <a:solidFill>
              <a:schemeClr val="tx1"/>
            </a:solidFill>
            <a:prstDash val="dash"/>
            <a:round/>
            <a:headEnd type="none" w="med" len="med"/>
            <a:tailEnd type="arrow"/>
          </a:ln>
          <a:effectLst/>
        </p:spPr>
      </p:cxnSp>
      <p:sp>
        <p:nvSpPr>
          <p:cNvPr id="22" name="TextBox 21"/>
          <p:cNvSpPr txBox="1"/>
          <p:nvPr/>
        </p:nvSpPr>
        <p:spPr>
          <a:xfrm>
            <a:off x="3477394" y="933840"/>
            <a:ext cx="2168983" cy="461665"/>
          </a:xfrm>
          <a:prstGeom prst="rect">
            <a:avLst/>
          </a:prstGeom>
          <a:noFill/>
        </p:spPr>
        <p:txBody>
          <a:bodyPr wrap="none" rtlCol="0">
            <a:spAutoFit/>
          </a:bodyPr>
          <a:lstStyle/>
          <a:p>
            <a:r>
              <a:rPr lang="en-US" sz="2400" dirty="0" smtClean="0"/>
              <a:t>Takes 240 </a:t>
            </a:r>
            <a:r>
              <a:rPr lang="en-US" sz="2400" dirty="0" err="1" smtClean="0"/>
              <a:t>ms</a:t>
            </a:r>
            <a:r>
              <a:rPr lang="en-US" sz="2400" dirty="0" smtClean="0"/>
              <a:t>!</a:t>
            </a:r>
            <a:endParaRPr lang="en-US" sz="2400" dirty="0"/>
          </a:p>
        </p:txBody>
      </p:sp>
      <p:sp>
        <p:nvSpPr>
          <p:cNvPr id="24" name="TextBox 23"/>
          <p:cNvSpPr txBox="1"/>
          <p:nvPr/>
        </p:nvSpPr>
        <p:spPr>
          <a:xfrm>
            <a:off x="2506308" y="3445464"/>
            <a:ext cx="1019480" cy="461665"/>
          </a:xfrm>
          <a:prstGeom prst="rect">
            <a:avLst/>
          </a:prstGeom>
          <a:noFill/>
        </p:spPr>
        <p:txBody>
          <a:bodyPr wrap="square" rtlCol="0">
            <a:spAutoFit/>
          </a:bodyPr>
          <a:lstStyle/>
          <a:p>
            <a:pPr algn="ctr"/>
            <a:r>
              <a:rPr lang="en-US" sz="2400" dirty="0" smtClean="0"/>
              <a:t>75 </a:t>
            </a:r>
            <a:r>
              <a:rPr lang="en-US" sz="2400" dirty="0" err="1" smtClean="0"/>
              <a:t>ms</a:t>
            </a:r>
            <a:endParaRPr lang="en-US" sz="2400" dirty="0"/>
          </a:p>
        </p:txBody>
      </p:sp>
      <p:sp>
        <p:nvSpPr>
          <p:cNvPr id="26" name="TextBox 25"/>
          <p:cNvSpPr txBox="1"/>
          <p:nvPr/>
        </p:nvSpPr>
        <p:spPr>
          <a:xfrm>
            <a:off x="7315199" y="3143007"/>
            <a:ext cx="1828801" cy="830997"/>
          </a:xfrm>
          <a:prstGeom prst="rect">
            <a:avLst/>
          </a:prstGeom>
          <a:noFill/>
        </p:spPr>
        <p:txBody>
          <a:bodyPr wrap="square" rtlCol="0">
            <a:spAutoFit/>
          </a:bodyPr>
          <a:lstStyle/>
          <a:p>
            <a:pPr algn="ctr"/>
            <a:r>
              <a:rPr lang="en-US" sz="2400" dirty="0" smtClean="0"/>
              <a:t>RTT jumps to 350 </a:t>
            </a:r>
            <a:r>
              <a:rPr lang="en-US" sz="2400" dirty="0" err="1" smtClean="0"/>
              <a:t>ms</a:t>
            </a:r>
            <a:r>
              <a:rPr lang="en-US" sz="2400" dirty="0" smtClean="0"/>
              <a:t>!</a:t>
            </a:r>
            <a:endParaRPr lang="en-US" sz="2400" dirty="0"/>
          </a:p>
        </p:txBody>
      </p:sp>
      <p:sp>
        <p:nvSpPr>
          <p:cNvPr id="27" name="Cloud 26"/>
          <p:cNvSpPr/>
          <p:nvPr/>
        </p:nvSpPr>
        <p:spPr bwMode="auto">
          <a:xfrm>
            <a:off x="2085434" y="3960519"/>
            <a:ext cx="2161036" cy="994325"/>
          </a:xfrm>
          <a:prstGeom prst="cloud">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err="1" smtClean="0"/>
              <a:t>Telefonica</a:t>
            </a:r>
            <a:r>
              <a:rPr lang="en-US" dirty="0" smtClean="0"/>
              <a:t> (Venezuela)</a:t>
            </a:r>
            <a:endParaRPr lang="en-US" dirty="0"/>
          </a:p>
        </p:txBody>
      </p:sp>
      <p:sp>
        <p:nvSpPr>
          <p:cNvPr id="28" name="Cloud 27"/>
          <p:cNvSpPr/>
          <p:nvPr/>
        </p:nvSpPr>
        <p:spPr bwMode="auto">
          <a:xfrm>
            <a:off x="5142526" y="3960519"/>
            <a:ext cx="1911056" cy="1001236"/>
          </a:xfrm>
          <a:prstGeom prst="cloud">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err="1" smtClean="0"/>
              <a:t>Telefonica</a:t>
            </a:r>
            <a:endParaRPr lang="en-US" dirty="0" smtClean="0"/>
          </a:p>
          <a:p>
            <a:pPr algn="ctr"/>
            <a:r>
              <a:rPr lang="en-US" dirty="0" smtClean="0"/>
              <a:t>(US)</a:t>
            </a:r>
            <a:endParaRPr lang="en-US" dirty="0"/>
          </a:p>
        </p:txBody>
      </p:sp>
      <p:pic>
        <p:nvPicPr>
          <p:cNvPr id="30" name="Picture 29"/>
          <p:cNvPicPr>
            <a:picLocks noChangeAspect="1"/>
          </p:cNvPicPr>
          <p:nvPr/>
        </p:nvPicPr>
        <p:blipFill>
          <a:blip r:embed="rId6"/>
          <a:stretch>
            <a:fillRect/>
          </a:stretch>
        </p:blipFill>
        <p:spPr>
          <a:xfrm flipH="1">
            <a:off x="1231716" y="4477481"/>
            <a:ext cx="495829" cy="369771"/>
          </a:xfrm>
          <a:prstGeom prst="rect">
            <a:avLst/>
          </a:prstGeom>
        </p:spPr>
      </p:pic>
      <p:cxnSp>
        <p:nvCxnSpPr>
          <p:cNvPr id="32" name="Straight Arrow Connector 31"/>
          <p:cNvCxnSpPr>
            <a:stCxn id="27" idx="0"/>
            <a:endCxn id="28" idx="2"/>
          </p:cNvCxnSpPr>
          <p:nvPr/>
        </p:nvCxnSpPr>
        <p:spPr bwMode="auto">
          <a:xfrm>
            <a:off x="4244669" y="4457682"/>
            <a:ext cx="903785" cy="3455"/>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pic>
        <p:nvPicPr>
          <p:cNvPr id="38" name="Picture 37"/>
          <p:cNvPicPr>
            <a:picLocks noChangeAspect="1"/>
          </p:cNvPicPr>
          <p:nvPr/>
        </p:nvPicPr>
        <p:blipFill>
          <a:blip r:embed="rId6"/>
          <a:stretch>
            <a:fillRect/>
          </a:stretch>
        </p:blipFill>
        <p:spPr>
          <a:xfrm flipH="1">
            <a:off x="4283640" y="4459006"/>
            <a:ext cx="495829" cy="369771"/>
          </a:xfrm>
          <a:prstGeom prst="rect">
            <a:avLst/>
          </a:prstGeom>
        </p:spPr>
      </p:pic>
      <p:cxnSp>
        <p:nvCxnSpPr>
          <p:cNvPr id="41" name="Straight Arrow Connector 40"/>
          <p:cNvCxnSpPr>
            <a:stCxn id="28" idx="0"/>
          </p:cNvCxnSpPr>
          <p:nvPr/>
        </p:nvCxnSpPr>
        <p:spPr bwMode="auto">
          <a:xfrm flipV="1">
            <a:off x="7051989" y="4448413"/>
            <a:ext cx="853682" cy="12724"/>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43" name="TextBox 42"/>
          <p:cNvSpPr txBox="1"/>
          <p:nvPr/>
        </p:nvSpPr>
        <p:spPr>
          <a:xfrm>
            <a:off x="5556709" y="3489118"/>
            <a:ext cx="1193957" cy="461665"/>
          </a:xfrm>
          <a:prstGeom prst="rect">
            <a:avLst/>
          </a:prstGeom>
          <a:noFill/>
        </p:spPr>
        <p:txBody>
          <a:bodyPr wrap="none" rtlCol="0">
            <a:spAutoFit/>
          </a:bodyPr>
          <a:lstStyle/>
          <a:p>
            <a:r>
              <a:rPr lang="en-US" sz="2400" dirty="0" smtClean="0"/>
              <a:t>120 </a:t>
            </a:r>
            <a:r>
              <a:rPr lang="en-US" sz="2400" dirty="0" err="1" smtClean="0"/>
              <a:t>ms</a:t>
            </a:r>
            <a:endParaRPr lang="en-US" sz="2400" dirty="0"/>
          </a:p>
        </p:txBody>
      </p:sp>
      <p:cxnSp>
        <p:nvCxnSpPr>
          <p:cNvPr id="52" name="Straight Arrow Connector 51"/>
          <p:cNvCxnSpPr/>
          <p:nvPr/>
        </p:nvCxnSpPr>
        <p:spPr bwMode="auto">
          <a:xfrm flipH="1" flipV="1">
            <a:off x="8365566" y="3489119"/>
            <a:ext cx="6870" cy="607758"/>
          </a:xfrm>
          <a:prstGeom prst="straightConnector1">
            <a:avLst/>
          </a:prstGeom>
          <a:solidFill>
            <a:schemeClr val="accent1"/>
          </a:solidFill>
          <a:ln w="57150" cap="flat" cmpd="sng" algn="ctr">
            <a:solidFill>
              <a:schemeClr val="tx1"/>
            </a:solidFill>
            <a:prstDash val="dash"/>
            <a:round/>
            <a:headEnd type="none" w="med" len="med"/>
            <a:tailEnd type="arrow"/>
          </a:ln>
          <a:effectLst/>
        </p:spPr>
      </p:cxnSp>
      <p:cxnSp>
        <p:nvCxnSpPr>
          <p:cNvPr id="57" name="Straight Arrow Connector 56"/>
          <p:cNvCxnSpPr/>
          <p:nvPr/>
        </p:nvCxnSpPr>
        <p:spPr bwMode="auto">
          <a:xfrm flipH="1">
            <a:off x="627633" y="3492319"/>
            <a:ext cx="14039" cy="633323"/>
          </a:xfrm>
          <a:prstGeom prst="straightConnector1">
            <a:avLst/>
          </a:prstGeom>
          <a:solidFill>
            <a:schemeClr val="accent1"/>
          </a:solidFill>
          <a:ln w="57150" cap="flat" cmpd="sng" algn="ctr">
            <a:solidFill>
              <a:schemeClr val="tx1"/>
            </a:solidFill>
            <a:prstDash val="dash"/>
            <a:round/>
            <a:headEnd type="none" w="med" len="med"/>
            <a:tailEnd type="arrow"/>
          </a:ln>
          <a:effectLst/>
        </p:spPr>
      </p:cxnSp>
      <p:sp>
        <p:nvSpPr>
          <p:cNvPr id="6" name="TextBox 5"/>
          <p:cNvSpPr txBox="1"/>
          <p:nvPr/>
        </p:nvSpPr>
        <p:spPr>
          <a:xfrm>
            <a:off x="240109" y="4713219"/>
            <a:ext cx="980294" cy="646331"/>
          </a:xfrm>
          <a:prstGeom prst="rect">
            <a:avLst/>
          </a:prstGeom>
          <a:noFill/>
        </p:spPr>
        <p:txBody>
          <a:bodyPr wrap="none" rtlCol="0">
            <a:spAutoFit/>
          </a:bodyPr>
          <a:lstStyle/>
          <a:p>
            <a:r>
              <a:rPr lang="en-US" dirty="0" smtClean="0"/>
              <a:t>Havana</a:t>
            </a:r>
            <a:br>
              <a:rPr lang="en-US" dirty="0" smtClean="0"/>
            </a:br>
            <a:r>
              <a:rPr lang="en-US" dirty="0" smtClean="0"/>
              <a:t>probe</a:t>
            </a:r>
            <a:endParaRPr lang="en-US" dirty="0"/>
          </a:p>
        </p:txBody>
      </p:sp>
      <p:pic>
        <p:nvPicPr>
          <p:cNvPr id="29" name="Picture 28"/>
          <p:cNvPicPr>
            <a:picLocks noChangeAspect="1"/>
          </p:cNvPicPr>
          <p:nvPr/>
        </p:nvPicPr>
        <p:blipFill rotWithShape="1">
          <a:blip r:embed="rId3"/>
          <a:srcRect l="13187" t="13662" r="17704" b="40686"/>
          <a:stretch/>
        </p:blipFill>
        <p:spPr>
          <a:xfrm>
            <a:off x="7905671" y="4177437"/>
            <a:ext cx="1115045" cy="491049"/>
          </a:xfrm>
          <a:prstGeom prst="rect">
            <a:avLst/>
          </a:prstGeom>
        </p:spPr>
      </p:pic>
      <p:sp>
        <p:nvSpPr>
          <p:cNvPr id="31" name="TextBox 30"/>
          <p:cNvSpPr txBox="1"/>
          <p:nvPr/>
        </p:nvSpPr>
        <p:spPr>
          <a:xfrm>
            <a:off x="8220534" y="4638589"/>
            <a:ext cx="800182" cy="646331"/>
          </a:xfrm>
          <a:prstGeom prst="rect">
            <a:avLst/>
          </a:prstGeom>
          <a:noFill/>
        </p:spPr>
        <p:txBody>
          <a:bodyPr wrap="none" rtlCol="0">
            <a:spAutoFit/>
          </a:bodyPr>
          <a:lstStyle/>
          <a:p>
            <a:pPr algn="r"/>
            <a:r>
              <a:rPr lang="en-US" dirty="0" smtClean="0"/>
              <a:t>Miami</a:t>
            </a:r>
            <a:br>
              <a:rPr lang="en-US" dirty="0" smtClean="0"/>
            </a:br>
            <a:r>
              <a:rPr lang="en-US" dirty="0" smtClean="0"/>
              <a:t>probe</a:t>
            </a:r>
            <a:endParaRPr lang="en-US" dirty="0"/>
          </a:p>
        </p:txBody>
      </p:sp>
    </p:spTree>
    <p:extLst>
      <p:ext uri="{BB962C8B-B14F-4D97-AF65-F5344CB8AC3E}">
        <p14:creationId xmlns:p14="http://schemas.microsoft.com/office/powerpoint/2010/main" val="13921660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26" grpId="1"/>
      <p:bldP spid="27" grpId="0" animBg="1"/>
      <p:bldP spid="28" grpId="0" animBg="1"/>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 network and performance</a:t>
            </a:r>
            <a:endParaRPr lang="en-US" dirty="0"/>
          </a:p>
        </p:txBody>
      </p:sp>
      <p:sp>
        <p:nvSpPr>
          <p:cNvPr id="3" name="Content Placeholder 2"/>
          <p:cNvSpPr>
            <a:spLocks noGrp="1"/>
          </p:cNvSpPr>
          <p:nvPr>
            <p:ph idx="1"/>
          </p:nvPr>
        </p:nvSpPr>
        <p:spPr/>
        <p:txBody>
          <a:bodyPr/>
          <a:lstStyle/>
          <a:p>
            <a:r>
              <a:rPr lang="en-US" dirty="0" smtClean="0"/>
              <a:t>Ran </a:t>
            </a:r>
            <a:r>
              <a:rPr lang="en-US" dirty="0" err="1" smtClean="0"/>
              <a:t>traceroute</a:t>
            </a:r>
            <a:r>
              <a:rPr lang="en-US" dirty="0" smtClean="0"/>
              <a:t> in both directions</a:t>
            </a:r>
          </a:p>
          <a:p>
            <a:pPr lvl="1"/>
            <a:r>
              <a:rPr lang="en-US" dirty="0" err="1" smtClean="0"/>
              <a:t>Namehelp</a:t>
            </a:r>
            <a:r>
              <a:rPr lang="en-US" dirty="0" smtClean="0"/>
              <a:t> users </a:t>
            </a:r>
            <a:r>
              <a:rPr lang="en-US" dirty="0" smtClean="0">
                <a:latin typeface="Wingdings"/>
                <a:ea typeface="Wingdings"/>
                <a:cs typeface="Wingdings"/>
                <a:sym typeface="Wingdings"/>
              </a:rPr>
              <a:t></a:t>
            </a:r>
            <a:r>
              <a:rPr lang="en-US" dirty="0" smtClean="0"/>
              <a:t> Atlas probe in Cuba</a:t>
            </a:r>
          </a:p>
          <a:p>
            <a:pPr lvl="1"/>
            <a:r>
              <a:rPr lang="en-US" dirty="0" smtClean="0"/>
              <a:t>Atlas probe </a:t>
            </a:r>
            <a:r>
              <a:rPr lang="en-US" dirty="0">
                <a:latin typeface="Wingdings"/>
                <a:ea typeface="Wingdings"/>
                <a:cs typeface="Wingdings"/>
                <a:sym typeface="Wingdings"/>
              </a:rPr>
              <a:t></a:t>
            </a:r>
            <a:r>
              <a:rPr lang="en-US" dirty="0" smtClean="0"/>
              <a:t> </a:t>
            </a:r>
            <a:r>
              <a:rPr lang="en-US" dirty="0" err="1" smtClean="0"/>
              <a:t>Namehelp</a:t>
            </a:r>
            <a:r>
              <a:rPr lang="en-US" dirty="0" smtClean="0"/>
              <a:t> users</a:t>
            </a:r>
          </a:p>
          <a:p>
            <a:pPr marL="457200" lvl="1" indent="0">
              <a:buNone/>
            </a:pPr>
            <a:endParaRPr lang="en-US" dirty="0"/>
          </a:p>
          <a:p>
            <a:r>
              <a:rPr lang="en-US" dirty="0" smtClean="0"/>
              <a:t>All routes out of Cuba via Tata or </a:t>
            </a:r>
            <a:r>
              <a:rPr lang="en-US" dirty="0" err="1" smtClean="0"/>
              <a:t>Telefonica</a:t>
            </a:r>
            <a:r>
              <a:rPr lang="en-US" dirty="0" smtClean="0"/>
              <a:t> (ALBA-1)</a:t>
            </a:r>
          </a:p>
          <a:p>
            <a:endParaRPr lang="en-US" i="1" dirty="0"/>
          </a:p>
          <a:p>
            <a:r>
              <a:rPr lang="en-US" dirty="0" smtClean="0"/>
              <a:t>Routes into Cuba split between satellite and submarine cable</a:t>
            </a:r>
          </a:p>
          <a:p>
            <a:endParaRPr lang="en-US" i="1" dirty="0"/>
          </a:p>
          <a:p>
            <a:r>
              <a:rPr lang="en-US" dirty="0"/>
              <a:t>Transit network to Cuba largely determines RTT</a:t>
            </a:r>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35551077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transit networks</a:t>
            </a:r>
          </a:p>
        </p:txBody>
      </p:sp>
      <p:pic>
        <p:nvPicPr>
          <p:cNvPr id="4" name="Picture 3" descr="645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452" y="1477972"/>
            <a:ext cx="4226095" cy="3975660"/>
          </a:xfrm>
          <a:prstGeom prst="rect">
            <a:avLst/>
          </a:prstGeom>
        </p:spPr>
      </p:pic>
      <p:sp>
        <p:nvSpPr>
          <p:cNvPr id="5" name="TextBox 4"/>
          <p:cNvSpPr txBox="1"/>
          <p:nvPr/>
        </p:nvSpPr>
        <p:spPr>
          <a:xfrm>
            <a:off x="2063174" y="5523606"/>
            <a:ext cx="1159843" cy="646331"/>
          </a:xfrm>
          <a:prstGeom prst="rect">
            <a:avLst/>
          </a:prstGeom>
          <a:noFill/>
        </p:spPr>
        <p:txBody>
          <a:bodyPr wrap="none" rtlCol="0">
            <a:spAutoFit/>
          </a:bodyPr>
          <a:lstStyle/>
          <a:p>
            <a:pPr algn="ctr"/>
            <a:r>
              <a:rPr lang="en-US" dirty="0" smtClean="0"/>
              <a:t>Tata </a:t>
            </a:r>
          </a:p>
          <a:p>
            <a:pPr algn="ctr"/>
            <a:r>
              <a:rPr lang="en-US" dirty="0" smtClean="0"/>
              <a:t>(AS6453)</a:t>
            </a:r>
            <a:endParaRPr lang="en-US" dirty="0"/>
          </a:p>
        </p:txBody>
      </p:sp>
      <p:pic>
        <p:nvPicPr>
          <p:cNvPr id="6" name="Picture 5" descr="2235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8679" y="1477972"/>
            <a:ext cx="4286787" cy="4032755"/>
          </a:xfrm>
          <a:prstGeom prst="rect">
            <a:avLst/>
          </a:prstGeom>
        </p:spPr>
      </p:pic>
      <p:sp>
        <p:nvSpPr>
          <p:cNvPr id="7" name="TextBox 6"/>
          <p:cNvSpPr txBox="1"/>
          <p:nvPr/>
        </p:nvSpPr>
        <p:spPr>
          <a:xfrm>
            <a:off x="6364734" y="5510727"/>
            <a:ext cx="1288221" cy="646331"/>
          </a:xfrm>
          <a:prstGeom prst="rect">
            <a:avLst/>
          </a:prstGeom>
          <a:noFill/>
        </p:spPr>
        <p:txBody>
          <a:bodyPr wrap="none" rtlCol="0">
            <a:spAutoFit/>
          </a:bodyPr>
          <a:lstStyle/>
          <a:p>
            <a:pPr algn="ctr"/>
            <a:r>
              <a:rPr lang="en-US" dirty="0" smtClean="0"/>
              <a:t>Intelsat</a:t>
            </a:r>
          </a:p>
          <a:p>
            <a:pPr algn="ctr"/>
            <a:r>
              <a:rPr lang="en-US" dirty="0" smtClean="0"/>
              <a:t>(AS22351)</a:t>
            </a:r>
            <a:endParaRPr lang="en-US" dirty="0"/>
          </a:p>
        </p:txBody>
      </p:sp>
      <p:pic>
        <p:nvPicPr>
          <p:cNvPr id="10" name="Picture 9"/>
          <p:cNvPicPr>
            <a:picLocks noChangeAspect="1"/>
          </p:cNvPicPr>
          <p:nvPr/>
        </p:nvPicPr>
        <p:blipFill>
          <a:blip r:embed="rId5"/>
          <a:stretch>
            <a:fillRect/>
          </a:stretch>
        </p:blipFill>
        <p:spPr>
          <a:xfrm flipH="1">
            <a:off x="563096" y="794903"/>
            <a:ext cx="1510948" cy="1126809"/>
          </a:xfrm>
          <a:prstGeom prst="rect">
            <a:avLst/>
          </a:prstGeom>
        </p:spPr>
      </p:pic>
      <p:pic>
        <p:nvPicPr>
          <p:cNvPr id="11" name="Picture 10"/>
          <p:cNvPicPr>
            <a:picLocks noChangeAspect="1"/>
          </p:cNvPicPr>
          <p:nvPr/>
        </p:nvPicPr>
        <p:blipFill>
          <a:blip r:embed="rId6"/>
          <a:stretch>
            <a:fillRect/>
          </a:stretch>
        </p:blipFill>
        <p:spPr>
          <a:xfrm rot="18893953">
            <a:off x="4976229" y="468754"/>
            <a:ext cx="1458922" cy="1458922"/>
          </a:xfrm>
          <a:prstGeom prst="rect">
            <a:avLst/>
          </a:prstGeom>
        </p:spPr>
      </p:pic>
      <p:sp>
        <p:nvSpPr>
          <p:cNvPr id="12" name="Rectangle 11"/>
          <p:cNvSpPr/>
          <p:nvPr/>
        </p:nvSpPr>
        <p:spPr>
          <a:xfrm>
            <a:off x="1318570" y="4269107"/>
            <a:ext cx="2812048"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i="1" dirty="0"/>
              <a:t>y = 0.0158 x + 196</a:t>
            </a:r>
          </a:p>
        </p:txBody>
      </p:sp>
      <p:sp>
        <p:nvSpPr>
          <p:cNvPr id="14" name="Rectangle 13"/>
          <p:cNvSpPr/>
          <p:nvPr/>
        </p:nvSpPr>
        <p:spPr>
          <a:xfrm>
            <a:off x="5705691" y="4269107"/>
            <a:ext cx="2812048"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i="1" dirty="0"/>
              <a:t>y = 0.0155 x + 372</a:t>
            </a:r>
          </a:p>
        </p:txBody>
      </p:sp>
      <p:sp>
        <p:nvSpPr>
          <p:cNvPr id="3" name="Frame 2"/>
          <p:cNvSpPr/>
          <p:nvPr/>
        </p:nvSpPr>
        <p:spPr bwMode="auto">
          <a:xfrm>
            <a:off x="3361266" y="4226772"/>
            <a:ext cx="801550" cy="53996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5" name="Frame 14"/>
          <p:cNvSpPr/>
          <p:nvPr/>
        </p:nvSpPr>
        <p:spPr bwMode="auto">
          <a:xfrm>
            <a:off x="7732007" y="4218305"/>
            <a:ext cx="801550" cy="53996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685988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4" grpId="0" animBg="1"/>
      <p:bldP spid="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RTT by country</a:t>
            </a:r>
            <a:endParaRPr lang="en-US" dirty="0"/>
          </a:p>
        </p:txBody>
      </p:sp>
      <p:pic>
        <p:nvPicPr>
          <p:cNvPr id="4" name="Picture 3" descr="country_latency_cdf.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316" y="874128"/>
            <a:ext cx="6416263" cy="5421929"/>
          </a:xfrm>
          <a:prstGeom prst="rect">
            <a:avLst/>
          </a:prstGeom>
        </p:spPr>
      </p:pic>
      <p:grpSp>
        <p:nvGrpSpPr>
          <p:cNvPr id="6" name="Group 5"/>
          <p:cNvGrpSpPr/>
          <p:nvPr/>
        </p:nvGrpSpPr>
        <p:grpSpPr>
          <a:xfrm>
            <a:off x="624939" y="3641443"/>
            <a:ext cx="4132469" cy="646331"/>
            <a:chOff x="-3038950" y="4397793"/>
            <a:chExt cx="4132469" cy="646331"/>
          </a:xfrm>
        </p:grpSpPr>
        <p:cxnSp>
          <p:nvCxnSpPr>
            <p:cNvPr id="8" name="Straight Arrow Connector 7"/>
            <p:cNvCxnSpPr/>
            <p:nvPr/>
          </p:nvCxnSpPr>
          <p:spPr bwMode="auto">
            <a:xfrm>
              <a:off x="53224" y="4701602"/>
              <a:ext cx="1040295" cy="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9" name="TextBox 8"/>
            <p:cNvSpPr txBox="1"/>
            <p:nvPr/>
          </p:nvSpPr>
          <p:spPr>
            <a:xfrm>
              <a:off x="-3038950" y="4397793"/>
              <a:ext cx="309217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Routed via AT&amp;T, Level 3, or </a:t>
              </a:r>
              <a:r>
                <a:rPr lang="en-US" dirty="0" err="1" smtClean="0"/>
                <a:t>Tinet</a:t>
              </a:r>
              <a:r>
                <a:rPr lang="en-US" dirty="0" smtClean="0"/>
                <a:t> to satellite network</a:t>
              </a:r>
              <a:endParaRPr lang="en-US" dirty="0"/>
            </a:p>
          </p:txBody>
        </p:sp>
      </p:grpSp>
      <p:grpSp>
        <p:nvGrpSpPr>
          <p:cNvPr id="10" name="Group 9"/>
          <p:cNvGrpSpPr/>
          <p:nvPr/>
        </p:nvGrpSpPr>
        <p:grpSpPr>
          <a:xfrm>
            <a:off x="624939" y="2730591"/>
            <a:ext cx="2816087" cy="1028891"/>
            <a:chOff x="2062015" y="1481330"/>
            <a:chExt cx="2816087" cy="1028891"/>
          </a:xfrm>
        </p:grpSpPr>
        <p:cxnSp>
          <p:nvCxnSpPr>
            <p:cNvPr id="11" name="Straight Arrow Connector 10"/>
            <p:cNvCxnSpPr/>
            <p:nvPr/>
          </p:nvCxnSpPr>
          <p:spPr bwMode="auto">
            <a:xfrm>
              <a:off x="4004441" y="2127661"/>
              <a:ext cx="873661" cy="38256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12" name="TextBox 11"/>
            <p:cNvSpPr txBox="1"/>
            <p:nvPr/>
          </p:nvSpPr>
          <p:spPr>
            <a:xfrm>
              <a:off x="2062015" y="1481330"/>
              <a:ext cx="194242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Routed via </a:t>
              </a:r>
              <a:r>
                <a:rPr lang="en-US" dirty="0" err="1" smtClean="0"/>
                <a:t>Telefonica’s</a:t>
              </a:r>
              <a:r>
                <a:rPr lang="en-US" dirty="0" smtClean="0"/>
                <a:t> transit network</a:t>
              </a:r>
              <a:endParaRPr lang="en-US" dirty="0"/>
            </a:p>
          </p:txBody>
        </p:sp>
      </p:grpSp>
    </p:spTree>
    <p:extLst>
      <p:ext uri="{BB962C8B-B14F-4D97-AF65-F5344CB8AC3E}">
        <p14:creationId xmlns:p14="http://schemas.microsoft.com/office/powerpoint/2010/main" val="3437910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dates back to 2013</a:t>
            </a:r>
            <a:endParaRPr lang="en-US" dirty="0"/>
          </a:p>
        </p:txBody>
      </p:sp>
      <p:sp>
        <p:nvSpPr>
          <p:cNvPr id="5" name="TextBox 4"/>
          <p:cNvSpPr txBox="1"/>
          <p:nvPr/>
        </p:nvSpPr>
        <p:spPr>
          <a:xfrm>
            <a:off x="453418" y="5599781"/>
            <a:ext cx="8138579" cy="369332"/>
          </a:xfrm>
          <a:prstGeom prst="rect">
            <a:avLst/>
          </a:prstGeom>
          <a:noFill/>
        </p:spPr>
        <p:txBody>
          <a:bodyPr wrap="none" rtlCol="0">
            <a:spAutoFit/>
          </a:bodyPr>
          <a:lstStyle/>
          <a:p>
            <a:r>
              <a:rPr lang="en-US" b="1" dirty="0"/>
              <a:t>Source: http://</a:t>
            </a:r>
            <a:r>
              <a:rPr lang="en-US" b="1" dirty="0" err="1"/>
              <a:t>research.dyn.com</a:t>
            </a:r>
            <a:r>
              <a:rPr lang="en-US" b="1" dirty="0"/>
              <a:t>/2013/01/</a:t>
            </a:r>
            <a:r>
              <a:rPr lang="en-US" b="1" dirty="0" err="1"/>
              <a:t>cuban</a:t>
            </a:r>
            <a:r>
              <a:rPr lang="en-US" b="1" dirty="0"/>
              <a:t>-mystery-cable-activated/</a:t>
            </a:r>
          </a:p>
        </p:txBody>
      </p:sp>
      <p:grpSp>
        <p:nvGrpSpPr>
          <p:cNvPr id="19" name="Group 18"/>
          <p:cNvGrpSpPr/>
          <p:nvPr/>
        </p:nvGrpSpPr>
        <p:grpSpPr>
          <a:xfrm>
            <a:off x="1499151" y="769329"/>
            <a:ext cx="7340049" cy="4272424"/>
            <a:chOff x="1499151" y="769329"/>
            <a:chExt cx="7340049" cy="4272424"/>
          </a:xfrm>
        </p:grpSpPr>
        <p:sp>
          <p:nvSpPr>
            <p:cNvPr id="17" name="TextBox 16"/>
            <p:cNvSpPr txBox="1"/>
            <p:nvPr/>
          </p:nvSpPr>
          <p:spPr>
            <a:xfrm>
              <a:off x="1875572" y="4764754"/>
              <a:ext cx="5058446" cy="276999"/>
            </a:xfrm>
            <a:prstGeom prst="rect">
              <a:avLst/>
            </a:prstGeom>
            <a:noFill/>
          </p:spPr>
          <p:txBody>
            <a:bodyPr wrap="none" rtlCol="0">
              <a:spAutoFit/>
            </a:bodyPr>
            <a:lstStyle/>
            <a:p>
              <a:r>
                <a:rPr lang="en-US" sz="1200" dirty="0" smtClean="0"/>
                <a:t>10 Jan   11 Jan  12 Jan  13 Jan  14 Jan  15 Jan  16 Jan  17 Jan  18 Jan</a:t>
              </a:r>
              <a:endParaRPr lang="en-US" sz="1200" dirty="0"/>
            </a:p>
          </p:txBody>
        </p:sp>
        <p:pic>
          <p:nvPicPr>
            <p:cNvPr id="4" name="Picture 3" descr="Renesys.png"/>
            <p:cNvPicPr>
              <a:picLocks noChangeAspect="1"/>
            </p:cNvPicPr>
            <p:nvPr/>
          </p:nvPicPr>
          <p:blipFill rotWithShape="1">
            <a:blip r:embed="rId3">
              <a:extLst>
                <a:ext uri="{BEBA8EAE-BF5A-486C-A8C5-ECC9F3942E4B}">
                  <a14:imgProps xmlns:a14="http://schemas.microsoft.com/office/drawing/2010/main">
                    <a14:imgLayer r:embed="rId4">
                      <a14:imgEffect>
                        <a14:backgroundRemoval t="9935" b="79072" l="10014" r="93416"/>
                      </a14:imgEffect>
                    </a14:imgLayer>
                  </a14:imgProps>
                </a:ext>
                <a:ext uri="{28A0092B-C50C-407E-A947-70E740481C1C}">
                  <a14:useLocalDpi xmlns:a14="http://schemas.microsoft.com/office/drawing/2010/main" val="0"/>
                </a:ext>
              </a:extLst>
            </a:blip>
            <a:srcRect l="10449" t="10422" r="7447" b="20964"/>
            <a:stretch/>
          </p:blipFill>
          <p:spPr>
            <a:xfrm>
              <a:off x="2157792" y="1312332"/>
              <a:ext cx="4911784" cy="3457223"/>
            </a:xfrm>
            <a:prstGeom prst="rect">
              <a:avLst/>
            </a:prstGeom>
            <a:ln>
              <a:solidFill>
                <a:schemeClr val="tx1"/>
              </a:solidFill>
            </a:ln>
          </p:spPr>
        </p:pic>
        <p:cxnSp>
          <p:nvCxnSpPr>
            <p:cNvPr id="10" name="Straight Connector 9"/>
            <p:cNvCxnSpPr/>
            <p:nvPr/>
          </p:nvCxnSpPr>
          <p:spPr bwMode="auto">
            <a:xfrm>
              <a:off x="2157792" y="3646611"/>
              <a:ext cx="4911784" cy="0"/>
            </a:xfrm>
            <a:prstGeom prst="line">
              <a:avLst/>
            </a:prstGeom>
            <a:solidFill>
              <a:schemeClr val="accent1"/>
            </a:solidFill>
            <a:ln w="50800" cap="flat" cmpd="sng" algn="ctr">
              <a:solidFill>
                <a:schemeClr val="tx1"/>
              </a:solidFill>
              <a:prstDash val="sysDot"/>
              <a:round/>
              <a:headEnd type="none" w="med" len="med"/>
              <a:tailEnd type="none" w="med" len="med"/>
            </a:ln>
            <a:effectLst/>
          </p:spPr>
        </p:cxnSp>
        <p:pic>
          <p:nvPicPr>
            <p:cNvPr id="13" name="Picture 12" descr="Renesys.png"/>
            <p:cNvPicPr>
              <a:picLocks noChangeAspect="1"/>
            </p:cNvPicPr>
            <p:nvPr/>
          </p:nvPicPr>
          <p:blipFill rotWithShape="1">
            <a:blip r:embed="rId5">
              <a:extLst>
                <a:ext uri="{28A0092B-C50C-407E-A947-70E740481C1C}">
                  <a14:useLocalDpi xmlns:a14="http://schemas.microsoft.com/office/drawing/2010/main" val="0"/>
                </a:ext>
              </a:extLst>
            </a:blip>
            <a:srcRect l="11318" t="84134" r="64952"/>
            <a:stretch/>
          </p:blipFill>
          <p:spPr>
            <a:xfrm>
              <a:off x="7419622" y="1312332"/>
              <a:ext cx="1419578" cy="799450"/>
            </a:xfrm>
            <a:prstGeom prst="rect">
              <a:avLst/>
            </a:prstGeom>
          </p:spPr>
        </p:pic>
        <p:sp>
          <p:nvSpPr>
            <p:cNvPr id="14" name="TextBox 13"/>
            <p:cNvSpPr txBox="1"/>
            <p:nvPr/>
          </p:nvSpPr>
          <p:spPr>
            <a:xfrm>
              <a:off x="2220706" y="769329"/>
              <a:ext cx="3122144" cy="553998"/>
            </a:xfrm>
            <a:prstGeom prst="rect">
              <a:avLst/>
            </a:prstGeom>
            <a:noFill/>
          </p:spPr>
          <p:txBody>
            <a:bodyPr wrap="none" rtlCol="0">
              <a:spAutoFit/>
            </a:bodyPr>
            <a:lstStyle/>
            <a:p>
              <a:r>
                <a:rPr lang="en-US" dirty="0" smtClean="0"/>
                <a:t>From Dallas-TX, US to Cuba</a:t>
              </a:r>
            </a:p>
            <a:p>
              <a:r>
                <a:rPr lang="en-US" sz="1100" dirty="0" smtClean="0"/>
                <a:t>10 Jan 2013 UTC to 19 Jan 2013 UTC</a:t>
              </a:r>
              <a:endParaRPr lang="en-US" sz="1100" dirty="0"/>
            </a:p>
          </p:txBody>
        </p:sp>
        <p:sp>
          <p:nvSpPr>
            <p:cNvPr id="15" name="TextBox 14"/>
            <p:cNvSpPr txBox="1"/>
            <p:nvPr/>
          </p:nvSpPr>
          <p:spPr>
            <a:xfrm rot="16200000">
              <a:off x="746065" y="2822234"/>
              <a:ext cx="1767782" cy="261610"/>
            </a:xfrm>
            <a:prstGeom prst="rect">
              <a:avLst/>
            </a:prstGeom>
            <a:noFill/>
          </p:spPr>
          <p:txBody>
            <a:bodyPr wrap="none" rtlCol="0">
              <a:spAutoFit/>
            </a:bodyPr>
            <a:lstStyle/>
            <a:p>
              <a:r>
                <a:rPr lang="en-US" sz="1100" b="1" dirty="0" err="1" smtClean="0"/>
                <a:t>Roundtrip</a:t>
              </a:r>
              <a:r>
                <a:rPr lang="en-US" sz="1100" b="1" dirty="0" smtClean="0"/>
                <a:t> Latency (</a:t>
              </a:r>
              <a:r>
                <a:rPr lang="en-US" sz="1100" b="1" dirty="0" err="1" smtClean="0"/>
                <a:t>ms</a:t>
              </a:r>
              <a:r>
                <a:rPr lang="en-US" sz="1100" b="1" dirty="0" smtClean="0"/>
                <a:t>)</a:t>
              </a:r>
              <a:endParaRPr lang="en-US" sz="1100" b="1" dirty="0"/>
            </a:p>
          </p:txBody>
        </p:sp>
        <p:sp>
          <p:nvSpPr>
            <p:cNvPr id="16" name="TextBox 15"/>
            <p:cNvSpPr txBox="1"/>
            <p:nvPr/>
          </p:nvSpPr>
          <p:spPr>
            <a:xfrm>
              <a:off x="1532725" y="1242045"/>
              <a:ext cx="625067" cy="3677930"/>
            </a:xfrm>
            <a:prstGeom prst="rect">
              <a:avLst/>
            </a:prstGeom>
            <a:noFill/>
          </p:spPr>
          <p:txBody>
            <a:bodyPr wrap="square" rtlCol="0">
              <a:spAutoFit/>
            </a:bodyPr>
            <a:lstStyle/>
            <a:p>
              <a:pPr algn="r"/>
              <a:r>
                <a:rPr lang="en-US" sz="1100" dirty="0" smtClean="0"/>
                <a:t>1200</a:t>
              </a:r>
            </a:p>
            <a:p>
              <a:pPr algn="r"/>
              <a:endParaRPr lang="en-US" sz="1100" dirty="0"/>
            </a:p>
            <a:p>
              <a:pPr algn="r"/>
              <a:endParaRPr lang="en-US" sz="1100" dirty="0" smtClean="0"/>
            </a:p>
            <a:p>
              <a:pPr algn="r"/>
              <a:r>
                <a:rPr lang="en-US" sz="1100" dirty="0" smtClean="0"/>
                <a:t>100</a:t>
              </a:r>
            </a:p>
            <a:p>
              <a:pPr algn="r"/>
              <a:endParaRPr lang="en-US" sz="1100" dirty="0" smtClean="0"/>
            </a:p>
            <a:p>
              <a:pPr algn="r"/>
              <a:endParaRPr lang="en-US" sz="700" dirty="0"/>
            </a:p>
            <a:p>
              <a:pPr algn="r"/>
              <a:endParaRPr lang="en-US" sz="1050" dirty="0" smtClean="0"/>
            </a:p>
            <a:p>
              <a:pPr algn="r"/>
              <a:r>
                <a:rPr lang="en-US" sz="1100" dirty="0" smtClean="0"/>
                <a:t>800</a:t>
              </a:r>
            </a:p>
            <a:p>
              <a:pPr algn="r"/>
              <a:endParaRPr lang="en-US" sz="400" dirty="0" smtClean="0"/>
            </a:p>
            <a:p>
              <a:pPr algn="r"/>
              <a:endParaRPr lang="en-US" sz="1050" dirty="0"/>
            </a:p>
            <a:p>
              <a:pPr algn="r"/>
              <a:endParaRPr lang="en-US" sz="1100" dirty="0" smtClean="0"/>
            </a:p>
            <a:p>
              <a:pPr algn="r"/>
              <a:r>
                <a:rPr lang="en-US" sz="1100" dirty="0" smtClean="0"/>
                <a:t>600</a:t>
              </a:r>
            </a:p>
            <a:p>
              <a:pPr algn="r"/>
              <a:endParaRPr lang="en-US" sz="1100" dirty="0" smtClean="0"/>
            </a:p>
            <a:p>
              <a:pPr algn="r"/>
              <a:endParaRPr lang="en-US" sz="400" dirty="0"/>
            </a:p>
            <a:p>
              <a:pPr algn="r"/>
              <a:endParaRPr lang="en-US" sz="1100" dirty="0" smtClean="0"/>
            </a:p>
            <a:p>
              <a:pPr algn="r"/>
              <a:r>
                <a:rPr lang="en-US" sz="1100" dirty="0" smtClean="0"/>
                <a:t>400</a:t>
              </a:r>
            </a:p>
            <a:p>
              <a:pPr algn="r"/>
              <a:endParaRPr lang="en-US" sz="600" dirty="0"/>
            </a:p>
            <a:p>
              <a:pPr algn="r"/>
              <a:endParaRPr lang="en-US" sz="1050" dirty="0" smtClean="0"/>
            </a:p>
            <a:p>
              <a:pPr algn="r"/>
              <a:endParaRPr lang="en-US" sz="1050" dirty="0" smtClean="0"/>
            </a:p>
            <a:p>
              <a:pPr algn="r"/>
              <a:r>
                <a:rPr lang="en-US" sz="1100" dirty="0" smtClean="0"/>
                <a:t>200</a:t>
              </a:r>
            </a:p>
            <a:p>
              <a:pPr algn="r"/>
              <a:endParaRPr lang="en-US" sz="1100" dirty="0"/>
            </a:p>
            <a:p>
              <a:pPr algn="r"/>
              <a:endParaRPr lang="en-US" sz="1600" dirty="0" smtClean="0"/>
            </a:p>
            <a:p>
              <a:pPr algn="r"/>
              <a:r>
                <a:rPr lang="en-US" sz="1100" dirty="0"/>
                <a:t>0</a:t>
              </a:r>
            </a:p>
          </p:txBody>
        </p:sp>
      </p:grpSp>
      <p:grpSp>
        <p:nvGrpSpPr>
          <p:cNvPr id="18" name="Group 17"/>
          <p:cNvGrpSpPr/>
          <p:nvPr/>
        </p:nvGrpSpPr>
        <p:grpSpPr>
          <a:xfrm>
            <a:off x="2340139" y="3646611"/>
            <a:ext cx="2621328" cy="1253948"/>
            <a:chOff x="2340139" y="3646611"/>
            <a:chExt cx="2621328" cy="1253948"/>
          </a:xfrm>
        </p:grpSpPr>
        <p:cxnSp>
          <p:nvCxnSpPr>
            <p:cNvPr id="12" name="Straight Arrow Connector 11"/>
            <p:cNvCxnSpPr/>
            <p:nvPr/>
          </p:nvCxnSpPr>
          <p:spPr bwMode="auto">
            <a:xfrm flipH="1" flipV="1">
              <a:off x="3674807" y="3646611"/>
              <a:ext cx="1" cy="607618"/>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11" name="TextBox 10"/>
            <p:cNvSpPr txBox="1"/>
            <p:nvPr/>
          </p:nvSpPr>
          <p:spPr>
            <a:xfrm>
              <a:off x="2340139" y="4254228"/>
              <a:ext cx="262132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Regression equation for </a:t>
              </a:r>
              <a:r>
                <a:rPr lang="en-US" i="1" dirty="0" smtClean="0"/>
                <a:t>x = </a:t>
              </a:r>
              <a:r>
                <a:rPr lang="en-US" i="1" dirty="0" err="1" smtClean="0"/>
                <a:t>dist</a:t>
              </a:r>
              <a:r>
                <a:rPr lang="en-US" i="1" dirty="0" smtClean="0"/>
                <a:t>(Dallas, Havana)</a:t>
              </a:r>
              <a:r>
                <a:rPr lang="en-US" dirty="0" smtClean="0"/>
                <a:t> </a:t>
              </a:r>
              <a:endParaRPr lang="en-US" dirty="0"/>
            </a:p>
          </p:txBody>
        </p:sp>
      </p:grpSp>
      <p:grpSp>
        <p:nvGrpSpPr>
          <p:cNvPr id="8" name="Group 7"/>
          <p:cNvGrpSpPr/>
          <p:nvPr/>
        </p:nvGrpSpPr>
        <p:grpSpPr>
          <a:xfrm>
            <a:off x="4834136" y="3731106"/>
            <a:ext cx="2322322" cy="933203"/>
            <a:chOff x="1604815" y="1840789"/>
            <a:chExt cx="2322322" cy="933203"/>
          </a:xfrm>
        </p:grpSpPr>
        <p:cxnSp>
          <p:nvCxnSpPr>
            <p:cNvPr id="9" name="Straight Arrow Connector 8"/>
            <p:cNvCxnSpPr/>
            <p:nvPr/>
          </p:nvCxnSpPr>
          <p:spPr bwMode="auto">
            <a:xfrm flipH="1" flipV="1">
              <a:off x="1604815" y="1840789"/>
              <a:ext cx="2322322" cy="933203"/>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7" name="TextBox 6"/>
            <p:cNvSpPr txBox="1"/>
            <p:nvPr/>
          </p:nvSpPr>
          <p:spPr>
            <a:xfrm>
              <a:off x="2340139" y="2127661"/>
              <a:ext cx="1586998"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Activation of ALBA-1 cable</a:t>
              </a:r>
            </a:p>
          </p:txBody>
        </p:sp>
      </p:grpSp>
    </p:spTree>
    <p:extLst>
      <p:ext uri="{BB962C8B-B14F-4D97-AF65-F5344CB8AC3E}">
        <p14:creationId xmlns:p14="http://schemas.microsoft.com/office/powerpoint/2010/main" val="3729562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a:t>
            </a:r>
            <a:endParaRPr lang="en-US" dirty="0"/>
          </a:p>
        </p:txBody>
      </p:sp>
      <p:sp>
        <p:nvSpPr>
          <p:cNvPr id="3" name="Content Placeholder 2"/>
          <p:cNvSpPr>
            <a:spLocks noGrp="1"/>
          </p:cNvSpPr>
          <p:nvPr>
            <p:ph idx="1"/>
          </p:nvPr>
        </p:nvSpPr>
        <p:spPr/>
        <p:txBody>
          <a:bodyPr/>
          <a:lstStyle/>
          <a:p>
            <a:r>
              <a:rPr lang="en-US" dirty="0" smtClean="0"/>
              <a:t>Continue monitoring connectivity</a:t>
            </a:r>
          </a:p>
          <a:p>
            <a:pPr lvl="1"/>
            <a:r>
              <a:rPr lang="en-US" dirty="0" smtClean="0"/>
              <a:t>Today, more routes are using ALBA-1, but not all</a:t>
            </a:r>
          </a:p>
          <a:p>
            <a:r>
              <a:rPr lang="en-US" dirty="0" smtClean="0"/>
              <a:t>Initiating conversations with scientists on the island</a:t>
            </a:r>
          </a:p>
          <a:p>
            <a:pPr lvl="1"/>
            <a:endParaRPr lang="en-US" dirty="0" smtClean="0"/>
          </a:p>
          <a:p>
            <a:r>
              <a:rPr lang="en-US" dirty="0" smtClean="0"/>
              <a:t>Cuba and beyond </a:t>
            </a:r>
          </a:p>
          <a:p>
            <a:pPr lvl="1"/>
            <a:r>
              <a:rPr lang="en-US" dirty="0"/>
              <a:t>How to increase visibility into developing countries</a:t>
            </a:r>
            <a:r>
              <a:rPr lang="en-US" dirty="0" smtClean="0"/>
              <a:t>?</a:t>
            </a:r>
          </a:p>
          <a:p>
            <a:pPr lvl="1"/>
            <a:r>
              <a:rPr lang="en-US" dirty="0" smtClean="0"/>
              <a:t>Issues in developing countries are heterogeneous</a:t>
            </a:r>
            <a:endParaRPr lang="en-US" dirty="0"/>
          </a:p>
          <a:p>
            <a:pPr lvl="2"/>
            <a:r>
              <a:rPr lang="en-US" dirty="0" smtClean="0"/>
              <a:t>[</a:t>
            </a:r>
            <a:r>
              <a:rPr lang="en-US" dirty="0" err="1" smtClean="0"/>
              <a:t>Zheleva</a:t>
            </a:r>
            <a:r>
              <a:rPr lang="en-US" dirty="0" smtClean="0"/>
              <a:t> </a:t>
            </a:r>
            <a:r>
              <a:rPr lang="fr-FR" dirty="0" smtClean="0"/>
              <a:t>’</a:t>
            </a:r>
            <a:r>
              <a:rPr lang="en-US" dirty="0" smtClean="0"/>
              <a:t>13] Zambia – Limited bandwidth to village</a:t>
            </a:r>
          </a:p>
          <a:p>
            <a:pPr lvl="2"/>
            <a:r>
              <a:rPr lang="en-US" dirty="0" smtClean="0"/>
              <a:t>[</a:t>
            </a:r>
            <a:r>
              <a:rPr lang="en-US" dirty="0" err="1" smtClean="0"/>
              <a:t>Zaki</a:t>
            </a:r>
            <a:r>
              <a:rPr lang="en-US" dirty="0" smtClean="0"/>
              <a:t> ‘14] Ghana – Far away DNS servers and no caching infrastructure </a:t>
            </a:r>
          </a:p>
          <a:p>
            <a:pPr lvl="2"/>
            <a:r>
              <a:rPr lang="en-US" dirty="0" smtClean="0"/>
              <a:t>Routing configuration issues increasing RTT by ~200ms</a:t>
            </a:r>
            <a:endParaRPr lang="en-US" dirty="0"/>
          </a:p>
        </p:txBody>
      </p:sp>
    </p:spTree>
    <p:extLst>
      <p:ext uri="{BB962C8B-B14F-4D97-AF65-F5344CB8AC3E}">
        <p14:creationId xmlns:p14="http://schemas.microsoft.com/office/powerpoint/2010/main" val="41453448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672353" y="3316807"/>
            <a:ext cx="7176247" cy="1255852"/>
          </a:xfrm>
        </p:spPr>
        <p:txBody>
          <a:bodyPr/>
          <a:lstStyle/>
          <a:p>
            <a:pPr algn="l"/>
            <a:r>
              <a:rPr lang="en-US" sz="2800" b="1" dirty="0" smtClean="0">
                <a:solidFill>
                  <a:srgbClr val="000000"/>
                </a:solidFill>
                <a:latin typeface="Avenir Heavy"/>
                <a:cs typeface="Avenir Heavy"/>
              </a:rPr>
              <a:t>Zachary S. Bischof</a:t>
            </a:r>
          </a:p>
          <a:p>
            <a:pPr algn="l"/>
            <a:r>
              <a:rPr lang="en-US" sz="2800" dirty="0">
                <a:solidFill>
                  <a:srgbClr val="000000"/>
                </a:solidFill>
              </a:rPr>
              <a:t>John P. </a:t>
            </a:r>
            <a:r>
              <a:rPr lang="en-US" sz="2800" dirty="0" err="1" smtClean="0">
                <a:solidFill>
                  <a:srgbClr val="000000"/>
                </a:solidFill>
              </a:rPr>
              <a:t>Rula</a:t>
            </a:r>
            <a:endParaRPr lang="en-US" sz="2800" dirty="0" smtClean="0">
              <a:solidFill>
                <a:srgbClr val="000000"/>
              </a:solidFill>
            </a:endParaRPr>
          </a:p>
          <a:p>
            <a:pPr algn="l"/>
            <a:r>
              <a:rPr lang="en-US" sz="2800" dirty="0" smtClean="0">
                <a:solidFill>
                  <a:srgbClr val="000000"/>
                </a:solidFill>
              </a:rPr>
              <a:t>Fabian E. Bustamante</a:t>
            </a:r>
          </a:p>
          <a:p>
            <a:pPr algn="l"/>
            <a:r>
              <a:rPr lang="en-US" i="1" dirty="0" smtClean="0">
                <a:solidFill>
                  <a:srgbClr val="000000"/>
                </a:solidFill>
              </a:rPr>
              <a:t>Northwestern </a:t>
            </a:r>
            <a:r>
              <a:rPr lang="en-US" i="1" dirty="0">
                <a:solidFill>
                  <a:srgbClr val="000000"/>
                </a:solidFill>
              </a:rPr>
              <a:t>U</a:t>
            </a:r>
            <a:r>
              <a:rPr lang="en-US" i="1" dirty="0" smtClean="0">
                <a:solidFill>
                  <a:srgbClr val="000000"/>
                </a:solidFill>
              </a:rPr>
              <a:t>.</a:t>
            </a:r>
            <a:endParaRPr lang="en-US" i="1" dirty="0">
              <a:solidFill>
                <a:srgbClr val="000000"/>
              </a:solidFill>
            </a:endParaRPr>
          </a:p>
          <a:p>
            <a:pPr algn="l"/>
            <a:endParaRPr lang="en-US" sz="2800" dirty="0" smtClean="0">
              <a:latin typeface="Avenir Book Oblique"/>
              <a:cs typeface="Avenir Book Oblique"/>
            </a:endParaRPr>
          </a:p>
        </p:txBody>
      </p:sp>
      <p:sp>
        <p:nvSpPr>
          <p:cNvPr id="6" name="Title 1"/>
          <p:cNvSpPr>
            <a:spLocks noGrp="1"/>
          </p:cNvSpPr>
          <p:nvPr>
            <p:ph type="ctrTitle" sz="quarter"/>
          </p:nvPr>
        </p:nvSpPr>
        <p:spPr>
          <a:xfrm>
            <a:off x="541591" y="1544455"/>
            <a:ext cx="8303784" cy="1384995"/>
          </a:xfrm>
        </p:spPr>
        <p:txBody>
          <a:bodyPr/>
          <a:lstStyle/>
          <a:p>
            <a:pPr algn="l"/>
            <a:r>
              <a:rPr lang="en-US" sz="4400" dirty="0"/>
              <a:t>In and Out of </a:t>
            </a:r>
            <a:r>
              <a:rPr lang="en-US" sz="4400" dirty="0" smtClean="0"/>
              <a:t>Cuba: </a:t>
            </a:r>
            <a:r>
              <a:rPr lang="en-US" sz="4000" dirty="0" smtClean="0"/>
              <a:t>Characterizing </a:t>
            </a:r>
            <a:r>
              <a:rPr lang="en-US" sz="4000" dirty="0"/>
              <a:t>Cuba's Connectivity</a:t>
            </a:r>
            <a:endParaRPr lang="en-US" sz="4000" i="1" dirty="0">
              <a:solidFill>
                <a:schemeClr val="tx1"/>
              </a:solidFill>
              <a:latin typeface="Consolas"/>
              <a:cs typeface="Consola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361" y="5485344"/>
            <a:ext cx="1026459" cy="1018818"/>
          </a:xfrm>
          <a:prstGeom prst="rect">
            <a:avLst/>
          </a:prstGeom>
        </p:spPr>
      </p:pic>
      <p:pic>
        <p:nvPicPr>
          <p:cNvPr id="5" name="Picture 4"/>
          <p:cNvPicPr>
            <a:picLocks noChangeAspect="1"/>
          </p:cNvPicPr>
          <p:nvPr/>
        </p:nvPicPr>
        <p:blipFill>
          <a:blip r:embed="rId4"/>
          <a:stretch>
            <a:fillRect/>
          </a:stretch>
        </p:blipFill>
        <p:spPr>
          <a:xfrm>
            <a:off x="4868333" y="2984796"/>
            <a:ext cx="3738235" cy="3267218"/>
          </a:xfrm>
          <a:prstGeom prst="rect">
            <a:avLst/>
          </a:prstGeom>
        </p:spPr>
      </p:pic>
    </p:spTree>
    <p:extLst>
      <p:ext uri="{BB962C8B-B14F-4D97-AF65-F5344CB8AC3E}">
        <p14:creationId xmlns:p14="http://schemas.microsoft.com/office/powerpoint/2010/main" val="23799589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 of network services in Cuba</a:t>
            </a:r>
            <a:endParaRPr lang="en-US" dirty="0"/>
          </a:p>
        </p:txBody>
      </p:sp>
      <p:sp>
        <p:nvSpPr>
          <p:cNvPr id="3" name="Content Placeholder 2"/>
          <p:cNvSpPr>
            <a:spLocks noGrp="1"/>
          </p:cNvSpPr>
          <p:nvPr>
            <p:ph idx="1"/>
          </p:nvPr>
        </p:nvSpPr>
        <p:spPr/>
        <p:txBody>
          <a:bodyPr/>
          <a:lstStyle/>
          <a:p>
            <a:r>
              <a:rPr lang="en-US" dirty="0" smtClean="0"/>
              <a:t>4,434 domains supporting HTTPS in </a:t>
            </a:r>
            <a:r>
              <a:rPr lang="en-US" dirty="0" err="1" smtClean="0"/>
              <a:t>Alexa’s</a:t>
            </a:r>
            <a:r>
              <a:rPr lang="en-US" dirty="0" smtClean="0"/>
              <a:t> top 10k most popular sites</a:t>
            </a:r>
          </a:p>
          <a:p>
            <a:endParaRPr lang="en-US" dirty="0" smtClean="0"/>
          </a:p>
          <a:p>
            <a:r>
              <a:rPr lang="en-US" dirty="0" smtClean="0"/>
              <a:t>Attempted to fetch SSL certificates for each site</a:t>
            </a:r>
          </a:p>
          <a:p>
            <a:endParaRPr lang="en-US" dirty="0" smtClean="0"/>
          </a:p>
          <a:p>
            <a:r>
              <a:rPr lang="en-US" dirty="0" smtClean="0"/>
              <a:t>Mark a site as “unavailable” if fetch failed across all 5 attempts</a:t>
            </a:r>
            <a:endParaRPr lang="en-US" dirty="0"/>
          </a:p>
          <a:p>
            <a:pPr lvl="1"/>
            <a:endParaRPr lang="en-US" dirty="0" smtClean="0"/>
          </a:p>
          <a:p>
            <a:endParaRPr lang="en-US" dirty="0"/>
          </a:p>
          <a:p>
            <a:endParaRPr lang="en-US" dirty="0"/>
          </a:p>
        </p:txBody>
      </p:sp>
    </p:spTree>
    <p:extLst>
      <p:ext uri="{BB962C8B-B14F-4D97-AF65-F5344CB8AC3E}">
        <p14:creationId xmlns:p14="http://schemas.microsoft.com/office/powerpoint/2010/main" val="27171568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 of network services</a:t>
            </a:r>
            <a:endParaRPr lang="en-US" dirty="0"/>
          </a:p>
        </p:txBody>
      </p:sp>
      <p:sp>
        <p:nvSpPr>
          <p:cNvPr id="3" name="Content Placeholder 2"/>
          <p:cNvSpPr>
            <a:spLocks noGrp="1"/>
          </p:cNvSpPr>
          <p:nvPr>
            <p:ph idx="1"/>
          </p:nvPr>
        </p:nvSpPr>
        <p:spPr/>
        <p:txBody>
          <a:bodyPr/>
          <a:lstStyle/>
          <a:p>
            <a:r>
              <a:rPr lang="en-US" dirty="0"/>
              <a:t>111 sites </a:t>
            </a:r>
            <a:r>
              <a:rPr lang="en-US" dirty="0" smtClean="0"/>
              <a:t>were marked as unavailable</a:t>
            </a:r>
            <a:endParaRPr lang="en-US" dirty="0"/>
          </a:p>
          <a:p>
            <a:pPr lvl="1"/>
            <a:r>
              <a:rPr lang="en-US" dirty="0"/>
              <a:t>28.9% adult content</a:t>
            </a:r>
          </a:p>
          <a:p>
            <a:pPr lvl="2"/>
            <a:r>
              <a:rPr lang="en-US" dirty="0"/>
              <a:t>E.g., </a:t>
            </a:r>
            <a:r>
              <a:rPr lang="en-US" dirty="0" err="1" smtClean="0"/>
              <a:t>xhamster.com</a:t>
            </a:r>
            <a:endParaRPr lang="en-US" dirty="0" smtClean="0"/>
          </a:p>
          <a:p>
            <a:pPr lvl="2"/>
            <a:endParaRPr lang="en-US" dirty="0"/>
          </a:p>
          <a:p>
            <a:pPr lvl="1"/>
            <a:r>
              <a:rPr lang="en-US" dirty="0"/>
              <a:t>17.1% finance</a:t>
            </a:r>
          </a:p>
          <a:p>
            <a:pPr lvl="2"/>
            <a:r>
              <a:rPr lang="en-US" dirty="0"/>
              <a:t>E.g., </a:t>
            </a:r>
            <a:r>
              <a:rPr lang="en-US" dirty="0" err="1"/>
              <a:t>paypal.com</a:t>
            </a:r>
            <a:r>
              <a:rPr lang="en-US" dirty="0"/>
              <a:t>, </a:t>
            </a:r>
            <a:r>
              <a:rPr lang="en-US" dirty="0" err="1" smtClean="0"/>
              <a:t>citi.com</a:t>
            </a:r>
            <a:endParaRPr lang="en-US" dirty="0" smtClean="0"/>
          </a:p>
          <a:p>
            <a:pPr lvl="2"/>
            <a:endParaRPr lang="en-US" dirty="0"/>
          </a:p>
          <a:p>
            <a:pPr lvl="1"/>
            <a:r>
              <a:rPr lang="en-US" dirty="0"/>
              <a:t>15.3% computer retailers and network services</a:t>
            </a:r>
          </a:p>
          <a:p>
            <a:pPr lvl="2"/>
            <a:r>
              <a:rPr lang="en-US" dirty="0"/>
              <a:t>E.g., </a:t>
            </a:r>
            <a:r>
              <a:rPr lang="en-US" dirty="0" err="1"/>
              <a:t>dell.com</a:t>
            </a:r>
            <a:r>
              <a:rPr lang="en-US" dirty="0"/>
              <a:t>, </a:t>
            </a:r>
            <a:r>
              <a:rPr lang="en-US" dirty="0" err="1" smtClean="0"/>
              <a:t>tinyurl.com</a:t>
            </a:r>
            <a:endParaRPr lang="en-US" dirty="0" smtClean="0"/>
          </a:p>
          <a:p>
            <a:pPr lvl="2"/>
            <a:endParaRPr lang="en-US" dirty="0"/>
          </a:p>
          <a:p>
            <a:pPr lvl="1"/>
            <a:r>
              <a:rPr lang="en-US" dirty="0"/>
              <a:t>11.7% advertising</a:t>
            </a:r>
          </a:p>
          <a:p>
            <a:pPr lvl="2"/>
            <a:r>
              <a:rPr lang="en-US" dirty="0"/>
              <a:t>E.g., </a:t>
            </a:r>
            <a:r>
              <a:rPr lang="en-US" dirty="0" err="1"/>
              <a:t>adcash.com</a:t>
            </a:r>
            <a:endParaRPr lang="en-US" dirty="0"/>
          </a:p>
          <a:p>
            <a:endParaRPr lang="en-US" dirty="0" smtClean="0"/>
          </a:p>
          <a:p>
            <a:r>
              <a:rPr lang="en-US" dirty="0" smtClean="0"/>
              <a:t>Some sites also unavailable in other US-sanctioned countries, such as Sudan</a:t>
            </a:r>
            <a:endParaRPr lang="en-US" dirty="0"/>
          </a:p>
        </p:txBody>
      </p:sp>
    </p:spTree>
    <p:extLst>
      <p:ext uri="{BB962C8B-B14F-4D97-AF65-F5344CB8AC3E}">
        <p14:creationId xmlns:p14="http://schemas.microsoft.com/office/powerpoint/2010/main" val="6570938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to</a:t>
            </a:r>
            <a:r>
              <a:rPr lang="en-US" dirty="0"/>
              <a:t> </a:t>
            </a:r>
            <a:r>
              <a:rPr lang="en-US" dirty="0" smtClean="0"/>
              <a:t>&amp; from Miami, Florida</a:t>
            </a:r>
            <a:endParaRPr lang="en-US" dirty="0"/>
          </a:p>
        </p:txBody>
      </p:sp>
      <p:pic>
        <p:nvPicPr>
          <p:cNvPr id="5" name="Picture 4"/>
          <p:cNvPicPr>
            <a:picLocks noChangeAspect="1"/>
          </p:cNvPicPr>
          <p:nvPr/>
        </p:nvPicPr>
        <p:blipFill>
          <a:blip r:embed="rId2"/>
          <a:stretch>
            <a:fillRect/>
          </a:stretch>
        </p:blipFill>
        <p:spPr>
          <a:xfrm>
            <a:off x="955281" y="3154523"/>
            <a:ext cx="668232" cy="847055"/>
          </a:xfrm>
          <a:prstGeom prst="rect">
            <a:avLst/>
          </a:prstGeom>
        </p:spPr>
      </p:pic>
      <p:sp>
        <p:nvSpPr>
          <p:cNvPr id="6" name="TextBox 5"/>
          <p:cNvSpPr txBox="1"/>
          <p:nvPr/>
        </p:nvSpPr>
        <p:spPr>
          <a:xfrm>
            <a:off x="8246798" y="4343472"/>
            <a:ext cx="800182" cy="646331"/>
          </a:xfrm>
          <a:prstGeom prst="rect">
            <a:avLst/>
          </a:prstGeom>
          <a:noFill/>
        </p:spPr>
        <p:txBody>
          <a:bodyPr wrap="none" rtlCol="0">
            <a:spAutoFit/>
          </a:bodyPr>
          <a:lstStyle/>
          <a:p>
            <a:pPr algn="ctr"/>
            <a:r>
              <a:rPr lang="en-US" dirty="0" smtClean="0"/>
              <a:t>Miami</a:t>
            </a:r>
          </a:p>
          <a:p>
            <a:pPr algn="ctr"/>
            <a:r>
              <a:rPr lang="en-US" dirty="0" smtClean="0"/>
              <a:t>probe</a:t>
            </a:r>
            <a:endParaRPr lang="en-US" dirty="0"/>
          </a:p>
        </p:txBody>
      </p:sp>
      <p:pic>
        <p:nvPicPr>
          <p:cNvPr id="7" name="Picture 6"/>
          <p:cNvPicPr>
            <a:picLocks noChangeAspect="1"/>
          </p:cNvPicPr>
          <p:nvPr/>
        </p:nvPicPr>
        <p:blipFill>
          <a:blip r:embed="rId3"/>
          <a:stretch>
            <a:fillRect/>
          </a:stretch>
        </p:blipFill>
        <p:spPr>
          <a:xfrm rot="18929383">
            <a:off x="4116690" y="1068688"/>
            <a:ext cx="745067" cy="745067"/>
          </a:xfrm>
          <a:prstGeom prst="rect">
            <a:avLst/>
          </a:prstGeom>
        </p:spPr>
      </p:pic>
      <p:pic>
        <p:nvPicPr>
          <p:cNvPr id="8" name="Picture 7"/>
          <p:cNvPicPr>
            <a:picLocks noChangeAspect="1"/>
          </p:cNvPicPr>
          <p:nvPr/>
        </p:nvPicPr>
        <p:blipFill>
          <a:blip r:embed="rId2"/>
          <a:stretch>
            <a:fillRect/>
          </a:stretch>
        </p:blipFill>
        <p:spPr>
          <a:xfrm flipH="1">
            <a:off x="6394762" y="2221737"/>
            <a:ext cx="668232" cy="847055"/>
          </a:xfrm>
          <a:prstGeom prst="rect">
            <a:avLst/>
          </a:prstGeom>
        </p:spPr>
      </p:pic>
      <p:sp>
        <p:nvSpPr>
          <p:cNvPr id="9" name="TextBox 8"/>
          <p:cNvSpPr txBox="1"/>
          <p:nvPr/>
        </p:nvSpPr>
        <p:spPr>
          <a:xfrm>
            <a:off x="628179" y="4343472"/>
            <a:ext cx="775047" cy="646331"/>
          </a:xfrm>
          <a:prstGeom prst="rect">
            <a:avLst/>
          </a:prstGeom>
          <a:noFill/>
        </p:spPr>
        <p:txBody>
          <a:bodyPr wrap="none" rtlCol="0">
            <a:spAutoFit/>
          </a:bodyPr>
          <a:lstStyle/>
          <a:p>
            <a:pPr algn="ctr"/>
            <a:r>
              <a:rPr lang="en-US" dirty="0" smtClean="0"/>
              <a:t>Cuba</a:t>
            </a:r>
          </a:p>
          <a:p>
            <a:pPr algn="ctr"/>
            <a:r>
              <a:rPr lang="en-US" dirty="0" smtClean="0"/>
              <a:t>probe</a:t>
            </a:r>
            <a:endParaRPr lang="en-US" dirty="0"/>
          </a:p>
        </p:txBody>
      </p:sp>
      <p:sp>
        <p:nvSpPr>
          <p:cNvPr id="10" name="TextBox 9"/>
          <p:cNvSpPr txBox="1"/>
          <p:nvPr/>
        </p:nvSpPr>
        <p:spPr>
          <a:xfrm>
            <a:off x="3772337" y="4666638"/>
            <a:ext cx="1275685" cy="369332"/>
          </a:xfrm>
          <a:prstGeom prst="rect">
            <a:avLst/>
          </a:prstGeom>
          <a:noFill/>
        </p:spPr>
        <p:txBody>
          <a:bodyPr wrap="none" rtlCol="0">
            <a:spAutoFit/>
          </a:bodyPr>
          <a:lstStyle/>
          <a:p>
            <a:r>
              <a:rPr lang="en-US" dirty="0" smtClean="0"/>
              <a:t>Venezuela</a:t>
            </a:r>
            <a:endParaRPr lang="en-US" dirty="0"/>
          </a:p>
        </p:txBody>
      </p:sp>
      <p:sp>
        <p:nvSpPr>
          <p:cNvPr id="11" name="Rectangle 10"/>
          <p:cNvSpPr/>
          <p:nvPr/>
        </p:nvSpPr>
        <p:spPr bwMode="auto">
          <a:xfrm>
            <a:off x="129434" y="5033385"/>
            <a:ext cx="8917546" cy="877669"/>
          </a:xfrm>
          <a:prstGeom prst="rect">
            <a:avLst/>
          </a:prstGeom>
          <a:solidFill>
            <a:srgbClr val="A57C5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Snip Same Side Corner Rectangle 11"/>
          <p:cNvSpPr/>
          <p:nvPr/>
        </p:nvSpPr>
        <p:spPr bwMode="auto">
          <a:xfrm rot="10800000">
            <a:off x="1667931" y="5033385"/>
            <a:ext cx="2104405" cy="596948"/>
          </a:xfrm>
          <a:prstGeom prst="snip2Same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3" name="Snip Same Side Corner Rectangle 12"/>
          <p:cNvSpPr/>
          <p:nvPr/>
        </p:nvSpPr>
        <p:spPr bwMode="auto">
          <a:xfrm rot="10800000">
            <a:off x="5130798" y="5044437"/>
            <a:ext cx="2104405" cy="596948"/>
          </a:xfrm>
          <a:prstGeom prst="snip2Same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4" name="Curved Connector 13"/>
          <p:cNvCxnSpPr/>
          <p:nvPr/>
        </p:nvCxnSpPr>
        <p:spPr bwMode="auto">
          <a:xfrm>
            <a:off x="1684864" y="5071437"/>
            <a:ext cx="1052203" cy="499627"/>
          </a:xfrm>
          <a:prstGeom prst="curvedConnector3">
            <a:avLst>
              <a:gd name="adj1" fmla="val 4134"/>
            </a:avLst>
          </a:prstGeom>
          <a:solidFill>
            <a:schemeClr val="accent1"/>
          </a:solidFill>
          <a:ln w="101600" cap="flat" cmpd="sng" algn="ctr">
            <a:solidFill>
              <a:schemeClr val="accent5"/>
            </a:solidFill>
            <a:prstDash val="solid"/>
            <a:round/>
            <a:headEnd type="none" w="med" len="med"/>
            <a:tailEnd type="none" w="med" len="med"/>
          </a:ln>
          <a:effectLst/>
        </p:spPr>
      </p:cxnSp>
      <p:cxnSp>
        <p:nvCxnSpPr>
          <p:cNvPr id="15" name="Curved Connector 14"/>
          <p:cNvCxnSpPr/>
          <p:nvPr/>
        </p:nvCxnSpPr>
        <p:spPr bwMode="auto">
          <a:xfrm flipV="1">
            <a:off x="2737067" y="5071437"/>
            <a:ext cx="1052203" cy="499627"/>
          </a:xfrm>
          <a:prstGeom prst="curvedConnector3">
            <a:avLst>
              <a:gd name="adj1" fmla="val 91842"/>
            </a:avLst>
          </a:prstGeom>
          <a:solidFill>
            <a:schemeClr val="accent1"/>
          </a:solidFill>
          <a:ln w="101600" cap="flat" cmpd="sng" algn="ctr">
            <a:solidFill>
              <a:schemeClr val="accent5"/>
            </a:solidFill>
            <a:prstDash val="solid"/>
            <a:round/>
            <a:headEnd type="none" w="med" len="med"/>
            <a:tailEnd type="none" w="med" len="med"/>
          </a:ln>
          <a:effectLst/>
        </p:spPr>
      </p:cxnSp>
      <p:cxnSp>
        <p:nvCxnSpPr>
          <p:cNvPr id="16" name="Curved Connector 15"/>
          <p:cNvCxnSpPr/>
          <p:nvPr/>
        </p:nvCxnSpPr>
        <p:spPr bwMode="auto">
          <a:xfrm>
            <a:off x="5130797" y="5088368"/>
            <a:ext cx="1052203" cy="499627"/>
          </a:xfrm>
          <a:prstGeom prst="curvedConnector3">
            <a:avLst>
              <a:gd name="adj1" fmla="val 4134"/>
            </a:avLst>
          </a:prstGeom>
          <a:solidFill>
            <a:schemeClr val="accent1"/>
          </a:solidFill>
          <a:ln w="101600" cap="flat" cmpd="sng" algn="ctr">
            <a:solidFill>
              <a:schemeClr val="accent5"/>
            </a:solidFill>
            <a:prstDash val="solid"/>
            <a:round/>
            <a:headEnd type="none" w="med" len="med"/>
            <a:tailEnd type="none" w="med" len="med"/>
          </a:ln>
          <a:effectLst/>
        </p:spPr>
      </p:cxnSp>
      <p:cxnSp>
        <p:nvCxnSpPr>
          <p:cNvPr id="17" name="Curved Connector 16"/>
          <p:cNvCxnSpPr/>
          <p:nvPr/>
        </p:nvCxnSpPr>
        <p:spPr bwMode="auto">
          <a:xfrm flipV="1">
            <a:off x="6183000" y="5088368"/>
            <a:ext cx="1052203" cy="499627"/>
          </a:xfrm>
          <a:prstGeom prst="curvedConnector3">
            <a:avLst>
              <a:gd name="adj1" fmla="val 91842"/>
            </a:avLst>
          </a:prstGeom>
          <a:solidFill>
            <a:schemeClr val="accent1"/>
          </a:solidFill>
          <a:ln w="101600" cap="flat" cmpd="sng" algn="ctr">
            <a:solidFill>
              <a:schemeClr val="accent5"/>
            </a:solidFill>
            <a:prstDash val="solid"/>
            <a:round/>
            <a:headEnd type="none" w="med" len="med"/>
            <a:tailEnd type="none" w="med" len="med"/>
          </a:ln>
          <a:effectLst/>
        </p:spPr>
      </p:cxnSp>
      <p:cxnSp>
        <p:nvCxnSpPr>
          <p:cNvPr id="18" name="Straight Arrow Connector 17"/>
          <p:cNvCxnSpPr/>
          <p:nvPr/>
        </p:nvCxnSpPr>
        <p:spPr bwMode="auto">
          <a:xfrm>
            <a:off x="5286407" y="4950268"/>
            <a:ext cx="1855603" cy="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a:off x="1813747" y="4940331"/>
            <a:ext cx="1892736" cy="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flipH="1" flipV="1">
            <a:off x="5286407" y="108877"/>
            <a:ext cx="2582334" cy="2549778"/>
          </a:xfrm>
          <a:prstGeom prst="straightConnector1">
            <a:avLst/>
          </a:prstGeom>
          <a:solidFill>
            <a:schemeClr val="accent1"/>
          </a:solidFill>
          <a:ln w="57150" cap="flat" cmpd="sng" algn="ctr">
            <a:solidFill>
              <a:schemeClr val="tx1"/>
            </a:solidFill>
            <a:prstDash val="dash"/>
            <a:round/>
            <a:headEnd type="none" w="med" len="med"/>
            <a:tailEnd type="arrow"/>
          </a:ln>
          <a:effectLst/>
        </p:spPr>
      </p:cxnSp>
      <p:cxnSp>
        <p:nvCxnSpPr>
          <p:cNvPr id="21" name="Straight Arrow Connector 20"/>
          <p:cNvCxnSpPr/>
          <p:nvPr/>
        </p:nvCxnSpPr>
        <p:spPr bwMode="auto">
          <a:xfrm flipH="1">
            <a:off x="1329268" y="609600"/>
            <a:ext cx="2243666" cy="2549779"/>
          </a:xfrm>
          <a:prstGeom prst="straightConnector1">
            <a:avLst/>
          </a:prstGeom>
          <a:solidFill>
            <a:schemeClr val="accent1"/>
          </a:solidFill>
          <a:ln w="57150" cap="flat" cmpd="sng" algn="ctr">
            <a:solidFill>
              <a:schemeClr val="tx1"/>
            </a:solidFill>
            <a:prstDash val="dash"/>
            <a:round/>
            <a:headEnd type="none" w="med" len="med"/>
            <a:tailEnd type="arrow"/>
          </a:ln>
          <a:effectLst/>
        </p:spPr>
      </p:cxnSp>
      <p:sp>
        <p:nvSpPr>
          <p:cNvPr id="22" name="TextBox 21"/>
          <p:cNvSpPr txBox="1"/>
          <p:nvPr/>
        </p:nvSpPr>
        <p:spPr>
          <a:xfrm>
            <a:off x="3789270" y="2275933"/>
            <a:ext cx="1608859" cy="369332"/>
          </a:xfrm>
          <a:prstGeom prst="rect">
            <a:avLst/>
          </a:prstGeom>
          <a:noFill/>
        </p:spPr>
        <p:txBody>
          <a:bodyPr wrap="none" rtlCol="0">
            <a:spAutoFit/>
          </a:bodyPr>
          <a:lstStyle/>
          <a:p>
            <a:r>
              <a:rPr lang="en-US" dirty="0" smtClean="0"/>
              <a:t>Adds 240 </a:t>
            </a:r>
            <a:r>
              <a:rPr lang="en-US" dirty="0" err="1" smtClean="0"/>
              <a:t>ms</a:t>
            </a:r>
            <a:r>
              <a:rPr lang="en-US" dirty="0" smtClean="0"/>
              <a:t>!</a:t>
            </a:r>
            <a:endParaRPr lang="en-US" dirty="0"/>
          </a:p>
        </p:txBody>
      </p:sp>
      <p:sp>
        <p:nvSpPr>
          <p:cNvPr id="24" name="TextBox 23"/>
          <p:cNvSpPr txBox="1"/>
          <p:nvPr/>
        </p:nvSpPr>
        <p:spPr>
          <a:xfrm>
            <a:off x="3281586" y="4020307"/>
            <a:ext cx="2325681" cy="646331"/>
          </a:xfrm>
          <a:prstGeom prst="rect">
            <a:avLst/>
          </a:prstGeom>
          <a:noFill/>
        </p:spPr>
        <p:txBody>
          <a:bodyPr wrap="square" rtlCol="0">
            <a:spAutoFit/>
          </a:bodyPr>
          <a:lstStyle/>
          <a:p>
            <a:pPr algn="ctr"/>
            <a:r>
              <a:rPr lang="en-US" dirty="0" err="1" smtClean="0"/>
              <a:t>Telefonica</a:t>
            </a:r>
            <a:r>
              <a:rPr lang="en-US" dirty="0" smtClean="0"/>
              <a:t> </a:t>
            </a:r>
          </a:p>
          <a:p>
            <a:pPr algn="ctr"/>
            <a:r>
              <a:rPr lang="en-US" dirty="0" smtClean="0"/>
              <a:t>75 </a:t>
            </a:r>
            <a:r>
              <a:rPr lang="en-US" dirty="0" err="1" smtClean="0"/>
              <a:t>ms</a:t>
            </a:r>
            <a:endParaRPr lang="en-US" dirty="0"/>
          </a:p>
        </p:txBody>
      </p:sp>
      <p:sp>
        <p:nvSpPr>
          <p:cNvPr id="26" name="TextBox 25"/>
          <p:cNvSpPr txBox="1"/>
          <p:nvPr/>
        </p:nvSpPr>
        <p:spPr>
          <a:xfrm>
            <a:off x="7158944" y="1612183"/>
            <a:ext cx="1510924" cy="646331"/>
          </a:xfrm>
          <a:prstGeom prst="rect">
            <a:avLst/>
          </a:prstGeom>
          <a:noFill/>
        </p:spPr>
        <p:txBody>
          <a:bodyPr wrap="square" rtlCol="0">
            <a:spAutoFit/>
          </a:bodyPr>
          <a:lstStyle/>
          <a:p>
            <a:pPr algn="ctr"/>
            <a:r>
              <a:rPr lang="en-US" dirty="0" smtClean="0"/>
              <a:t>RTT jumps to 350 </a:t>
            </a:r>
            <a:r>
              <a:rPr lang="en-US" dirty="0" err="1" smtClean="0"/>
              <a:t>ms</a:t>
            </a:r>
            <a:r>
              <a:rPr lang="en-US" dirty="0" smtClean="0"/>
              <a:t>!</a:t>
            </a:r>
            <a:endParaRPr lang="en-US" dirty="0"/>
          </a:p>
        </p:txBody>
      </p:sp>
      <p:sp>
        <p:nvSpPr>
          <p:cNvPr id="3" name="TextBox 2"/>
          <p:cNvSpPr txBox="1"/>
          <p:nvPr/>
        </p:nvSpPr>
        <p:spPr>
          <a:xfrm>
            <a:off x="6902560" y="3946748"/>
            <a:ext cx="1224088" cy="646331"/>
          </a:xfrm>
          <a:prstGeom prst="rect">
            <a:avLst/>
          </a:prstGeom>
          <a:noFill/>
        </p:spPr>
        <p:txBody>
          <a:bodyPr wrap="none" rtlCol="0">
            <a:spAutoFit/>
          </a:bodyPr>
          <a:lstStyle/>
          <a:p>
            <a:pPr algn="ctr"/>
            <a:r>
              <a:rPr lang="en-US" dirty="0" err="1" smtClean="0"/>
              <a:t>Telefonica</a:t>
            </a:r>
            <a:endParaRPr lang="en-US" dirty="0"/>
          </a:p>
          <a:p>
            <a:pPr algn="ctr"/>
            <a:r>
              <a:rPr lang="en-US" dirty="0" smtClean="0"/>
              <a:t>120 </a:t>
            </a:r>
            <a:r>
              <a:rPr lang="en-US" dirty="0" err="1" smtClean="0"/>
              <a:t>ms</a:t>
            </a:r>
            <a:endParaRPr lang="en-US" dirty="0"/>
          </a:p>
        </p:txBody>
      </p:sp>
      <p:sp>
        <p:nvSpPr>
          <p:cNvPr id="4" name="TextBox 3"/>
          <p:cNvSpPr txBox="1"/>
          <p:nvPr/>
        </p:nvSpPr>
        <p:spPr>
          <a:xfrm>
            <a:off x="7235203" y="4558268"/>
            <a:ext cx="505329" cy="369332"/>
          </a:xfrm>
          <a:prstGeom prst="rect">
            <a:avLst/>
          </a:prstGeom>
          <a:noFill/>
        </p:spPr>
        <p:txBody>
          <a:bodyPr wrap="none" rtlCol="0">
            <a:spAutoFit/>
          </a:bodyPr>
          <a:lstStyle/>
          <a:p>
            <a:r>
              <a:rPr lang="en-US" dirty="0" smtClean="0"/>
              <a:t>US</a:t>
            </a:r>
            <a:endParaRPr lang="en-US" dirty="0"/>
          </a:p>
        </p:txBody>
      </p:sp>
    </p:spTree>
    <p:extLst>
      <p:ext uri="{BB962C8B-B14F-4D97-AF65-F5344CB8AC3E}">
        <p14:creationId xmlns:p14="http://schemas.microsoft.com/office/powerpoint/2010/main" val="850733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 networked Cuba</a:t>
            </a:r>
            <a:endParaRPr lang="en-US" dirty="0"/>
          </a:p>
        </p:txBody>
      </p:sp>
      <p:sp>
        <p:nvSpPr>
          <p:cNvPr id="3" name="Content Placeholder 2"/>
          <p:cNvSpPr>
            <a:spLocks noGrp="1"/>
          </p:cNvSpPr>
          <p:nvPr>
            <p:ph idx="1"/>
          </p:nvPr>
        </p:nvSpPr>
        <p:spPr/>
        <p:txBody>
          <a:bodyPr/>
          <a:lstStyle/>
          <a:p>
            <a:r>
              <a:rPr lang="en-US" dirty="0" smtClean="0"/>
              <a:t>Dec 2014: US announces plans to restore relations</a:t>
            </a:r>
          </a:p>
          <a:p>
            <a:pPr lvl="1"/>
            <a:r>
              <a:rPr lang="en-US" dirty="0" smtClean="0"/>
              <a:t>Easing travel and trade restrictions</a:t>
            </a:r>
          </a:p>
          <a:p>
            <a:pPr lvl="1"/>
            <a:r>
              <a:rPr lang="en-US" dirty="0" smtClean="0"/>
              <a:t>An Open Internet in Cuba a priority of the US government</a:t>
            </a:r>
          </a:p>
          <a:p>
            <a:endParaRPr lang="en-US" dirty="0" smtClean="0"/>
          </a:p>
          <a:p>
            <a:endParaRPr lang="en-US" dirty="0" smtClean="0"/>
          </a:p>
          <a:p>
            <a:r>
              <a:rPr lang="en-US" dirty="0" smtClean="0"/>
              <a:t>Web companies are expanding into Cuba market</a:t>
            </a:r>
          </a:p>
          <a:p>
            <a:pPr lvl="1"/>
            <a:r>
              <a:rPr lang="en-US" dirty="0" smtClean="0"/>
              <a:t>Feb 2015: Netflix’s video service</a:t>
            </a:r>
          </a:p>
          <a:p>
            <a:pPr lvl="1"/>
            <a:r>
              <a:rPr lang="en-US" dirty="0" smtClean="0"/>
              <a:t>April 2015: </a:t>
            </a:r>
            <a:r>
              <a:rPr lang="en-US" dirty="0" err="1" smtClean="0"/>
              <a:t>Airbnb’s</a:t>
            </a:r>
            <a:r>
              <a:rPr lang="en-US" dirty="0" smtClean="0"/>
              <a:t> community sharing</a:t>
            </a:r>
          </a:p>
          <a:p>
            <a:pPr lvl="1"/>
            <a:endParaRPr lang="en-US" dirty="0"/>
          </a:p>
          <a:p>
            <a:pPr lvl="1"/>
            <a:endParaRPr lang="en-US" dirty="0" smtClean="0"/>
          </a:p>
          <a:p>
            <a:pPr lvl="1"/>
            <a:endParaRPr lang="en-US" dirty="0"/>
          </a:p>
          <a:p>
            <a:pPr lvl="1"/>
            <a:endParaRPr lang="en-US" dirty="0" smtClean="0"/>
          </a:p>
          <a:p>
            <a:pPr marL="457200" lvl="1" indent="0">
              <a:buNone/>
            </a:pPr>
            <a:endParaRPr lang="en-US" dirty="0"/>
          </a:p>
          <a:p>
            <a:endParaRPr lang="en-US" dirty="0"/>
          </a:p>
        </p:txBody>
      </p:sp>
      <p:pic>
        <p:nvPicPr>
          <p:cNvPr id="4" name="Picture 3"/>
          <p:cNvPicPr>
            <a:picLocks noChangeAspect="1"/>
          </p:cNvPicPr>
          <p:nvPr/>
        </p:nvPicPr>
        <p:blipFill>
          <a:blip r:embed="rId3"/>
          <a:stretch>
            <a:fillRect/>
          </a:stretch>
        </p:blipFill>
        <p:spPr>
          <a:xfrm>
            <a:off x="5066778" y="4794329"/>
            <a:ext cx="1276271" cy="127627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44182" y="4011631"/>
            <a:ext cx="1488617" cy="1089687"/>
          </a:xfrm>
          <a:prstGeom prst="rect">
            <a:avLst/>
          </a:prstGeom>
        </p:spPr>
      </p:pic>
    </p:spTree>
    <p:extLst>
      <p:ext uri="{BB962C8B-B14F-4D97-AF65-F5344CB8AC3E}">
        <p14:creationId xmlns:p14="http://schemas.microsoft.com/office/powerpoint/2010/main" val="4021310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in getting online</a:t>
            </a:r>
            <a:endParaRPr lang="en-US" dirty="0"/>
          </a:p>
        </p:txBody>
      </p:sp>
      <p:sp>
        <p:nvSpPr>
          <p:cNvPr id="3" name="Content Placeholder 2"/>
          <p:cNvSpPr>
            <a:spLocks noGrp="1"/>
          </p:cNvSpPr>
          <p:nvPr>
            <p:ph idx="1"/>
          </p:nvPr>
        </p:nvSpPr>
        <p:spPr/>
        <p:txBody>
          <a:bodyPr/>
          <a:lstStyle/>
          <a:p>
            <a:r>
              <a:rPr lang="en-US" dirty="0" smtClean="0"/>
              <a:t>May 2008: Ban on personal computers lifted</a:t>
            </a:r>
            <a:endParaRPr lang="en-US" dirty="0"/>
          </a:p>
          <a:p>
            <a:endParaRPr lang="en-US" dirty="0" smtClean="0"/>
          </a:p>
          <a:p>
            <a:endParaRPr lang="en-US" dirty="0" smtClean="0"/>
          </a:p>
          <a:p>
            <a:r>
              <a:rPr lang="en-US" dirty="0" smtClean="0"/>
              <a:t>Feb 2011: Construction of ALBA-1 completed</a:t>
            </a:r>
          </a:p>
          <a:p>
            <a:pPr lvl="1"/>
            <a:r>
              <a:rPr lang="en-US" smtClean="0"/>
              <a:t>Landings </a:t>
            </a:r>
            <a:r>
              <a:rPr lang="en-US" dirty="0" smtClean="0"/>
              <a:t>in </a:t>
            </a:r>
            <a:r>
              <a:rPr lang="en-US" dirty="0" err="1" smtClean="0"/>
              <a:t>Ocho</a:t>
            </a:r>
            <a:r>
              <a:rPr lang="en-US" dirty="0" smtClean="0"/>
              <a:t> Rios, Jamaica; </a:t>
            </a:r>
            <a:r>
              <a:rPr lang="en-US" dirty="0" err="1" smtClean="0"/>
              <a:t>Siboney</a:t>
            </a:r>
            <a:r>
              <a:rPr lang="en-US" dirty="0" smtClean="0"/>
              <a:t>, Cuba; and La </a:t>
            </a:r>
            <a:r>
              <a:rPr lang="en-US" dirty="0" err="1" smtClean="0"/>
              <a:t>Guaira</a:t>
            </a:r>
            <a:r>
              <a:rPr lang="en-US" dirty="0" smtClean="0"/>
              <a:t>, Venezuela</a:t>
            </a:r>
            <a:endParaRPr lang="en-US" dirty="0"/>
          </a:p>
          <a:p>
            <a:endParaRPr lang="en-US" dirty="0" smtClean="0"/>
          </a:p>
          <a:p>
            <a:endParaRPr lang="en-US" dirty="0" smtClean="0"/>
          </a:p>
          <a:p>
            <a:r>
              <a:rPr lang="en-US" dirty="0" smtClean="0"/>
              <a:t>Jan 2013: ALBA-1 cable (640 </a:t>
            </a:r>
            <a:r>
              <a:rPr lang="en-US" dirty="0" err="1" smtClean="0"/>
              <a:t>Gbps</a:t>
            </a:r>
            <a:r>
              <a:rPr lang="en-US" dirty="0" smtClean="0"/>
              <a:t>) activated</a:t>
            </a:r>
          </a:p>
          <a:p>
            <a:pPr lvl="1"/>
            <a:r>
              <a:rPr lang="en-US" dirty="0" smtClean="0"/>
              <a:t>Increased capacity to the island ~3,000x</a:t>
            </a:r>
          </a:p>
          <a:p>
            <a:endParaRPr lang="en-US" dirty="0"/>
          </a:p>
          <a:p>
            <a:pPr marL="0" indent="0">
              <a:buNone/>
            </a:pPr>
            <a:endParaRPr lang="en-US" dirty="0" smtClean="0"/>
          </a:p>
        </p:txBody>
      </p:sp>
    </p:spTree>
    <p:extLst>
      <p:ext uri="{BB962C8B-B14F-4D97-AF65-F5344CB8AC3E}">
        <p14:creationId xmlns:p14="http://schemas.microsoft.com/office/powerpoint/2010/main" val="23591940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getting online is still difficult</a:t>
            </a:r>
            <a:endParaRPr lang="en-US" dirty="0"/>
          </a:p>
        </p:txBody>
      </p:sp>
      <p:sp>
        <p:nvSpPr>
          <p:cNvPr id="3" name="Content Placeholder 2"/>
          <p:cNvSpPr>
            <a:spLocks noGrp="1"/>
          </p:cNvSpPr>
          <p:nvPr>
            <p:ph idx="1"/>
          </p:nvPr>
        </p:nvSpPr>
        <p:spPr/>
        <p:txBody>
          <a:bodyPr/>
          <a:lstStyle/>
          <a:p>
            <a:r>
              <a:rPr lang="en-US" dirty="0" smtClean="0"/>
              <a:t>Access is expensive</a:t>
            </a:r>
          </a:p>
          <a:p>
            <a:pPr lvl="1"/>
            <a:r>
              <a:rPr lang="en-US" dirty="0" smtClean="0"/>
              <a:t>Internet </a:t>
            </a:r>
            <a:r>
              <a:rPr lang="en-US" dirty="0"/>
              <a:t>café costs </a:t>
            </a:r>
            <a:r>
              <a:rPr lang="en-US" dirty="0" smtClean="0"/>
              <a:t>&gt;$</a:t>
            </a:r>
            <a:r>
              <a:rPr lang="en-US" dirty="0"/>
              <a:t>5/</a:t>
            </a:r>
            <a:r>
              <a:rPr lang="en-US" dirty="0" smtClean="0"/>
              <a:t>hour (avg. income &lt;$25/month)</a:t>
            </a:r>
            <a:endParaRPr lang="en-US" dirty="0"/>
          </a:p>
          <a:p>
            <a:pPr lvl="1"/>
            <a:r>
              <a:rPr lang="en-US" dirty="0"/>
              <a:t>Broadband subscription is 85.79% of GNI per capita [ITU 2014</a:t>
            </a:r>
            <a:r>
              <a:rPr lang="en-US" dirty="0" smtClean="0"/>
              <a:t>]</a:t>
            </a:r>
          </a:p>
          <a:p>
            <a:pPr lvl="1"/>
            <a:r>
              <a:rPr lang="en-US" dirty="0" smtClean="0"/>
              <a:t>26% use the Internet, 0.04% have a broadband connection</a:t>
            </a:r>
          </a:p>
          <a:p>
            <a:pPr lvl="1"/>
            <a:endParaRPr lang="en-US" i="1" dirty="0" smtClean="0"/>
          </a:p>
          <a:p>
            <a:r>
              <a:rPr lang="en-US" dirty="0" smtClean="0"/>
              <a:t>… and slow</a:t>
            </a:r>
          </a:p>
          <a:p>
            <a:pPr lvl="1"/>
            <a:r>
              <a:rPr lang="en-US" dirty="0"/>
              <a:t>Average speed of 1.67 </a:t>
            </a:r>
            <a:r>
              <a:rPr lang="en-US" dirty="0" smtClean="0"/>
              <a:t>Mbps [</a:t>
            </a:r>
            <a:r>
              <a:rPr lang="en-US" dirty="0" err="1" smtClean="0"/>
              <a:t>Ookla</a:t>
            </a:r>
            <a:r>
              <a:rPr lang="en-US" dirty="0" smtClean="0"/>
              <a:t> </a:t>
            </a:r>
            <a:r>
              <a:rPr lang="en-US" dirty="0" err="1" smtClean="0"/>
              <a:t>NetIndex</a:t>
            </a:r>
            <a:r>
              <a:rPr lang="en-US" dirty="0" smtClean="0"/>
              <a:t> April 2015]</a:t>
            </a:r>
          </a:p>
          <a:p>
            <a:pPr lvl="1"/>
            <a:r>
              <a:rPr lang="en-US" dirty="0" smtClean="0"/>
              <a:t>Ranked 197</a:t>
            </a:r>
            <a:r>
              <a:rPr lang="en-US" baseline="30000" dirty="0" smtClean="0"/>
              <a:t>th</a:t>
            </a:r>
            <a:r>
              <a:rPr lang="en-US" dirty="0" smtClean="0"/>
              <a:t> out of 202 countries</a:t>
            </a:r>
          </a:p>
          <a:p>
            <a:pPr lvl="1"/>
            <a:endParaRPr lang="en-US" i="1" dirty="0" smtClean="0"/>
          </a:p>
          <a:p>
            <a:r>
              <a:rPr lang="en-US" i="1" dirty="0" smtClean="0"/>
              <a:t>El </a:t>
            </a:r>
            <a:r>
              <a:rPr lang="en-US" i="1" dirty="0" err="1"/>
              <a:t>paquete</a:t>
            </a:r>
            <a:r>
              <a:rPr lang="en-US" dirty="0"/>
              <a:t>: Cuba’s “offline Internet</a:t>
            </a:r>
            <a:r>
              <a:rPr lang="en-US" dirty="0" smtClean="0"/>
              <a:t>”</a:t>
            </a:r>
          </a:p>
          <a:p>
            <a:pPr lvl="1"/>
            <a:r>
              <a:rPr lang="en-US" dirty="0" smtClean="0"/>
              <a:t>Movies, TV shows, articles shared via CD or USB drives</a:t>
            </a:r>
          </a:p>
          <a:p>
            <a:pPr lvl="1"/>
            <a:endParaRPr lang="en-US" dirty="0"/>
          </a:p>
        </p:txBody>
      </p:sp>
      <p:pic>
        <p:nvPicPr>
          <p:cNvPr id="4" name="Picture 3"/>
          <p:cNvPicPr>
            <a:picLocks noChangeAspect="1"/>
          </p:cNvPicPr>
          <p:nvPr/>
        </p:nvPicPr>
        <p:blipFill>
          <a:blip r:embed="rId3"/>
          <a:stretch>
            <a:fillRect/>
          </a:stretch>
        </p:blipFill>
        <p:spPr>
          <a:xfrm rot="1875513">
            <a:off x="6530616" y="5618877"/>
            <a:ext cx="728132" cy="812876"/>
          </a:xfrm>
          <a:prstGeom prst="rect">
            <a:avLst/>
          </a:prstGeom>
        </p:spPr>
      </p:pic>
      <p:pic>
        <p:nvPicPr>
          <p:cNvPr id="5" name="Picture 4"/>
          <p:cNvPicPr>
            <a:picLocks noChangeAspect="1"/>
          </p:cNvPicPr>
          <p:nvPr/>
        </p:nvPicPr>
        <p:blipFill>
          <a:blip r:embed="rId4"/>
          <a:stretch>
            <a:fillRect/>
          </a:stretch>
        </p:blipFill>
        <p:spPr>
          <a:xfrm>
            <a:off x="7653866" y="4766733"/>
            <a:ext cx="1257141" cy="942856"/>
          </a:xfrm>
          <a:prstGeom prst="rect">
            <a:avLst/>
          </a:prstGeom>
        </p:spPr>
      </p:pic>
    </p:spTree>
    <p:extLst>
      <p:ext uri="{BB962C8B-B14F-4D97-AF65-F5344CB8AC3E}">
        <p14:creationId xmlns:p14="http://schemas.microsoft.com/office/powerpoint/2010/main" val="3461615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Characterizing </a:t>
            </a:r>
            <a:r>
              <a:rPr lang="en-US" dirty="0"/>
              <a:t>Cuba’s Internet</a:t>
            </a:r>
          </a:p>
        </p:txBody>
      </p:sp>
      <p:sp>
        <p:nvSpPr>
          <p:cNvPr id="3" name="Content Placeholder 2"/>
          <p:cNvSpPr>
            <a:spLocks noGrp="1"/>
          </p:cNvSpPr>
          <p:nvPr>
            <p:ph idx="1"/>
          </p:nvPr>
        </p:nvSpPr>
        <p:spPr/>
        <p:txBody>
          <a:bodyPr/>
          <a:lstStyle/>
          <a:p>
            <a:r>
              <a:rPr lang="en-US" dirty="0" smtClean="0"/>
              <a:t>To understand hindrances to getting Cuba online</a:t>
            </a:r>
          </a:p>
          <a:p>
            <a:pPr marL="0" indent="0">
              <a:buNone/>
            </a:pPr>
            <a:endParaRPr lang="en-US" dirty="0"/>
          </a:p>
          <a:p>
            <a:r>
              <a:rPr lang="en-US" dirty="0" smtClean="0"/>
              <a:t>Challenges</a:t>
            </a:r>
          </a:p>
          <a:p>
            <a:pPr lvl="1"/>
            <a:r>
              <a:rPr lang="en-US" dirty="0" smtClean="0"/>
              <a:t>Low rates of broadband subscription and Internet usage limit ability to measure Cuba’s last-mile links</a:t>
            </a:r>
          </a:p>
          <a:p>
            <a:pPr lvl="1"/>
            <a:r>
              <a:rPr lang="en-US" dirty="0" smtClean="0"/>
              <a:t>Little to no measurement infrastructure</a:t>
            </a:r>
          </a:p>
          <a:p>
            <a:endParaRPr lang="en-US" dirty="0"/>
          </a:p>
          <a:p>
            <a:r>
              <a:rPr lang="en-US" dirty="0"/>
              <a:t>T</a:t>
            </a:r>
            <a:r>
              <a:rPr lang="en-US" dirty="0" smtClean="0"/>
              <a:t>his study</a:t>
            </a:r>
          </a:p>
          <a:p>
            <a:pPr lvl="1"/>
            <a:r>
              <a:rPr lang="en-US" dirty="0"/>
              <a:t>Network connectivity </a:t>
            </a:r>
            <a:r>
              <a:rPr lang="en-US" dirty="0" smtClean="0"/>
              <a:t>on the </a:t>
            </a:r>
            <a:r>
              <a:rPr lang="en-US" dirty="0"/>
              <a:t>island and </a:t>
            </a:r>
            <a:r>
              <a:rPr lang="en-US" b="1" dirty="0">
                <a:latin typeface="Avenir Black"/>
                <a:cs typeface="Avenir Black"/>
              </a:rPr>
              <a:t>in/out</a:t>
            </a:r>
            <a:r>
              <a:rPr lang="en-US" dirty="0"/>
              <a:t> </a:t>
            </a:r>
            <a:r>
              <a:rPr lang="en-US" dirty="0">
                <a:latin typeface="Avenir Black"/>
                <a:cs typeface="Avenir Black"/>
              </a:rPr>
              <a:t>of </a:t>
            </a:r>
            <a:r>
              <a:rPr lang="en-US" dirty="0" smtClean="0">
                <a:latin typeface="Avenir Black"/>
                <a:cs typeface="Avenir Black"/>
              </a:rPr>
              <a:t>Cuba</a:t>
            </a:r>
          </a:p>
        </p:txBody>
      </p:sp>
    </p:spTree>
    <p:extLst>
      <p:ext uri="{BB962C8B-B14F-4D97-AF65-F5344CB8AC3E}">
        <p14:creationId xmlns:p14="http://schemas.microsoft.com/office/powerpoint/2010/main" val="13128216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38454" y="706772"/>
            <a:ext cx="5067300" cy="2628900"/>
          </a:xfrm>
          <a:prstGeom prst="rect">
            <a:avLst/>
          </a:prstGeom>
          <a:ln>
            <a:noFill/>
          </a:ln>
          <a:effectLst>
            <a:softEdge rad="112500"/>
          </a:effectLst>
        </p:spPr>
      </p:pic>
      <p:cxnSp>
        <p:nvCxnSpPr>
          <p:cNvPr id="19" name="Straight Connector 18"/>
          <p:cNvCxnSpPr/>
          <p:nvPr/>
        </p:nvCxnSpPr>
        <p:spPr bwMode="auto">
          <a:xfrm flipV="1">
            <a:off x="2409004" y="3917544"/>
            <a:ext cx="293867" cy="276219"/>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2409004" y="2927758"/>
            <a:ext cx="440800" cy="407914"/>
          </a:xfrm>
          <a:prstGeom prst="line">
            <a:avLst/>
          </a:prstGeom>
          <a:solidFill>
            <a:schemeClr val="accent1"/>
          </a:solidFill>
          <a:ln w="50800" cap="flat" cmpd="sng" algn="ctr">
            <a:solidFill>
              <a:schemeClr val="tx1"/>
            </a:solidFill>
            <a:prstDash val="solid"/>
            <a:round/>
            <a:headEnd type="none" w="med" len="med"/>
            <a:tailEnd type="none" w="med" len="med"/>
          </a:ln>
          <a:effectLst/>
        </p:spPr>
      </p:cxnSp>
      <p:sp>
        <p:nvSpPr>
          <p:cNvPr id="2" name="Title 1"/>
          <p:cNvSpPr>
            <a:spLocks noGrp="1"/>
          </p:cNvSpPr>
          <p:nvPr>
            <p:ph type="title"/>
          </p:nvPr>
        </p:nvSpPr>
        <p:spPr/>
        <p:txBody>
          <a:bodyPr/>
          <a:lstStyle/>
          <a:p>
            <a:r>
              <a:rPr lang="en-US" dirty="0" smtClean="0"/>
              <a:t>Cuba’s Internet</a:t>
            </a:r>
            <a:endParaRPr lang="en-US" dirty="0"/>
          </a:p>
        </p:txBody>
      </p:sp>
      <p:sp>
        <p:nvSpPr>
          <p:cNvPr id="3" name="Cloud 2"/>
          <p:cNvSpPr/>
          <p:nvPr/>
        </p:nvSpPr>
        <p:spPr bwMode="auto">
          <a:xfrm>
            <a:off x="360454" y="2346883"/>
            <a:ext cx="2230202" cy="941074"/>
          </a:xfrm>
          <a:prstGeom prst="cloud">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AS27725</a:t>
            </a:r>
          </a:p>
          <a:p>
            <a:pPr algn="ctr"/>
            <a:r>
              <a:rPr lang="en-US" dirty="0"/>
              <a:t>ETECSA</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Cloud 6"/>
          <p:cNvSpPr/>
          <p:nvPr/>
        </p:nvSpPr>
        <p:spPr bwMode="auto">
          <a:xfrm>
            <a:off x="360454" y="4047357"/>
            <a:ext cx="2230201" cy="927799"/>
          </a:xfrm>
          <a:prstGeom prst="cloud">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AS10569</a:t>
            </a:r>
          </a:p>
          <a:p>
            <a:pPr algn="ctr"/>
            <a:r>
              <a:rPr lang="en-US" dirty="0"/>
              <a:t>Red CENIAI</a:t>
            </a:r>
          </a:p>
        </p:txBody>
      </p:sp>
      <p:sp>
        <p:nvSpPr>
          <p:cNvPr id="12" name="Cloud 11"/>
          <p:cNvSpPr/>
          <p:nvPr/>
        </p:nvSpPr>
        <p:spPr bwMode="auto">
          <a:xfrm>
            <a:off x="2556816" y="2817420"/>
            <a:ext cx="2601023" cy="1465902"/>
          </a:xfrm>
          <a:prstGeom prst="cloud">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AS11960</a:t>
            </a:r>
          </a:p>
          <a:p>
            <a:pPr algn="ctr"/>
            <a:r>
              <a:rPr lang="en-US" dirty="0" err="1" smtClean="0"/>
              <a:t>CubaData</a:t>
            </a:r>
            <a:r>
              <a:rPr lang="en-US" dirty="0" smtClean="0"/>
              <a:t> (IXP)</a:t>
            </a:r>
            <a:endParaRPr lang="en-US" dirty="0"/>
          </a:p>
        </p:txBody>
      </p:sp>
      <p:grpSp>
        <p:nvGrpSpPr>
          <p:cNvPr id="4" name="Group 3"/>
          <p:cNvGrpSpPr/>
          <p:nvPr/>
        </p:nvGrpSpPr>
        <p:grpSpPr>
          <a:xfrm>
            <a:off x="4785257" y="735838"/>
            <a:ext cx="4213098" cy="3100452"/>
            <a:chOff x="4785257" y="735838"/>
            <a:chExt cx="4213098" cy="3100452"/>
          </a:xfrm>
        </p:grpSpPr>
        <p:cxnSp>
          <p:nvCxnSpPr>
            <p:cNvPr id="39" name="Straight Connector 38"/>
            <p:cNvCxnSpPr>
              <a:endCxn id="16" idx="2"/>
            </p:cNvCxnSpPr>
            <p:nvPr/>
          </p:nvCxnSpPr>
          <p:spPr bwMode="auto">
            <a:xfrm>
              <a:off x="5960533" y="1502304"/>
              <a:ext cx="838334" cy="523255"/>
            </a:xfrm>
            <a:prstGeom prst="line">
              <a:avLst/>
            </a:prstGeom>
            <a:solidFill>
              <a:schemeClr val="accent1"/>
            </a:solidFill>
            <a:ln w="50800" cap="flat" cmpd="sng" algn="ctr">
              <a:solidFill>
                <a:schemeClr val="tx1"/>
              </a:solidFill>
              <a:prstDash val="dash"/>
              <a:round/>
              <a:headEnd type="none" w="med" len="med"/>
              <a:tailEnd type="none" w="med" len="med"/>
            </a:ln>
            <a:effectLst/>
          </p:spPr>
        </p:cxnSp>
        <p:cxnSp>
          <p:nvCxnSpPr>
            <p:cNvPr id="36" name="Straight Connector 35"/>
            <p:cNvCxnSpPr/>
            <p:nvPr/>
          </p:nvCxnSpPr>
          <p:spPr bwMode="auto">
            <a:xfrm flipV="1">
              <a:off x="4785257" y="1202267"/>
              <a:ext cx="1039810" cy="1801245"/>
            </a:xfrm>
            <a:prstGeom prst="line">
              <a:avLst/>
            </a:prstGeom>
            <a:solidFill>
              <a:schemeClr val="accent1"/>
            </a:solidFill>
            <a:ln w="50800" cap="flat" cmpd="sng" algn="ctr">
              <a:solidFill>
                <a:schemeClr val="tx1"/>
              </a:solidFill>
              <a:prstDash val="dash"/>
              <a:round/>
              <a:headEnd type="none" w="med" len="med"/>
              <a:tailEnd type="none" w="med" len="med"/>
            </a:ln>
            <a:effectLst/>
          </p:spPr>
        </p:cxnSp>
        <p:cxnSp>
          <p:nvCxnSpPr>
            <p:cNvPr id="23" name="Straight Connector 22"/>
            <p:cNvCxnSpPr/>
            <p:nvPr/>
          </p:nvCxnSpPr>
          <p:spPr bwMode="auto">
            <a:xfrm>
              <a:off x="5872132" y="1938862"/>
              <a:ext cx="333935" cy="1174629"/>
            </a:xfrm>
            <a:prstGeom prst="line">
              <a:avLst/>
            </a:prstGeom>
            <a:solidFill>
              <a:schemeClr val="accent1"/>
            </a:solidFill>
            <a:ln w="50800" cap="flat" cmpd="sng" algn="ctr">
              <a:solidFill>
                <a:schemeClr val="tx1"/>
              </a:solidFill>
              <a:prstDash val="dash"/>
              <a:round/>
              <a:headEnd type="none" w="med" len="med"/>
              <a:tailEnd type="none" w="med" len="med"/>
            </a:ln>
            <a:effectLst/>
          </p:spPr>
        </p:cxnSp>
        <p:pic>
          <p:nvPicPr>
            <p:cNvPr id="10" name="Picture 9"/>
            <p:cNvPicPr>
              <a:picLocks noChangeAspect="1"/>
            </p:cNvPicPr>
            <p:nvPr/>
          </p:nvPicPr>
          <p:blipFill>
            <a:blip r:embed="rId4"/>
            <a:stretch>
              <a:fillRect/>
            </a:stretch>
          </p:blipFill>
          <p:spPr>
            <a:xfrm rot="18335475">
              <a:off x="5204293" y="735838"/>
              <a:ext cx="1076926" cy="1076926"/>
            </a:xfrm>
            <a:prstGeom prst="rect">
              <a:avLst/>
            </a:prstGeom>
          </p:spPr>
        </p:pic>
        <p:sp>
          <p:nvSpPr>
            <p:cNvPr id="16" name="Cloud 15"/>
            <p:cNvSpPr/>
            <p:nvPr/>
          </p:nvSpPr>
          <p:spPr bwMode="auto">
            <a:xfrm>
              <a:off x="6792023" y="1524941"/>
              <a:ext cx="2206332" cy="1001236"/>
            </a:xfrm>
            <a:prstGeom prst="cloud">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AS222351</a:t>
              </a:r>
            </a:p>
            <a:p>
              <a:pPr algn="ctr"/>
              <a:r>
                <a:rPr lang="en-US" dirty="0"/>
                <a:t>Intelsat</a:t>
              </a:r>
            </a:p>
          </p:txBody>
        </p:sp>
        <p:sp>
          <p:nvSpPr>
            <p:cNvPr id="17" name="Cloud 16"/>
            <p:cNvSpPr/>
            <p:nvPr/>
          </p:nvSpPr>
          <p:spPr bwMode="auto">
            <a:xfrm>
              <a:off x="5655646" y="2835054"/>
              <a:ext cx="2206332" cy="1001236"/>
            </a:xfrm>
            <a:prstGeom prst="cloud">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AS27725</a:t>
              </a:r>
            </a:p>
            <a:p>
              <a:pPr algn="ctr"/>
              <a:r>
                <a:rPr lang="en-US" dirty="0" err="1"/>
                <a:t>NewCom</a:t>
              </a:r>
              <a:endParaRPr lang="en-US" dirty="0"/>
            </a:p>
          </p:txBody>
        </p:sp>
      </p:grpSp>
      <p:grpSp>
        <p:nvGrpSpPr>
          <p:cNvPr id="5" name="Group 4"/>
          <p:cNvGrpSpPr/>
          <p:nvPr/>
        </p:nvGrpSpPr>
        <p:grpSpPr>
          <a:xfrm>
            <a:off x="4504504" y="4081246"/>
            <a:ext cx="4460640" cy="2362793"/>
            <a:chOff x="4504504" y="4081246"/>
            <a:chExt cx="4460640" cy="2362793"/>
          </a:xfrm>
        </p:grpSpPr>
        <p:sp>
          <p:nvSpPr>
            <p:cNvPr id="14" name="Cloud 13"/>
            <p:cNvSpPr/>
            <p:nvPr/>
          </p:nvSpPr>
          <p:spPr bwMode="auto">
            <a:xfrm>
              <a:off x="5226327" y="5442803"/>
              <a:ext cx="2206332" cy="1001236"/>
            </a:xfrm>
            <a:prstGeom prst="cloud">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AS6453</a:t>
              </a:r>
            </a:p>
            <a:p>
              <a:pPr algn="ctr"/>
              <a:r>
                <a:rPr lang="en-US" dirty="0"/>
                <a:t>Tata</a:t>
              </a:r>
            </a:p>
          </p:txBody>
        </p:sp>
        <p:sp>
          <p:nvSpPr>
            <p:cNvPr id="15" name="Cloud 14"/>
            <p:cNvSpPr/>
            <p:nvPr/>
          </p:nvSpPr>
          <p:spPr bwMode="auto">
            <a:xfrm>
              <a:off x="6758812" y="4441567"/>
              <a:ext cx="2206332" cy="1001236"/>
            </a:xfrm>
            <a:prstGeom prst="cloud">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t>AS12956</a:t>
              </a:r>
            </a:p>
            <a:p>
              <a:pPr algn="ctr"/>
              <a:r>
                <a:rPr lang="en-US" dirty="0" err="1"/>
                <a:t>Telefonica</a:t>
              </a:r>
              <a:endParaRPr lang="en-US" dirty="0"/>
            </a:p>
          </p:txBody>
        </p:sp>
        <p:cxnSp>
          <p:nvCxnSpPr>
            <p:cNvPr id="25" name="Straight Connector 24"/>
            <p:cNvCxnSpPr/>
            <p:nvPr/>
          </p:nvCxnSpPr>
          <p:spPr bwMode="auto">
            <a:xfrm>
              <a:off x="4504504" y="4081246"/>
              <a:ext cx="1176514" cy="710887"/>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27" name="Straight Connector 26"/>
            <p:cNvCxnSpPr>
              <a:stCxn id="14" idx="3"/>
            </p:cNvCxnSpPr>
            <p:nvPr/>
          </p:nvCxnSpPr>
          <p:spPr bwMode="auto">
            <a:xfrm flipH="1" flipV="1">
              <a:off x="5681018" y="4576374"/>
              <a:ext cx="648475" cy="923676"/>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5426052" y="4884832"/>
              <a:ext cx="1339604" cy="57353"/>
            </a:xfrm>
            <a:prstGeom prst="line">
              <a:avLst/>
            </a:prstGeom>
            <a:solidFill>
              <a:schemeClr val="accent1"/>
            </a:solidFill>
            <a:ln w="50800" cap="flat" cmpd="sng" algn="ctr">
              <a:solidFill>
                <a:schemeClr val="tx1"/>
              </a:solidFill>
              <a:prstDash val="solid"/>
              <a:round/>
              <a:headEnd type="none" w="med" len="med"/>
              <a:tailEnd type="none" w="med" len="med"/>
            </a:ln>
            <a:effectLst/>
          </p:spPr>
        </p:cxnSp>
        <p:pic>
          <p:nvPicPr>
            <p:cNvPr id="11" name="Picture 10"/>
            <p:cNvPicPr>
              <a:picLocks noChangeAspect="1"/>
            </p:cNvPicPr>
            <p:nvPr/>
          </p:nvPicPr>
          <p:blipFill>
            <a:blip r:embed="rId5"/>
            <a:stretch>
              <a:fillRect/>
            </a:stretch>
          </p:blipFill>
          <p:spPr>
            <a:xfrm flipH="1">
              <a:off x="4991498" y="4193763"/>
              <a:ext cx="1516723" cy="1131116"/>
            </a:xfrm>
            <a:prstGeom prst="rect">
              <a:avLst/>
            </a:prstGeom>
          </p:spPr>
        </p:pic>
      </p:grpSp>
    </p:spTree>
    <p:extLst>
      <p:ext uri="{BB962C8B-B14F-4D97-AF65-F5344CB8AC3E}">
        <p14:creationId xmlns:p14="http://schemas.microsoft.com/office/powerpoint/2010/main" val="4276124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Datasets</a:t>
            </a:r>
            <a:endParaRPr lang="en-US" dirty="0"/>
          </a:p>
        </p:txBody>
      </p:sp>
      <p:sp>
        <p:nvSpPr>
          <p:cNvPr id="3" name="Content Placeholder 2"/>
          <p:cNvSpPr>
            <a:spLocks noGrp="1"/>
          </p:cNvSpPr>
          <p:nvPr>
            <p:ph idx="1"/>
          </p:nvPr>
        </p:nvSpPr>
        <p:spPr/>
        <p:txBody>
          <a:bodyPr/>
          <a:lstStyle/>
          <a:p>
            <a:r>
              <a:rPr lang="en-US" dirty="0"/>
              <a:t>Two months of data (March, April 2015</a:t>
            </a:r>
            <a:r>
              <a:rPr lang="en-US" dirty="0" smtClean="0"/>
              <a:t>)</a:t>
            </a:r>
          </a:p>
          <a:p>
            <a:r>
              <a:rPr lang="en-US" dirty="0" smtClean="0"/>
              <a:t>RIPE Atlas probes</a:t>
            </a:r>
          </a:p>
          <a:p>
            <a:pPr lvl="1"/>
            <a:r>
              <a:rPr lang="en-US" dirty="0"/>
              <a:t>~</a:t>
            </a:r>
            <a:r>
              <a:rPr lang="en-US" dirty="0" smtClean="0"/>
              <a:t>50 probes across North and South America</a:t>
            </a:r>
          </a:p>
          <a:p>
            <a:pPr lvl="2"/>
            <a:r>
              <a:rPr lang="en-US" dirty="0" smtClean="0"/>
              <a:t>25 in US</a:t>
            </a:r>
            <a:r>
              <a:rPr lang="en-US" dirty="0"/>
              <a:t>, Mexico, Venezuela, and </a:t>
            </a:r>
            <a:r>
              <a:rPr lang="en-US" dirty="0" smtClean="0"/>
              <a:t>Brazil</a:t>
            </a:r>
          </a:p>
          <a:p>
            <a:pPr lvl="2"/>
            <a:r>
              <a:rPr lang="en-US" dirty="0" smtClean="0"/>
              <a:t>25 spread throughout the Caribbean – </a:t>
            </a:r>
            <a:r>
              <a:rPr lang="en-US" dirty="0" smtClean="0">
                <a:latin typeface="Avenir Black Oblique"/>
                <a:cs typeface="Avenir Black Oblique"/>
              </a:rPr>
              <a:t>One probe in Cuba</a:t>
            </a:r>
          </a:p>
          <a:p>
            <a:pPr lvl="1"/>
            <a:r>
              <a:rPr lang="en-US" dirty="0" smtClean="0"/>
              <a:t>Measurements</a:t>
            </a:r>
          </a:p>
          <a:p>
            <a:pPr lvl="2"/>
            <a:r>
              <a:rPr lang="en-US" dirty="0" err="1" smtClean="0"/>
              <a:t>Traceroutes</a:t>
            </a:r>
            <a:r>
              <a:rPr lang="en-US" dirty="0" smtClean="0"/>
              <a:t> to other vantage points and popular sites</a:t>
            </a:r>
          </a:p>
          <a:p>
            <a:pPr lvl="2"/>
            <a:r>
              <a:rPr lang="en-US" dirty="0" smtClean="0">
                <a:solidFill>
                  <a:schemeClr val="tx1">
                    <a:lumMod val="50000"/>
                    <a:lumOff val="50000"/>
                  </a:schemeClr>
                </a:solidFill>
              </a:rPr>
              <a:t>DNS queries (local and public) </a:t>
            </a:r>
          </a:p>
          <a:p>
            <a:pPr lvl="2"/>
            <a:r>
              <a:rPr lang="en-US" dirty="0" smtClean="0">
                <a:solidFill>
                  <a:schemeClr val="tx1">
                    <a:lumMod val="50000"/>
                    <a:lumOff val="50000"/>
                  </a:schemeClr>
                </a:solidFill>
              </a:rPr>
              <a:t>SSL certificate requests to popular websites</a:t>
            </a:r>
          </a:p>
          <a:p>
            <a:pPr lvl="1"/>
            <a:endParaRPr lang="en-US" dirty="0"/>
          </a:p>
          <a:p>
            <a:r>
              <a:rPr lang="en-US" dirty="0" err="1" smtClean="0"/>
              <a:t>Namehelp</a:t>
            </a:r>
            <a:r>
              <a:rPr lang="en-US" dirty="0" smtClean="0"/>
              <a:t> from Northwestern</a:t>
            </a:r>
          </a:p>
          <a:p>
            <a:pPr lvl="1"/>
            <a:r>
              <a:rPr lang="en-US" dirty="0" smtClean="0"/>
              <a:t>~6,000 clients in ~600 networks</a:t>
            </a:r>
          </a:p>
          <a:p>
            <a:pPr lvl="1"/>
            <a:r>
              <a:rPr lang="en-US" dirty="0" err="1" smtClean="0"/>
              <a:t>Traceroutes</a:t>
            </a:r>
            <a:r>
              <a:rPr lang="en-US" dirty="0" smtClean="0"/>
              <a:t> to prefixes in Cuba</a:t>
            </a:r>
          </a:p>
        </p:txBody>
      </p:sp>
      <p:pic>
        <p:nvPicPr>
          <p:cNvPr id="4" name="Picture 3"/>
          <p:cNvPicPr>
            <a:picLocks noChangeAspect="1"/>
          </p:cNvPicPr>
          <p:nvPr/>
        </p:nvPicPr>
        <p:blipFill>
          <a:blip r:embed="rId3"/>
          <a:stretch>
            <a:fillRect/>
          </a:stretch>
        </p:blipFill>
        <p:spPr>
          <a:xfrm>
            <a:off x="7035800" y="1328028"/>
            <a:ext cx="1803400" cy="911924"/>
          </a:xfrm>
          <a:prstGeom prst="rect">
            <a:avLst/>
          </a:prstGeom>
        </p:spPr>
      </p:pic>
      <p:pic>
        <p:nvPicPr>
          <p:cNvPr id="5" name="Picture 4"/>
          <p:cNvPicPr>
            <a:picLocks noChangeAspect="1"/>
          </p:cNvPicPr>
          <p:nvPr/>
        </p:nvPicPr>
        <p:blipFill>
          <a:blip r:embed="rId4"/>
          <a:stretch>
            <a:fillRect/>
          </a:stretch>
        </p:blipFill>
        <p:spPr>
          <a:xfrm>
            <a:off x="7244863" y="4354167"/>
            <a:ext cx="1594337" cy="880849"/>
          </a:xfrm>
          <a:prstGeom prst="rect">
            <a:avLst/>
          </a:prstGeom>
        </p:spPr>
      </p:pic>
    </p:spTree>
    <p:extLst>
      <p:ext uri="{BB962C8B-B14F-4D97-AF65-F5344CB8AC3E}">
        <p14:creationId xmlns:p14="http://schemas.microsoft.com/office/powerpoint/2010/main" val="864344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RTT for traffic to/from Cuba</a:t>
            </a:r>
            <a:endParaRPr lang="en-US" dirty="0"/>
          </a:p>
        </p:txBody>
      </p:sp>
      <p:pic>
        <p:nvPicPr>
          <p:cNvPr id="5" name="Picture 4" descr="probes.pdf"/>
          <p:cNvPicPr>
            <a:picLocks noChangeAspect="1"/>
          </p:cNvPicPr>
          <p:nvPr/>
        </p:nvPicPr>
        <p:blipFill rotWithShape="1">
          <a:blip r:embed="rId3">
            <a:extLst>
              <a:ext uri="{28A0092B-C50C-407E-A947-70E740481C1C}">
                <a14:useLocalDpi xmlns:a14="http://schemas.microsoft.com/office/drawing/2010/main" val="0"/>
              </a:ext>
            </a:extLst>
          </a:blip>
          <a:srcRect t="23070"/>
          <a:stretch/>
        </p:blipFill>
        <p:spPr>
          <a:xfrm>
            <a:off x="186253" y="1033683"/>
            <a:ext cx="8735614" cy="5453913"/>
          </a:xfrm>
          <a:prstGeom prst="rect">
            <a:avLst/>
          </a:prstGeom>
        </p:spPr>
      </p:pic>
      <p:cxnSp>
        <p:nvCxnSpPr>
          <p:cNvPr id="6" name="Straight Arrow Connector 5"/>
          <p:cNvCxnSpPr/>
          <p:nvPr/>
        </p:nvCxnSpPr>
        <p:spPr bwMode="auto">
          <a:xfrm>
            <a:off x="2756738" y="3572529"/>
            <a:ext cx="3470641" cy="0"/>
          </a:xfrm>
          <a:prstGeom prst="straightConnector1">
            <a:avLst/>
          </a:prstGeom>
          <a:solidFill>
            <a:schemeClr val="accent1"/>
          </a:solidFill>
          <a:ln w="41275" cap="flat" cmpd="sng" algn="ctr">
            <a:solidFill>
              <a:schemeClr val="tx1"/>
            </a:solidFill>
            <a:prstDash val="solid"/>
            <a:round/>
            <a:headEnd type="arrow"/>
            <a:tailEnd type="arrow"/>
          </a:ln>
          <a:effectLst/>
        </p:spPr>
      </p:cxnSp>
      <p:sp>
        <p:nvSpPr>
          <p:cNvPr id="7" name="Rectangle 6"/>
          <p:cNvSpPr/>
          <p:nvPr/>
        </p:nvSpPr>
        <p:spPr>
          <a:xfrm>
            <a:off x="3207752" y="4207953"/>
            <a:ext cx="3019627"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i="1" dirty="0" smtClean="0"/>
              <a:t>Latency from Cuba is ~240 </a:t>
            </a:r>
            <a:r>
              <a:rPr lang="en-US" sz="2400" i="1" dirty="0" err="1" smtClean="0"/>
              <a:t>ms</a:t>
            </a:r>
            <a:r>
              <a:rPr lang="en-US" sz="2400" i="1" dirty="0" smtClean="0"/>
              <a:t> higher!</a:t>
            </a:r>
            <a:endParaRPr lang="en-US" sz="2400" i="1" dirty="0"/>
          </a:p>
        </p:txBody>
      </p:sp>
      <p:pic>
        <p:nvPicPr>
          <p:cNvPr id="8" name="Picture 7" descr="probes.pdf"/>
          <p:cNvPicPr>
            <a:picLocks noChangeAspect="1"/>
          </p:cNvPicPr>
          <p:nvPr/>
        </p:nvPicPr>
        <p:blipFill rotWithShape="1">
          <a:blip r:embed="rId3">
            <a:extLst>
              <a:ext uri="{28A0092B-C50C-407E-A947-70E740481C1C}">
                <a14:useLocalDpi xmlns:a14="http://schemas.microsoft.com/office/drawing/2010/main" val="0"/>
              </a:ext>
            </a:extLst>
          </a:blip>
          <a:srcRect l="28645" t="771" r="21253" b="76493"/>
          <a:stretch/>
        </p:blipFill>
        <p:spPr>
          <a:xfrm>
            <a:off x="3430598" y="1308190"/>
            <a:ext cx="2893252" cy="1065504"/>
          </a:xfrm>
          <a:prstGeom prst="rect">
            <a:avLst/>
          </a:prstGeom>
        </p:spPr>
      </p:pic>
    </p:spTree>
    <p:extLst>
      <p:ext uri="{BB962C8B-B14F-4D97-AF65-F5344CB8AC3E}">
        <p14:creationId xmlns:p14="http://schemas.microsoft.com/office/powerpoint/2010/main" val="41945446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Cuba’s connectivity</a:t>
            </a:r>
            <a:endParaRPr lang="en-US" dirty="0"/>
          </a:p>
        </p:txBody>
      </p:sp>
      <p:pic>
        <p:nvPicPr>
          <p:cNvPr id="3" name="Picture 2" descr="CubaMap.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467" y="787336"/>
            <a:ext cx="7535333" cy="5283264"/>
          </a:xfrm>
          <a:prstGeom prst="rect">
            <a:avLst/>
          </a:prstGeom>
          <a:ln>
            <a:solidFill>
              <a:schemeClr val="tx1">
                <a:lumMod val="50000"/>
                <a:lumOff val="50000"/>
              </a:schemeClr>
            </a:solidFill>
          </a:ln>
        </p:spPr>
      </p:pic>
      <p:cxnSp>
        <p:nvCxnSpPr>
          <p:cNvPr id="6" name="Straight Connector 5"/>
          <p:cNvCxnSpPr/>
          <p:nvPr/>
        </p:nvCxnSpPr>
        <p:spPr bwMode="auto">
          <a:xfrm flipV="1">
            <a:off x="3716867" y="3200400"/>
            <a:ext cx="300566" cy="381002"/>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flipH="1" flipV="1">
            <a:off x="4055533" y="3200400"/>
            <a:ext cx="321734" cy="1231901"/>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20" name="Straight Connector 19"/>
          <p:cNvCxnSpPr/>
          <p:nvPr/>
        </p:nvCxnSpPr>
        <p:spPr bwMode="auto">
          <a:xfrm flipH="1" flipV="1">
            <a:off x="4368801" y="4415366"/>
            <a:ext cx="1900768" cy="1248836"/>
          </a:xfrm>
          <a:prstGeom prst="line">
            <a:avLst/>
          </a:prstGeom>
          <a:solidFill>
            <a:schemeClr val="accent1"/>
          </a:solidFill>
          <a:ln w="57150" cap="flat" cmpd="sng" algn="ctr">
            <a:solidFill>
              <a:srgbClr val="FF0000"/>
            </a:solidFill>
            <a:prstDash val="solid"/>
            <a:round/>
            <a:headEnd type="none" w="med" len="med"/>
            <a:tailEnd type="none" w="med" len="med"/>
          </a:ln>
          <a:effectLst/>
        </p:spPr>
      </p:cxnSp>
      <p:sp>
        <p:nvSpPr>
          <p:cNvPr id="25" name="TextBox 24"/>
          <p:cNvSpPr txBox="1"/>
          <p:nvPr/>
        </p:nvSpPr>
        <p:spPr>
          <a:xfrm>
            <a:off x="2736157" y="6111909"/>
            <a:ext cx="3677549" cy="369332"/>
          </a:xfrm>
          <a:prstGeom prst="rect">
            <a:avLst/>
          </a:prstGeom>
          <a:noFill/>
        </p:spPr>
        <p:txBody>
          <a:bodyPr wrap="none" rtlCol="0">
            <a:spAutoFit/>
          </a:bodyPr>
          <a:lstStyle/>
          <a:p>
            <a:pPr algn="ctr"/>
            <a:r>
              <a:rPr lang="en-US" dirty="0"/>
              <a:t>Source: </a:t>
            </a:r>
            <a:r>
              <a:rPr lang="en-US" dirty="0" err="1"/>
              <a:t>submarinecablemap.com</a:t>
            </a:r>
            <a:endParaRPr lang="en-US" dirty="0"/>
          </a:p>
        </p:txBody>
      </p:sp>
      <p:sp>
        <p:nvSpPr>
          <p:cNvPr id="26" name="TextBox 25"/>
          <p:cNvSpPr txBox="1"/>
          <p:nvPr/>
        </p:nvSpPr>
        <p:spPr>
          <a:xfrm>
            <a:off x="3608691" y="2631530"/>
            <a:ext cx="1258177"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400" dirty="0"/>
              <a:t>ALBA-1</a:t>
            </a:r>
          </a:p>
        </p:txBody>
      </p:sp>
      <p:pic>
        <p:nvPicPr>
          <p:cNvPr id="9" name="Picture 8"/>
          <p:cNvPicPr>
            <a:picLocks noChangeAspect="1"/>
          </p:cNvPicPr>
          <p:nvPr/>
        </p:nvPicPr>
        <p:blipFill>
          <a:blip r:embed="rId4"/>
          <a:stretch>
            <a:fillRect/>
          </a:stretch>
        </p:blipFill>
        <p:spPr>
          <a:xfrm flipH="1">
            <a:off x="7322477" y="369652"/>
            <a:ext cx="1516723" cy="1131116"/>
          </a:xfrm>
          <a:prstGeom prst="rect">
            <a:avLst/>
          </a:prstGeom>
        </p:spPr>
      </p:pic>
    </p:spTree>
    <p:extLst>
      <p:ext uri="{BB962C8B-B14F-4D97-AF65-F5344CB8AC3E}">
        <p14:creationId xmlns:p14="http://schemas.microsoft.com/office/powerpoint/2010/main" val="196589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AquaLabTheme_New">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1_aqualab01">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qualab0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1_aqualab0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1_aqualab0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qualab0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1_aqualab0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1_aqualab0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1_aqualab01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6666FF"/>
        </a:hlink>
        <a:folHlink>
          <a:srgbClr val="71B79C"/>
        </a:folHlink>
      </a:clrScheme>
      <a:clrMap bg1="lt1" tx1="dk1" bg2="lt2" tx2="dk2" accent1="accent1" accent2="accent2" accent3="accent3" accent4="accent4" accent5="accent5" accent6="accent6" hlink="hlink" folHlink="folHlink"/>
    </a:extraClrScheme>
    <a:extraClrScheme>
      <a:clrScheme name="1_aqualab01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6666FF"/>
        </a:hlink>
        <a:folHlink>
          <a:srgbClr val="5BA2C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27819</TotalTime>
  <Words>2700</Words>
  <Application>Microsoft Macintosh PowerPoint</Application>
  <PresentationFormat>On-screen Show (4:3)</PresentationFormat>
  <Paragraphs>269</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AquaLabTheme_New</vt:lpstr>
      <vt:lpstr>In and Out of Cuba: Characterizing Cuba's Connectivity</vt:lpstr>
      <vt:lpstr>A networked Cuba</vt:lpstr>
      <vt:lpstr>Progress in getting online</vt:lpstr>
      <vt:lpstr>But getting online is still difficult</vt:lpstr>
      <vt:lpstr>Characterizing Cuba’s Internet</vt:lpstr>
      <vt:lpstr>Cuba’s Internet</vt:lpstr>
      <vt:lpstr>Datasets</vt:lpstr>
      <vt:lpstr>High RTT for traffic to/from Cuba</vt:lpstr>
      <vt:lpstr>Cuba’s connectivity</vt:lpstr>
      <vt:lpstr>Example: to &amp; from Miami</vt:lpstr>
      <vt:lpstr>Transit network and performance</vt:lpstr>
      <vt:lpstr>Comparing transit networks</vt:lpstr>
      <vt:lpstr>RTT by country</vt:lpstr>
      <vt:lpstr>Issue dates back to 2013</vt:lpstr>
      <vt:lpstr>Current status</vt:lpstr>
      <vt:lpstr>In and Out of Cuba: Characterizing Cuba's Connectivity</vt:lpstr>
      <vt:lpstr>Availability of network services in Cuba</vt:lpstr>
      <vt:lpstr>Availability of network services</vt:lpstr>
      <vt:lpstr>Example: to &amp; from Miami, Florida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Bischof</dc:creator>
  <cp:lastModifiedBy>Zachary Bischof</cp:lastModifiedBy>
  <cp:revision>695</cp:revision>
  <dcterms:created xsi:type="dcterms:W3CDTF">2014-10-14T19:42:33Z</dcterms:created>
  <dcterms:modified xsi:type="dcterms:W3CDTF">2015-11-11T16:25:01Z</dcterms:modified>
</cp:coreProperties>
</file>