
<file path=[Content_Types].xml><?xml version="1.0" encoding="utf-8"?>
<Types xmlns="http://schemas.openxmlformats.org/package/2006/content-types">
  <Default Extension="xml" ContentType="application/xml"/>
  <Default Extension="xlsx" ContentType="application/vnd.openxmlformats-officedocument.spreadsheetml.sheet"/>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9"/>
  </p:notesMasterIdLst>
  <p:sldIdLst>
    <p:sldId id="281" r:id="rId2"/>
    <p:sldId id="296" r:id="rId3"/>
    <p:sldId id="286" r:id="rId4"/>
    <p:sldId id="292" r:id="rId5"/>
    <p:sldId id="262" r:id="rId6"/>
    <p:sldId id="290" r:id="rId7"/>
    <p:sldId id="294" r:id="rId8"/>
    <p:sldId id="295" r:id="rId9"/>
    <p:sldId id="288" r:id="rId10"/>
    <p:sldId id="266" r:id="rId11"/>
    <p:sldId id="267" r:id="rId12"/>
    <p:sldId id="268" r:id="rId13"/>
    <p:sldId id="269" r:id="rId14"/>
    <p:sldId id="270" r:id="rId15"/>
    <p:sldId id="271" r:id="rId16"/>
    <p:sldId id="272" r:id="rId17"/>
    <p:sldId id="273" r:id="rId18"/>
    <p:sldId id="274" r:id="rId19"/>
    <p:sldId id="293" r:id="rId20"/>
    <p:sldId id="275" r:id="rId21"/>
    <p:sldId id="276" r:id="rId22"/>
    <p:sldId id="277" r:id="rId23"/>
    <p:sldId id="278" r:id="rId24"/>
    <p:sldId id="279" r:id="rId25"/>
    <p:sldId id="285" r:id="rId26"/>
    <p:sldId id="264" r:id="rId27"/>
    <p:sldId id="291" r:id="rId28"/>
  </p:sldIdLst>
  <p:sldSz cx="9144000" cy="5715000" type="screen16x10"/>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93"/>
    <p:restoredTop sz="84882" autoAdjust="0"/>
  </p:normalViewPr>
  <p:slideViewPr>
    <p:cSldViewPr snapToGrid="0" snapToObjects="1">
      <p:cViewPr varScale="1">
        <p:scale>
          <a:sx n="162" d="100"/>
          <a:sy n="162" d="100"/>
        </p:scale>
        <p:origin x="576" y="184"/>
      </p:cViewPr>
      <p:guideLst>
        <p:guide orient="horz" pos="180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Sheet1!$B$1</c:f>
              <c:strCache>
                <c:ptCount val="1"/>
                <c:pt idx="0">
                  <c:v>Q3'16 Avg Mbps</c:v>
                </c:pt>
              </c:strCache>
            </c:strRef>
          </c:tx>
          <c:invertIfNegative val="0"/>
          <c:cat>
            <c:strRef>
              <c:f>Sheet1!$A$2:$A$6</c:f>
              <c:strCache>
                <c:ptCount val="5"/>
                <c:pt idx="0">
                  <c:v>South Korea</c:v>
                </c:pt>
                <c:pt idx="1">
                  <c:v>Hong Kong</c:v>
                </c:pt>
                <c:pt idx="2">
                  <c:v>Norway</c:v>
                </c:pt>
                <c:pt idx="3">
                  <c:v>Sweden</c:v>
                </c:pt>
                <c:pt idx="4">
                  <c:v>Switzerland</c:v>
                </c:pt>
              </c:strCache>
            </c:strRef>
          </c:cat>
          <c:val>
            <c:numRef>
              <c:f>Sheet1!$B$2:$B$6</c:f>
              <c:numCache>
                <c:formatCode>General</c:formatCode>
                <c:ptCount val="5"/>
                <c:pt idx="0">
                  <c:v>26.3</c:v>
                </c:pt>
                <c:pt idx="1">
                  <c:v>20.1</c:v>
                </c:pt>
                <c:pt idx="2">
                  <c:v>20.0</c:v>
                </c:pt>
                <c:pt idx="3">
                  <c:v>19.7</c:v>
                </c:pt>
                <c:pt idx="4">
                  <c:v>18.4</c:v>
                </c:pt>
              </c:numCache>
            </c:numRef>
          </c:val>
        </c:ser>
        <c:ser>
          <c:idx val="1"/>
          <c:order val="1"/>
          <c:tx>
            <c:strRef>
              <c:f>Sheet1!$C$1</c:f>
              <c:strCache>
                <c:ptCount val="1"/>
                <c:pt idx="0">
                  <c:v>YoY Change (%)</c:v>
                </c:pt>
              </c:strCache>
            </c:strRef>
          </c:tx>
          <c:invertIfNegative val="0"/>
          <c:cat>
            <c:strRef>
              <c:f>Sheet1!$A$2:$A$6</c:f>
              <c:strCache>
                <c:ptCount val="5"/>
                <c:pt idx="0">
                  <c:v>South Korea</c:v>
                </c:pt>
                <c:pt idx="1">
                  <c:v>Hong Kong</c:v>
                </c:pt>
                <c:pt idx="2">
                  <c:v>Norway</c:v>
                </c:pt>
                <c:pt idx="3">
                  <c:v>Sweden</c:v>
                </c:pt>
                <c:pt idx="4">
                  <c:v>Switzerland</c:v>
                </c:pt>
              </c:strCache>
            </c:strRef>
          </c:cat>
          <c:val>
            <c:numRef>
              <c:f>Sheet1!$C$2:$C$6</c:f>
              <c:numCache>
                <c:formatCode>0</c:formatCode>
                <c:ptCount val="5"/>
                <c:pt idx="0">
                  <c:v>28.0</c:v>
                </c:pt>
                <c:pt idx="1">
                  <c:v>27.0</c:v>
                </c:pt>
                <c:pt idx="2">
                  <c:v>22.0</c:v>
                </c:pt>
                <c:pt idx="3">
                  <c:v>13.0</c:v>
                </c:pt>
                <c:pt idx="4">
                  <c:v>14.0</c:v>
                </c:pt>
              </c:numCache>
            </c:numRef>
          </c:val>
        </c:ser>
        <c:dLbls>
          <c:showLegendKey val="0"/>
          <c:showVal val="0"/>
          <c:showCatName val="0"/>
          <c:showSerName val="0"/>
          <c:showPercent val="0"/>
          <c:showBubbleSize val="0"/>
        </c:dLbls>
        <c:gapWidth val="75"/>
        <c:overlap val="-25"/>
        <c:axId val="2002917328"/>
        <c:axId val="2010142272"/>
      </c:barChart>
      <c:catAx>
        <c:axId val="2002917328"/>
        <c:scaling>
          <c:orientation val="minMax"/>
        </c:scaling>
        <c:delete val="0"/>
        <c:axPos val="b"/>
        <c:numFmt formatCode="General" sourceLinked="0"/>
        <c:majorTickMark val="none"/>
        <c:minorTickMark val="none"/>
        <c:tickLblPos val="nextTo"/>
        <c:txPr>
          <a:bodyPr/>
          <a:lstStyle/>
          <a:p>
            <a:pPr>
              <a:defRPr sz="1200"/>
            </a:pPr>
            <a:endParaRPr lang="en-US"/>
          </a:p>
        </c:txPr>
        <c:crossAx val="2010142272"/>
        <c:crosses val="autoZero"/>
        <c:auto val="1"/>
        <c:lblAlgn val="ctr"/>
        <c:lblOffset val="100"/>
        <c:noMultiLvlLbl val="0"/>
      </c:catAx>
      <c:valAx>
        <c:axId val="2010142272"/>
        <c:scaling>
          <c:orientation val="minMax"/>
        </c:scaling>
        <c:delete val="0"/>
        <c:axPos val="l"/>
        <c:majorGridlines/>
        <c:numFmt formatCode="General" sourceLinked="1"/>
        <c:majorTickMark val="none"/>
        <c:minorTickMark val="none"/>
        <c:tickLblPos val="nextTo"/>
        <c:spPr>
          <a:ln w="9525">
            <a:noFill/>
          </a:ln>
        </c:spPr>
        <c:crossAx val="2002917328"/>
        <c:crosses val="autoZero"/>
        <c:crossBetween val="between"/>
      </c:valAx>
    </c:plotArea>
    <c:legend>
      <c:legendPos val="b"/>
      <c:layout>
        <c:manualLayout>
          <c:xMode val="edge"/>
          <c:yMode val="edge"/>
          <c:x val="0.305764989133403"/>
          <c:y val="0.866644524397617"/>
          <c:w val="0.664439345998254"/>
          <c:h val="0.133320929354976"/>
        </c:manualLayout>
      </c:layout>
      <c:overlay val="0"/>
      <c:spPr>
        <a:solidFill>
          <a:schemeClr val="bg1"/>
        </a:solidFill>
      </c:spPr>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CCB9FB-1818-744F-906D-1BC8771174A6}" type="datetimeFigureOut">
              <a:rPr lang="en-US" smtClean="0"/>
              <a:t>3/31/17</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ECFE55-669A-2B40-B9A9-D02000C7FA32}" type="slidenum">
              <a:rPr lang="en-US" smtClean="0"/>
              <a:t>‹#›</a:t>
            </a:fld>
            <a:endParaRPr lang="en-US"/>
          </a:p>
        </p:txBody>
      </p:sp>
    </p:spTree>
    <p:extLst>
      <p:ext uri="{BB962C8B-B14F-4D97-AF65-F5344CB8AC3E}">
        <p14:creationId xmlns:p14="http://schemas.microsoft.com/office/powerpoint/2010/main" val="1961876186"/>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n-US" dirty="0" smtClean="0"/>
              <a:t>Hi everyone, today</a:t>
            </a:r>
            <a:r>
              <a:rPr lang="en-US" baseline="0" dirty="0" smtClean="0"/>
              <a:t> I’ll be discussing some ongoing work with my advisor, Fabian Bustamante, and </a:t>
            </a:r>
            <a:r>
              <a:rPr lang="en-US" baseline="0" dirty="0" err="1" smtClean="0"/>
              <a:t>Rade</a:t>
            </a:r>
            <a:r>
              <a:rPr lang="en-US" baseline="0" dirty="0" smtClean="0"/>
              <a:t> </a:t>
            </a:r>
            <a:r>
              <a:rPr lang="en-US" baseline="0" dirty="0" err="1" smtClean="0"/>
              <a:t>Stanojevic</a:t>
            </a:r>
            <a:r>
              <a:rPr lang="en-US" baseline="0" dirty="0" smtClean="0"/>
              <a:t> that looks at broadband SLAs. </a:t>
            </a:r>
            <a:endParaRPr lang="en-US" dirty="0" smtClean="0"/>
          </a:p>
          <a:p>
            <a:endParaRPr lang="en-US" dirty="0"/>
          </a:p>
        </p:txBody>
      </p:sp>
      <p:sp>
        <p:nvSpPr>
          <p:cNvPr id="4" name="Slide Number Placeholder 3"/>
          <p:cNvSpPr>
            <a:spLocks noGrp="1"/>
          </p:cNvSpPr>
          <p:nvPr>
            <p:ph type="sldNum" sz="quarter" idx="10"/>
          </p:nvPr>
        </p:nvSpPr>
        <p:spPr/>
        <p:txBody>
          <a:bodyPr/>
          <a:lstStyle/>
          <a:p>
            <a:fld id="{61ECFE55-669A-2B40-B9A9-D02000C7FA32}" type="slidenum">
              <a:rPr lang="en-US" smtClean="0"/>
              <a:t>1</a:t>
            </a:fld>
            <a:endParaRPr lang="en-US"/>
          </a:p>
        </p:txBody>
      </p:sp>
    </p:spTree>
    <p:extLst>
      <p:ext uri="{BB962C8B-B14F-4D97-AF65-F5344CB8AC3E}">
        <p14:creationId xmlns:p14="http://schemas.microsoft.com/office/powerpoint/2010/main" val="1117136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designed our sample SLAs based on three different categories of users or application requirements. You can think of the plans in terms of letter grades. Agreement A being the most strict SLA with the best performance. The target users here are users that need a reliable, low latency connection like real time gamers. And users that may need their full connection, like HD streaming.</a:t>
            </a:r>
          </a:p>
          <a:p>
            <a:endParaRPr lang="en-US" baseline="0" dirty="0" smtClean="0"/>
          </a:p>
          <a:p>
            <a:r>
              <a:rPr lang="en-US" baseline="0" dirty="0" smtClean="0"/>
              <a:t>Agreement B are services that should be ale to support basic video streaming and video chats. Agreement C has the loosest requirements, targeting users that only require simple web browsing and email access.</a:t>
            </a:r>
          </a:p>
          <a:p>
            <a:endParaRPr lang="en-US" baseline="0" dirty="0" smtClean="0"/>
          </a:p>
          <a:p>
            <a:r>
              <a:rPr lang="en-US" baseline="0" dirty="0" smtClean="0"/>
              <a:t>This table, which I’ll fill in in the next slides, </a:t>
            </a:r>
            <a:r>
              <a:rPr lang="en-US" baseline="0" dirty="0" smtClean="0"/>
              <a:t>will show the thresholds that we set for each agreement. Note that these values could be fine tuned and may change over time as application requirements change. </a:t>
            </a:r>
            <a:endParaRPr lang="en-US" dirty="0"/>
          </a:p>
        </p:txBody>
      </p:sp>
      <p:sp>
        <p:nvSpPr>
          <p:cNvPr id="4" name="Slide Number Placeholder 3"/>
          <p:cNvSpPr>
            <a:spLocks noGrp="1"/>
          </p:cNvSpPr>
          <p:nvPr>
            <p:ph type="sldNum" sz="quarter" idx="10"/>
          </p:nvPr>
        </p:nvSpPr>
        <p:spPr/>
        <p:txBody>
          <a:bodyPr/>
          <a:lstStyle/>
          <a:p>
            <a:fld id="{61ECFE55-669A-2B40-B9A9-D02000C7FA32}" type="slidenum">
              <a:rPr lang="en-US" smtClean="0"/>
              <a:t>10</a:t>
            </a:fld>
            <a:endParaRPr lang="en-US"/>
          </a:p>
        </p:txBody>
      </p:sp>
    </p:spTree>
    <p:extLst>
      <p:ext uri="{BB962C8B-B14F-4D97-AF65-F5344CB8AC3E}">
        <p14:creationId xmlns:p14="http://schemas.microsoft.com/office/powerpoint/2010/main" val="2347120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en-US" dirty="0" smtClean="0"/>
              <a:t>Going</a:t>
            </a:r>
            <a:r>
              <a:rPr lang="en-US" baseline="0" dirty="0" smtClean="0"/>
              <a:t> through recent literature and application documentation, we found thresholds that seemed appropriate for each use case. For example, other works have found that games are sensitive to latencies above 50 </a:t>
            </a:r>
            <a:r>
              <a:rPr lang="en-US" baseline="0" dirty="0" err="1" smtClean="0"/>
              <a:t>ms</a:t>
            </a:r>
            <a:r>
              <a:rPr lang="en-US" baseline="0" dirty="0" smtClean="0"/>
              <a:t>, Skype recommends a connection with less than 150 </a:t>
            </a:r>
            <a:r>
              <a:rPr lang="en-US" baseline="0" dirty="0" err="1" smtClean="0"/>
              <a:t>ms</a:t>
            </a:r>
            <a:r>
              <a:rPr lang="en-US" baseline="0" dirty="0" smtClean="0"/>
              <a:t> latency for video calls, and in some previous work, we found that page loading times begin to increase drastically around 250 </a:t>
            </a:r>
            <a:r>
              <a:rPr lang="en-US" baseline="0" dirty="0" err="1" smtClean="0"/>
              <a:t>ms.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0AF46FD7-2071-D545-BE76-98C1CEF5A50C}" type="slidenum">
              <a:rPr lang="en-US" smtClean="0"/>
              <a:t>11</a:t>
            </a:fld>
            <a:endParaRPr lang="en-US"/>
          </a:p>
        </p:txBody>
      </p:sp>
    </p:spTree>
    <p:extLst>
      <p:ext uri="{BB962C8B-B14F-4D97-AF65-F5344CB8AC3E}">
        <p14:creationId xmlns:p14="http://schemas.microsoft.com/office/powerpoint/2010/main" val="21307861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graph represents the distribution of latency measurements across a selection of providers in our dataset. We see that </a:t>
            </a:r>
            <a:r>
              <a:rPr lang="en-US" baseline="0" dirty="0" err="1" smtClean="0"/>
              <a:t>ViaSat</a:t>
            </a:r>
            <a:r>
              <a:rPr lang="en-US" baseline="0" dirty="0" smtClean="0"/>
              <a:t>, a satellite provider struggles to meet any of these SLA due to the &gt;500 </a:t>
            </a:r>
            <a:r>
              <a:rPr lang="en-US" baseline="0" dirty="0" err="1" smtClean="0"/>
              <a:t>ms</a:t>
            </a:r>
            <a:r>
              <a:rPr lang="en-US" baseline="0" dirty="0" smtClean="0"/>
              <a:t> latency. </a:t>
            </a:r>
            <a:r>
              <a:rPr lang="en-US" baseline="0" dirty="0" err="1" smtClean="0"/>
              <a:t>Clearwire</a:t>
            </a:r>
            <a:r>
              <a:rPr lang="en-US" baseline="0" dirty="0" smtClean="0"/>
              <a:t>, a wireless provider was unable to meet Agreement A, but typically met the latency requirements of Agreements B and C. Cable, DSL, and fiber were typically able to meet the latency requirement, though some DSL providers did struggle with this </a:t>
            </a:r>
            <a:r>
              <a:rPr lang="en-US" baseline="0" dirty="0" err="1" smtClean="0"/>
              <a:t>thireshold</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61ECFE55-669A-2B40-B9A9-D02000C7FA32}" type="slidenum">
              <a:rPr lang="en-US" smtClean="0"/>
              <a:t>12</a:t>
            </a:fld>
            <a:endParaRPr lang="en-US"/>
          </a:p>
        </p:txBody>
      </p:sp>
    </p:spTree>
    <p:extLst>
      <p:ext uri="{BB962C8B-B14F-4D97-AF65-F5344CB8AC3E}">
        <p14:creationId xmlns:p14="http://schemas.microsoft.com/office/powerpoint/2010/main" val="8856323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en-US" dirty="0" smtClean="0"/>
              <a:t>For loss, we used 1%, 5% and 10% as loss rate thresholds. Similar to latency, previous works found that these thresholds corresponded to severely</a:t>
            </a:r>
            <a:r>
              <a:rPr lang="en-US" baseline="0" dirty="0" smtClean="0"/>
              <a:t> degraded experiences in gaming, video, and browsing applications, respectively. </a:t>
            </a:r>
            <a:endParaRPr lang="en-US" dirty="0" smtClean="0"/>
          </a:p>
          <a:p>
            <a:endParaRPr lang="en-US" dirty="0" smtClean="0"/>
          </a:p>
          <a:p>
            <a:r>
              <a:rPr lang="en-US" dirty="0" smtClean="0"/>
              <a:t>Unable to differentiate between </a:t>
            </a:r>
            <a:r>
              <a:rPr lang="en-US" dirty="0" err="1" smtClean="0"/>
              <a:t>bursty</a:t>
            </a:r>
            <a:r>
              <a:rPr lang="en-US" dirty="0" smtClean="0"/>
              <a:t> and uniform packet loss</a:t>
            </a:r>
          </a:p>
          <a:p>
            <a:pPr lvl="1"/>
            <a:r>
              <a:rPr lang="en-US" dirty="0" smtClean="0"/>
              <a:t>FCC data is aggregated into hour bins</a:t>
            </a:r>
          </a:p>
        </p:txBody>
      </p:sp>
      <p:sp>
        <p:nvSpPr>
          <p:cNvPr id="4" name="Slide Number Placeholder 3"/>
          <p:cNvSpPr>
            <a:spLocks noGrp="1"/>
          </p:cNvSpPr>
          <p:nvPr>
            <p:ph type="sldNum" sz="quarter" idx="10"/>
          </p:nvPr>
        </p:nvSpPr>
        <p:spPr/>
        <p:txBody>
          <a:bodyPr/>
          <a:lstStyle/>
          <a:p>
            <a:fld id="{0AF46FD7-2071-D545-BE76-98C1CEF5A50C}" type="slidenum">
              <a:rPr lang="en-US" smtClean="0"/>
              <a:t>13</a:t>
            </a:fld>
            <a:endParaRPr lang="en-US"/>
          </a:p>
        </p:txBody>
      </p:sp>
    </p:spTree>
    <p:extLst>
      <p:ext uri="{BB962C8B-B14F-4D97-AF65-F5344CB8AC3E}">
        <p14:creationId xmlns:p14="http://schemas.microsoft.com/office/powerpoint/2010/main" val="20471491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graph is a complementary CDF, representing the frequency</a:t>
            </a:r>
            <a:r>
              <a:rPr lang="en-US" baseline="0" dirty="0" smtClean="0"/>
              <a:t> of a loss rate occurring. In general, we noticed that Verizon fiber and Time Warner, a cable provider, rarely exceeded loss rates above 1%. Verizon’s DSL service, however, was noticeably less reliable. By comparison, satellite really struggles. For some subscribers, we found extended periods of loss rates above 1%. </a:t>
            </a:r>
            <a:endParaRPr lang="en-US" dirty="0"/>
          </a:p>
        </p:txBody>
      </p:sp>
      <p:sp>
        <p:nvSpPr>
          <p:cNvPr id="4" name="Slide Number Placeholder 3"/>
          <p:cNvSpPr>
            <a:spLocks noGrp="1"/>
          </p:cNvSpPr>
          <p:nvPr>
            <p:ph type="sldNum" sz="quarter" idx="10"/>
          </p:nvPr>
        </p:nvSpPr>
        <p:spPr/>
        <p:txBody>
          <a:bodyPr/>
          <a:lstStyle/>
          <a:p>
            <a:fld id="{61ECFE55-669A-2B40-B9A9-D02000C7FA32}" type="slidenum">
              <a:rPr lang="en-US" smtClean="0"/>
              <a:t>14</a:t>
            </a:fld>
            <a:endParaRPr lang="en-US"/>
          </a:p>
        </p:txBody>
      </p:sp>
    </p:spTree>
    <p:extLst>
      <p:ext uri="{BB962C8B-B14F-4D97-AF65-F5344CB8AC3E}">
        <p14:creationId xmlns:p14="http://schemas.microsoft.com/office/powerpoint/2010/main" val="18763862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treat</a:t>
            </a:r>
            <a:r>
              <a:rPr lang="en-US" baseline="0" dirty="0" smtClean="0"/>
              <a:t> capacity different than latency and loss, since it is the one thing that providers do state. Here we normalize by the advertised capacity. This way, we avoid a bias against providers that consistently meet a slower advertised capacity.</a:t>
            </a:r>
            <a:endParaRPr lang="en-US" dirty="0"/>
          </a:p>
        </p:txBody>
      </p:sp>
      <p:sp>
        <p:nvSpPr>
          <p:cNvPr id="4" name="Slide Number Placeholder 3"/>
          <p:cNvSpPr>
            <a:spLocks noGrp="1"/>
          </p:cNvSpPr>
          <p:nvPr>
            <p:ph type="sldNum" sz="quarter" idx="10"/>
          </p:nvPr>
        </p:nvSpPr>
        <p:spPr/>
        <p:txBody>
          <a:bodyPr/>
          <a:lstStyle/>
          <a:p>
            <a:fld id="{61ECFE55-669A-2B40-B9A9-D02000C7FA32}" type="slidenum">
              <a:rPr lang="en-US" smtClean="0"/>
              <a:t>15</a:t>
            </a:fld>
            <a:endParaRPr lang="en-US"/>
          </a:p>
        </p:txBody>
      </p:sp>
    </p:spTree>
    <p:extLst>
      <p:ext uri="{BB962C8B-B14F-4D97-AF65-F5344CB8AC3E}">
        <p14:creationId xmlns:p14="http://schemas.microsoft.com/office/powerpoint/2010/main" val="2574512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graph shows the distribution of throughput measurements</a:t>
            </a:r>
            <a:r>
              <a:rPr lang="en-US" baseline="0" dirty="0" smtClean="0"/>
              <a:t> normalized by service capacity. Comcast and Verizon fiber consistently meet or exceed the advertised speed. AT&amp;T struggled to meet the 90% threshold about half the time. And </a:t>
            </a:r>
            <a:r>
              <a:rPr lang="en-US" baseline="0" dirty="0" err="1" smtClean="0"/>
              <a:t>Clearwire</a:t>
            </a:r>
            <a:r>
              <a:rPr lang="en-US" baseline="0" dirty="0" smtClean="0"/>
              <a:t> was very inconsistent, with the widest distribution of capacity measurements.</a:t>
            </a:r>
            <a:endParaRPr lang="en-US" dirty="0"/>
          </a:p>
        </p:txBody>
      </p:sp>
      <p:sp>
        <p:nvSpPr>
          <p:cNvPr id="4" name="Slide Number Placeholder 3"/>
          <p:cNvSpPr>
            <a:spLocks noGrp="1"/>
          </p:cNvSpPr>
          <p:nvPr>
            <p:ph type="sldNum" sz="quarter" idx="10"/>
          </p:nvPr>
        </p:nvSpPr>
        <p:spPr/>
        <p:txBody>
          <a:bodyPr/>
          <a:lstStyle/>
          <a:p>
            <a:fld id="{61ECFE55-669A-2B40-B9A9-D02000C7FA32}" type="slidenum">
              <a:rPr lang="en-US" smtClean="0"/>
              <a:t>16</a:t>
            </a:fld>
            <a:endParaRPr lang="en-US"/>
          </a:p>
        </p:txBody>
      </p:sp>
    </p:spTree>
    <p:extLst>
      <p:ext uri="{BB962C8B-B14F-4D97-AF65-F5344CB8AC3E}">
        <p14:creationId xmlns:p14="http://schemas.microsoft.com/office/powerpoint/2010/main" val="16784125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quantify compliance for each SLA, we evaluate an SLA for each hour of service across each metric and threshold.</a:t>
            </a:r>
            <a:endParaRPr lang="en-US" dirty="0"/>
          </a:p>
        </p:txBody>
      </p:sp>
      <p:sp>
        <p:nvSpPr>
          <p:cNvPr id="4" name="Slide Number Placeholder 3"/>
          <p:cNvSpPr>
            <a:spLocks noGrp="1"/>
          </p:cNvSpPr>
          <p:nvPr>
            <p:ph type="sldNum" sz="quarter" idx="10"/>
          </p:nvPr>
        </p:nvSpPr>
        <p:spPr/>
        <p:txBody>
          <a:bodyPr/>
          <a:lstStyle/>
          <a:p>
            <a:fld id="{61ECFE55-669A-2B40-B9A9-D02000C7FA32}" type="slidenum">
              <a:rPr lang="en-US" smtClean="0"/>
              <a:t>17</a:t>
            </a:fld>
            <a:endParaRPr lang="en-US"/>
          </a:p>
        </p:txBody>
      </p:sp>
    </p:spTree>
    <p:extLst>
      <p:ext uri="{BB962C8B-B14F-4D97-AF65-F5344CB8AC3E}">
        <p14:creationId xmlns:p14="http://schemas.microsoft.com/office/powerpoint/2010/main" val="3933903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en-US" dirty="0" smtClean="0"/>
              <a:t>These graphs show the distribution of the fraction of hours per month</a:t>
            </a:r>
            <a:r>
              <a:rPr lang="en-US" baseline="0" dirty="0" smtClean="0"/>
              <a:t> that were in violation of the SLA. Curves that are higher and to the left mean that a provider is able to more consistently meet the requirements of an SLA. Many of the DSL providers struggled with SLA A, mostly due to issues during peak hours. Cable and fiber providers tended to perform much better across each SLA.</a:t>
            </a:r>
            <a:endParaRPr lang="en-US" dirty="0"/>
          </a:p>
        </p:txBody>
      </p:sp>
      <p:sp>
        <p:nvSpPr>
          <p:cNvPr id="4" name="Slide Number Placeholder 3"/>
          <p:cNvSpPr>
            <a:spLocks noGrp="1"/>
          </p:cNvSpPr>
          <p:nvPr>
            <p:ph type="sldNum" sz="quarter" idx="10"/>
          </p:nvPr>
        </p:nvSpPr>
        <p:spPr/>
        <p:txBody>
          <a:bodyPr/>
          <a:lstStyle/>
          <a:p>
            <a:fld id="{0AF46FD7-2071-D545-BE76-98C1CEF5A50C}" type="slidenum">
              <a:rPr lang="en-US" smtClean="0"/>
              <a:t>18</a:t>
            </a:fld>
            <a:endParaRPr lang="en-US"/>
          </a:p>
        </p:txBody>
      </p:sp>
    </p:spTree>
    <p:extLst>
      <p:ext uri="{BB962C8B-B14F-4D97-AF65-F5344CB8AC3E}">
        <p14:creationId xmlns:p14="http://schemas.microsoft.com/office/powerpoint/2010/main" val="11297013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en-US" dirty="0" smtClean="0"/>
              <a:t>Interestingly,</a:t>
            </a:r>
            <a:r>
              <a:rPr lang="en-US" baseline="0" dirty="0" smtClean="0"/>
              <a:t> though </a:t>
            </a:r>
            <a:r>
              <a:rPr lang="en-US" baseline="0" dirty="0" err="1" smtClean="0"/>
              <a:t>Clearwire</a:t>
            </a:r>
            <a:r>
              <a:rPr lang="en-US" baseline="0" dirty="0" smtClean="0"/>
              <a:t> </a:t>
            </a:r>
            <a:r>
              <a:rPr lang="en-US" baseline="0" dirty="0" err="1" smtClean="0"/>
              <a:t>sturggled</a:t>
            </a:r>
            <a:r>
              <a:rPr lang="en-US" baseline="0" dirty="0" smtClean="0"/>
              <a:t> to meet SLA A, we found that it could outperform DSL providers on SLA B and C. This suggests that for users with less strict performance requirements.</a:t>
            </a:r>
            <a:endParaRPr lang="en-US" dirty="0"/>
          </a:p>
        </p:txBody>
      </p:sp>
      <p:sp>
        <p:nvSpPr>
          <p:cNvPr id="4" name="Slide Number Placeholder 3"/>
          <p:cNvSpPr>
            <a:spLocks noGrp="1"/>
          </p:cNvSpPr>
          <p:nvPr>
            <p:ph type="sldNum" sz="quarter" idx="10"/>
          </p:nvPr>
        </p:nvSpPr>
        <p:spPr/>
        <p:txBody>
          <a:bodyPr/>
          <a:lstStyle/>
          <a:p>
            <a:fld id="{0AF46FD7-2071-D545-BE76-98C1CEF5A50C}" type="slidenum">
              <a:rPr lang="en-US" smtClean="0"/>
              <a:t>19</a:t>
            </a:fld>
            <a:endParaRPr lang="en-US"/>
          </a:p>
        </p:txBody>
      </p:sp>
    </p:spTree>
    <p:extLst>
      <p:ext uri="{BB962C8B-B14F-4D97-AF65-F5344CB8AC3E}">
        <p14:creationId xmlns:p14="http://schemas.microsoft.com/office/powerpoint/2010/main" val="1150732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topic that we’ve been discussing for a few years now, so it was interesting to see that</a:t>
            </a:r>
            <a:r>
              <a:rPr lang="en-US" baseline="0" dirty="0" smtClean="0"/>
              <a:t> just last week </a:t>
            </a:r>
            <a:r>
              <a:rPr lang="en-US" baseline="0" dirty="0" err="1" smtClean="0"/>
              <a:t>Ofcom</a:t>
            </a:r>
            <a:r>
              <a:rPr lang="en-US" baseline="0" dirty="0" smtClean="0"/>
              <a:t>, the Office of Communications in the UK, published a report that they were proposing automatic compensation models for broadband users hit by service outages or extended periods of poor quality of service. For example, they propose reimbursing subscribers 10 pounds per day after two days of service issues not being fixed.</a:t>
            </a:r>
            <a:endParaRPr lang="en-US" dirty="0"/>
          </a:p>
        </p:txBody>
      </p:sp>
      <p:sp>
        <p:nvSpPr>
          <p:cNvPr id="4" name="Slide Number Placeholder 3"/>
          <p:cNvSpPr>
            <a:spLocks noGrp="1"/>
          </p:cNvSpPr>
          <p:nvPr>
            <p:ph type="sldNum" sz="quarter" idx="10"/>
          </p:nvPr>
        </p:nvSpPr>
        <p:spPr/>
        <p:txBody>
          <a:bodyPr/>
          <a:lstStyle/>
          <a:p>
            <a:fld id="{61ECFE55-669A-2B40-B9A9-D02000C7FA32}" type="slidenum">
              <a:rPr lang="en-US" smtClean="0"/>
              <a:t>2</a:t>
            </a:fld>
            <a:endParaRPr lang="en-US"/>
          </a:p>
        </p:txBody>
      </p:sp>
    </p:spTree>
    <p:extLst>
      <p:ext uri="{BB962C8B-B14F-4D97-AF65-F5344CB8AC3E}">
        <p14:creationId xmlns:p14="http://schemas.microsoft.com/office/powerpoint/2010/main" val="2605877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 course, if</a:t>
            </a:r>
            <a:r>
              <a:rPr lang="en-US" baseline="0" dirty="0" smtClean="0"/>
              <a:t> we were to deploy SLAs today, we’d need to be more specific with the compensation model. There are multiple ways providers could do this. For example, they could state that users would be compensated for issues lasting longer than 2 days (similar to </a:t>
            </a:r>
            <a:r>
              <a:rPr lang="en-US" baseline="0" dirty="0" err="1" smtClean="0"/>
              <a:t>Ofcom’s</a:t>
            </a:r>
            <a:r>
              <a:rPr lang="en-US" baseline="0" dirty="0" smtClean="0"/>
              <a:t> suggestion). They could also plan on reserving some downtime per day (3-6 am per day) for maintenance. </a:t>
            </a:r>
          </a:p>
          <a:p>
            <a:endParaRPr lang="en-US" baseline="0" dirty="0" smtClean="0"/>
          </a:p>
          <a:p>
            <a:r>
              <a:rPr lang="en-US" baseline="0" dirty="0" smtClean="0"/>
              <a:t>The last thing that we looked at in this paper is was how accurately we could predict SLA violations.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1ECFE55-669A-2B40-B9A9-D02000C7FA32}" type="slidenum">
              <a:rPr lang="en-US" smtClean="0"/>
              <a:t>20</a:t>
            </a:fld>
            <a:endParaRPr lang="en-US"/>
          </a:p>
        </p:txBody>
      </p:sp>
    </p:spTree>
    <p:extLst>
      <p:ext uri="{BB962C8B-B14F-4D97-AF65-F5344CB8AC3E}">
        <p14:creationId xmlns:p14="http://schemas.microsoft.com/office/powerpoint/2010/main" val="19407463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important because we found that the risk</a:t>
            </a:r>
            <a:r>
              <a:rPr lang="en-US" baseline="0" dirty="0" smtClean="0"/>
              <a:t> could vary widely by certain subscriber attributes. For example, in AT&amp;T’s network, users in the South or Midwest US regions were more likely to violate Agreement A’s latency requirement that users in the west. </a:t>
            </a:r>
            <a:endParaRPr lang="en-US" dirty="0"/>
          </a:p>
        </p:txBody>
      </p:sp>
      <p:sp>
        <p:nvSpPr>
          <p:cNvPr id="4" name="Slide Number Placeholder 3"/>
          <p:cNvSpPr>
            <a:spLocks noGrp="1"/>
          </p:cNvSpPr>
          <p:nvPr>
            <p:ph type="sldNum" sz="quarter" idx="10"/>
          </p:nvPr>
        </p:nvSpPr>
        <p:spPr/>
        <p:txBody>
          <a:bodyPr/>
          <a:lstStyle/>
          <a:p>
            <a:fld id="{61ECFE55-669A-2B40-B9A9-D02000C7FA32}" type="slidenum">
              <a:rPr lang="en-US" smtClean="0"/>
              <a:t>21</a:t>
            </a:fld>
            <a:endParaRPr lang="en-US"/>
          </a:p>
        </p:txBody>
      </p:sp>
    </p:spTree>
    <p:extLst>
      <p:ext uri="{BB962C8B-B14F-4D97-AF65-F5344CB8AC3E}">
        <p14:creationId xmlns:p14="http://schemas.microsoft.com/office/powerpoint/2010/main" val="1322073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predict this risk, we used subscriber attributes.</a:t>
            </a:r>
            <a:r>
              <a:rPr lang="en-US" baseline="0" dirty="0" smtClean="0"/>
              <a:t> The idea here is we want to check if providers could accurately assess the potential cost of a subscriber’s SLA. </a:t>
            </a:r>
          </a:p>
          <a:p>
            <a:endParaRPr lang="en-US" baseline="0" dirty="0" smtClean="0"/>
          </a:p>
          <a:p>
            <a:r>
              <a:rPr lang="en-US" baseline="0" dirty="0" smtClean="0"/>
              <a:t>To quantify this, we use a metric called “Area under the receiver operating characteristic curve.” This is often used in the insurance industry to predict risk. If the area is 1, this means predictions are perfect, 0.5 means it is no better than a weighted random guess. In general, 0.75 is considered a ”good” performance of a predictor. </a:t>
            </a:r>
            <a:endParaRPr lang="en-US" dirty="0"/>
          </a:p>
        </p:txBody>
      </p:sp>
      <p:sp>
        <p:nvSpPr>
          <p:cNvPr id="4" name="Slide Number Placeholder 3"/>
          <p:cNvSpPr>
            <a:spLocks noGrp="1"/>
          </p:cNvSpPr>
          <p:nvPr>
            <p:ph type="sldNum" sz="quarter" idx="10"/>
          </p:nvPr>
        </p:nvSpPr>
        <p:spPr/>
        <p:txBody>
          <a:bodyPr/>
          <a:lstStyle/>
          <a:p>
            <a:fld id="{61ECFE55-669A-2B40-B9A9-D02000C7FA32}" type="slidenum">
              <a:rPr lang="en-US" smtClean="0"/>
              <a:t>22</a:t>
            </a:fld>
            <a:endParaRPr lang="en-US"/>
          </a:p>
        </p:txBody>
      </p:sp>
    </p:spTree>
    <p:extLst>
      <p:ext uri="{BB962C8B-B14F-4D97-AF65-F5344CB8AC3E}">
        <p14:creationId xmlns:p14="http://schemas.microsoft.com/office/powerpoint/2010/main" val="18542201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graph shows the ROC curve. The dotted line represents the function y=x, this is the area of 0.5. Lines up and to the left of this line represent improvements on random. We found that for each SLA, we found an area of about 0.8, meaning that providers could predict risk similar to companies in the insurance and credit industries.</a:t>
            </a:r>
            <a:endParaRPr lang="en-US" dirty="0"/>
          </a:p>
        </p:txBody>
      </p:sp>
      <p:sp>
        <p:nvSpPr>
          <p:cNvPr id="4" name="Slide Number Placeholder 3"/>
          <p:cNvSpPr>
            <a:spLocks noGrp="1"/>
          </p:cNvSpPr>
          <p:nvPr>
            <p:ph type="sldNum" sz="quarter" idx="10"/>
          </p:nvPr>
        </p:nvSpPr>
        <p:spPr/>
        <p:txBody>
          <a:bodyPr/>
          <a:lstStyle/>
          <a:p>
            <a:fld id="{61ECFE55-669A-2B40-B9A9-D02000C7FA32}" type="slidenum">
              <a:rPr lang="en-US" smtClean="0"/>
              <a:t>23</a:t>
            </a:fld>
            <a:endParaRPr lang="en-US"/>
          </a:p>
        </p:txBody>
      </p:sp>
    </p:spTree>
    <p:extLst>
      <p:ext uri="{BB962C8B-B14F-4D97-AF65-F5344CB8AC3E}">
        <p14:creationId xmlns:p14="http://schemas.microsoft.com/office/powerpoint/2010/main" val="18385937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conclusion, this work</a:t>
            </a:r>
            <a:r>
              <a:rPr lang="en-US" sz="1200" kern="1200" baseline="0" dirty="0" smtClean="0">
                <a:solidFill>
                  <a:schemeClr val="tx1"/>
                </a:solidFill>
                <a:effectLst/>
                <a:latin typeface="+mn-lt"/>
                <a:ea typeface="+mn-ea"/>
                <a:cs typeface="+mn-cs"/>
              </a:rPr>
              <a:t> is motivated by the progression of broadband access from a luxury to a utility.</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We showed that, with some restrictions, providers in the US could meet these agreements. Furthermore, these SLAs helped us differentiate between the service subscribers could expect from different providers.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There are also plenty of directions related to this work to explore. For example, what metrics should be included in an SLA. Peering congestion, jitter, and DNS server unavailability could all affect user experience. And perhaps the biggest road block would be the infrastructure to perform the SLA compliance monitoring. This is something we are planning to explore in future work.</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Challenges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Despite these potential benefits, there are several challenges in defining SLAs for broadband services, from identifying metrics and defining the appropriate SLA structures to engineering compliance monitoring. SLAs must be designed so that they can be accurately and efficiently monitored and add value to consumers and providers, while limiting the risk of non-compliance. </a:t>
            </a:r>
            <a:endParaRPr lang="en-US" dirty="0" smtClean="0"/>
          </a:p>
          <a:p>
            <a:endParaRPr lang="en-US" dirty="0"/>
          </a:p>
        </p:txBody>
      </p:sp>
      <p:sp>
        <p:nvSpPr>
          <p:cNvPr id="4" name="Slide Number Placeholder 3"/>
          <p:cNvSpPr>
            <a:spLocks noGrp="1"/>
          </p:cNvSpPr>
          <p:nvPr>
            <p:ph type="sldNum" sz="quarter" idx="10"/>
          </p:nvPr>
        </p:nvSpPr>
        <p:spPr/>
        <p:txBody>
          <a:bodyPr/>
          <a:lstStyle/>
          <a:p>
            <a:fld id="{0AF46FD7-2071-D545-BE76-98C1CEF5A50C}" type="slidenum">
              <a:rPr lang="en-US" smtClean="0"/>
              <a:t>24</a:t>
            </a:fld>
            <a:endParaRPr lang="en-US"/>
          </a:p>
        </p:txBody>
      </p:sp>
    </p:spTree>
    <p:extLst>
      <p:ext uri="{BB962C8B-B14F-4D97-AF65-F5344CB8AC3E}">
        <p14:creationId xmlns:p14="http://schemas.microsoft.com/office/powerpoint/2010/main" val="13702485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Thanks for your attention, I’d be happy to answer any</a:t>
            </a:r>
            <a:r>
              <a:rPr lang="en-US" baseline="0" dirty="0" smtClean="0"/>
              <a:t> questions. </a:t>
            </a:r>
            <a:endParaRPr lang="en-US" dirty="0"/>
          </a:p>
        </p:txBody>
      </p:sp>
      <p:sp>
        <p:nvSpPr>
          <p:cNvPr id="4" name="Slide Number Placeholder 3"/>
          <p:cNvSpPr>
            <a:spLocks noGrp="1"/>
          </p:cNvSpPr>
          <p:nvPr>
            <p:ph type="sldNum" sz="quarter" idx="10"/>
          </p:nvPr>
        </p:nvSpPr>
        <p:spPr/>
        <p:txBody>
          <a:bodyPr/>
          <a:lstStyle/>
          <a:p>
            <a:fld id="{61ECFE55-669A-2B40-B9A9-D02000C7FA32}" type="slidenum">
              <a:rPr lang="en-US" smtClean="0"/>
              <a:t>25</a:t>
            </a:fld>
            <a:endParaRPr lang="en-US"/>
          </a:p>
        </p:txBody>
      </p:sp>
    </p:spTree>
    <p:extLst>
      <p:ext uri="{BB962C8B-B14F-4D97-AF65-F5344CB8AC3E}">
        <p14:creationId xmlns:p14="http://schemas.microsoft.com/office/powerpoint/2010/main" val="12318704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for</a:t>
            </a:r>
            <a:r>
              <a:rPr lang="en-US" baseline="0" dirty="0" smtClean="0"/>
              <a:t> future work</a:t>
            </a:r>
            <a:endParaRPr lang="en-US" dirty="0"/>
          </a:p>
        </p:txBody>
      </p:sp>
      <p:sp>
        <p:nvSpPr>
          <p:cNvPr id="4" name="Slide Number Placeholder 3"/>
          <p:cNvSpPr>
            <a:spLocks noGrp="1"/>
          </p:cNvSpPr>
          <p:nvPr>
            <p:ph type="sldNum" sz="quarter" idx="10"/>
          </p:nvPr>
        </p:nvSpPr>
        <p:spPr/>
        <p:txBody>
          <a:bodyPr/>
          <a:lstStyle/>
          <a:p>
            <a:fld id="{61ECFE55-669A-2B40-B9A9-D02000C7FA32}" type="slidenum">
              <a:rPr lang="en-US" smtClean="0"/>
              <a:t>26</a:t>
            </a:fld>
            <a:endParaRPr lang="en-US"/>
          </a:p>
        </p:txBody>
      </p:sp>
    </p:spTree>
    <p:extLst>
      <p:ext uri="{BB962C8B-B14F-4D97-AF65-F5344CB8AC3E}">
        <p14:creationId xmlns:p14="http://schemas.microsoft.com/office/powerpoint/2010/main" val="26123233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Feels stale; update numbers</a:t>
            </a:r>
            <a:r>
              <a:rPr lang="en-US" baseline="0" dirty="0" smtClean="0"/>
              <a:t> </a:t>
            </a:r>
            <a:r>
              <a:rPr lang="mr-IN" baseline="0" dirty="0" smtClean="0"/>
              <a:t>–</a:t>
            </a:r>
            <a:r>
              <a:rPr lang="en-US" baseline="0" dirty="0" smtClean="0"/>
              <a:t> is still one of the fastest growing sectors of the Internet?</a:t>
            </a:r>
          </a:p>
          <a:p>
            <a:r>
              <a:rPr lang="en-US" baseline="0" dirty="0" smtClean="0"/>
              <a:t>Here is the 2016 link - http://</a:t>
            </a:r>
            <a:r>
              <a:rPr lang="en-US" baseline="0" dirty="0" err="1" smtClean="0"/>
              <a:t>www.broadbandcommission.org</a:t>
            </a:r>
            <a:r>
              <a:rPr lang="en-US" baseline="0" dirty="0" smtClean="0"/>
              <a:t>/publications/Pages/SOB-2016.aspx</a:t>
            </a:r>
          </a:p>
          <a:p>
            <a:endParaRPr lang="en-US" baseline="0" dirty="0" smtClean="0"/>
          </a:p>
          <a:p>
            <a:r>
              <a:rPr lang="en-US" baseline="0" dirty="0" smtClean="0"/>
              <a:t>Nearly 1 billion fixed lines (</a:t>
            </a:r>
            <a:r>
              <a:rPr lang="en-US" dirty="0" smtClean="0"/>
              <a:t>884 million )</a:t>
            </a:r>
          </a:p>
          <a:p>
            <a:r>
              <a:rPr lang="en-US" baseline="0" dirty="0" smtClean="0"/>
              <a:t>“</a:t>
            </a:r>
            <a:r>
              <a:rPr lang="en-US" dirty="0" smtClean="0"/>
              <a:t>while IHS/</a:t>
            </a:r>
            <a:r>
              <a:rPr lang="en-US" dirty="0" err="1" smtClean="0"/>
              <a:t>Infonetics</a:t>
            </a:r>
            <a:r>
              <a:rPr lang="en-US" dirty="0" smtClean="0"/>
              <a:t> Research estimated that fixed broadband will reach 1 billion worldwide in 2019”</a:t>
            </a:r>
          </a:p>
          <a:p>
            <a:r>
              <a:rPr lang="en-US" baseline="0" dirty="0" smtClean="0"/>
              <a:t>“</a:t>
            </a:r>
            <a:r>
              <a:rPr lang="en-US" dirty="0" smtClean="0"/>
              <a:t>Growth in fixed broadband subscriptions roughly matches growth in overall Internet usage, with fixed broadband continuing to maintain its overall share in Internet usage over the last four years, despite the explosion of mobile broadband.”</a:t>
            </a:r>
          </a:p>
          <a:p>
            <a:r>
              <a:rPr lang="en-US" baseline="0" dirty="0" smtClean="0"/>
              <a:t>“</a:t>
            </a:r>
            <a:r>
              <a:rPr lang="en-US" dirty="0" smtClean="0"/>
              <a:t>The speed and capacity of passive optical networks continue to increase steadily, helping promote quality of experience (</a:t>
            </a:r>
            <a:r>
              <a:rPr lang="en-US" dirty="0" err="1" smtClean="0"/>
              <a:t>QoE</a:t>
            </a:r>
            <a:r>
              <a:rPr lang="en-US" dirty="0" smtClean="0"/>
              <a:t>) in new services and applications”</a:t>
            </a:r>
            <a:endParaRPr lang="en-US" baseline="0" dirty="0" smtClean="0"/>
          </a:p>
        </p:txBody>
      </p:sp>
      <p:sp>
        <p:nvSpPr>
          <p:cNvPr id="4" name="Slide Number Placeholder 3"/>
          <p:cNvSpPr>
            <a:spLocks noGrp="1"/>
          </p:cNvSpPr>
          <p:nvPr>
            <p:ph type="sldNum" sz="quarter" idx="10"/>
          </p:nvPr>
        </p:nvSpPr>
        <p:spPr/>
        <p:txBody>
          <a:bodyPr/>
          <a:lstStyle/>
          <a:p>
            <a:fld id="{61ECFE55-669A-2B40-B9A9-D02000C7FA32}" type="slidenum">
              <a:rPr lang="en-US" smtClean="0"/>
              <a:t>27</a:t>
            </a:fld>
            <a:endParaRPr lang="en-US"/>
          </a:p>
        </p:txBody>
      </p:sp>
    </p:spTree>
    <p:extLst>
      <p:ext uri="{BB962C8B-B14F-4D97-AF65-F5344CB8AC3E}">
        <p14:creationId xmlns:p14="http://schemas.microsoft.com/office/powerpoint/2010/main" val="2126758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Over the last decade, the number of broadband subscriptions has increased rapidly. Today there are nearly 1 billion fixed-line subscriptions world wide. While this growth has slowed down in recent years, the amount of traffic over these connections has been rapidly increasing.</a:t>
            </a:r>
          </a:p>
          <a:p>
            <a:endParaRPr lang="en-US" baseline="0" dirty="0" smtClean="0"/>
          </a:p>
          <a:p>
            <a:r>
              <a:rPr lang="en-US" baseline="0" dirty="0" smtClean="0"/>
              <a:t>Part of this is likely due to increases in broadband access speeds. Subscribers in countries that are investing heavily in broadband access infrastructure have seen speeds increase by 15-20% year to year. </a:t>
            </a:r>
          </a:p>
          <a:p>
            <a:endParaRPr lang="en-US" baseline="0" dirty="0" smtClean="0"/>
          </a:p>
          <a:p>
            <a:endParaRPr lang="en-US" baseline="0" dirty="0" smtClean="0"/>
          </a:p>
          <a:p>
            <a:endParaRPr lang="en-US" baseline="0" dirty="0" smtClean="0"/>
          </a:p>
          <a:p>
            <a:endParaRPr lang="en-US" baseline="0" dirty="0" smtClean="0"/>
          </a:p>
          <a:p>
            <a:r>
              <a:rPr lang="en-US" baseline="0" dirty="0" smtClean="0"/>
              <a:t>Nearly 1 billion fixed line connections (</a:t>
            </a:r>
            <a:r>
              <a:rPr lang="en-US" dirty="0" smtClean="0"/>
              <a:t>884 million).</a:t>
            </a:r>
          </a:p>
          <a:p>
            <a:r>
              <a:rPr lang="en-US" baseline="0" dirty="0" smtClean="0"/>
              <a:t>“</a:t>
            </a:r>
            <a:r>
              <a:rPr lang="en-US" dirty="0" smtClean="0"/>
              <a:t>while IHS/</a:t>
            </a:r>
            <a:r>
              <a:rPr lang="en-US" dirty="0" err="1" smtClean="0"/>
              <a:t>Infonetics</a:t>
            </a:r>
            <a:r>
              <a:rPr lang="en-US" dirty="0" smtClean="0"/>
              <a:t> Research estimated that fixed broadband will reach 1 billion worldwide in 2019”</a:t>
            </a:r>
          </a:p>
          <a:p>
            <a:r>
              <a:rPr lang="en-US" baseline="0" dirty="0" smtClean="0"/>
              <a:t>“</a:t>
            </a:r>
            <a:r>
              <a:rPr lang="en-US" dirty="0" smtClean="0"/>
              <a:t>Growth in fixed broadband subscriptions roughly matches growth in overall Internet usage, with fixed broadband continuing to maintain its overall share in Internet usage over the last four years, despite the explosion of mobile broadband.”</a:t>
            </a:r>
          </a:p>
          <a:p>
            <a:pPr marL="0" marR="0" indent="0" algn="l" defTabSz="713232" rtl="0" eaLnBrk="1" fontAlgn="auto" latinLnBrk="0" hangingPunct="1">
              <a:lnSpc>
                <a:spcPct val="100000"/>
              </a:lnSpc>
              <a:spcBef>
                <a:spcPts val="0"/>
              </a:spcBef>
              <a:spcAft>
                <a:spcPts val="0"/>
              </a:spcAft>
              <a:buClrTx/>
              <a:buSzTx/>
              <a:buFontTx/>
              <a:buNone/>
              <a:tabLst/>
              <a:defRPr/>
            </a:pPr>
            <a:r>
              <a:rPr lang="en-US" baseline="0" dirty="0" smtClean="0"/>
              <a:t>“</a:t>
            </a:r>
            <a:r>
              <a:rPr lang="en-US" dirty="0" smtClean="0"/>
              <a:t>The speed and capacity of passive optical networks </a:t>
            </a:r>
            <a:r>
              <a:rPr lang="en-US" dirty="0" err="1" smtClean="0"/>
              <a:t>contiue</a:t>
            </a:r>
            <a:r>
              <a:rPr lang="en-US" dirty="0" smtClean="0"/>
              <a:t> to increase steadily, helping promote quality of experience (</a:t>
            </a:r>
            <a:r>
              <a:rPr lang="en-US" dirty="0" err="1" smtClean="0"/>
              <a:t>QoE</a:t>
            </a:r>
            <a:r>
              <a:rPr lang="en-US" dirty="0" smtClean="0"/>
              <a:t>) in new services and applications”</a:t>
            </a:r>
          </a:p>
          <a:p>
            <a:endParaRPr lang="en-US" sz="2000" dirty="0" smtClean="0"/>
          </a:p>
          <a:p>
            <a:r>
              <a:rPr lang="en-US" sz="2000" dirty="0" smtClean="0"/>
              <a:t>Instrumental for social and economic development</a:t>
            </a:r>
            <a:endParaRPr lang="en-US" sz="1800" dirty="0" smtClean="0"/>
          </a:p>
          <a:p>
            <a:pPr lvl="1"/>
            <a:r>
              <a:rPr lang="en-US" sz="1800" dirty="0" smtClean="0"/>
              <a:t>Evidence that increasing capacity can increase GDP</a:t>
            </a:r>
          </a:p>
          <a:p>
            <a:endParaRPr lang="en-US" sz="2000" dirty="0" smtClean="0"/>
          </a:p>
          <a:p>
            <a:r>
              <a:rPr lang="en-US" sz="2000" dirty="0" smtClean="0"/>
              <a:t>Declared a basic human right in several countries </a:t>
            </a:r>
          </a:p>
          <a:p>
            <a:pPr lvl="1"/>
            <a:r>
              <a:rPr lang="en-US" sz="1800" dirty="0" smtClean="0"/>
              <a:t>E.g. France, Finland, Spain, Greece</a:t>
            </a:r>
          </a:p>
          <a:p>
            <a:pPr lvl="1"/>
            <a:endParaRPr lang="en-US" sz="1800" dirty="0" smtClean="0"/>
          </a:p>
          <a:p>
            <a:pPr marL="356616" marR="0" lvl="1" indent="0" algn="l" defTabSz="713232" rtl="0" eaLnBrk="1" fontAlgn="auto" latinLnBrk="0" hangingPunct="1">
              <a:lnSpc>
                <a:spcPct val="100000"/>
              </a:lnSpc>
              <a:spcBef>
                <a:spcPts val="0"/>
              </a:spcBef>
              <a:spcAft>
                <a:spcPts val="0"/>
              </a:spcAft>
              <a:buClrTx/>
              <a:buSzTx/>
              <a:buFontTx/>
              <a:buNone/>
              <a:tabLst/>
              <a:defRPr/>
            </a:pPr>
            <a:r>
              <a:rPr lang="en-US" sz="1800" dirty="0" smtClean="0"/>
              <a:t>Over the past decade, broadband networks have </a:t>
            </a:r>
            <a:r>
              <a:rPr lang="en-US" sz="1800" baseline="0" dirty="0" smtClean="0"/>
              <a:t>become one of the fastest growing sectors of the Internet. Studies have shown that increased access to broadband can result in social and economic gains, such as an increase in GDP. In some countries, as well as the UN, have declared broadband access a basic human right, similar to access to education or water, and many governments have taken steps to increase access to broadband services. </a:t>
            </a:r>
          </a:p>
          <a:p>
            <a:pPr lvl="1"/>
            <a:endParaRPr lang="en-US" sz="1800" dirty="0" smtClean="0"/>
          </a:p>
        </p:txBody>
      </p:sp>
      <p:sp>
        <p:nvSpPr>
          <p:cNvPr id="4" name="Slide Number Placeholder 3"/>
          <p:cNvSpPr>
            <a:spLocks noGrp="1"/>
          </p:cNvSpPr>
          <p:nvPr>
            <p:ph type="sldNum" sz="quarter" idx="10"/>
          </p:nvPr>
        </p:nvSpPr>
        <p:spPr/>
        <p:txBody>
          <a:bodyPr/>
          <a:lstStyle/>
          <a:p>
            <a:fld id="{61ECFE55-669A-2B40-B9A9-D02000C7FA32}" type="slidenum">
              <a:rPr lang="en-US" smtClean="0"/>
              <a:t>3</a:t>
            </a:fld>
            <a:endParaRPr lang="en-US"/>
          </a:p>
        </p:txBody>
      </p:sp>
    </p:spTree>
    <p:extLst>
      <p:ext uri="{BB962C8B-B14F-4D97-AF65-F5344CB8AC3E}">
        <p14:creationId xmlns:p14="http://schemas.microsoft.com/office/powerpoint/2010/main" val="124916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Another reason for the rapid growth in broadband traffic is due to a large-scale migration to “over-the-top” services. Consumers are switching their cable TV and telephone services like Netflix and Vonage. There has also been an adoption of new “smart home” services, like Nest. Home security services, such as ADT, now support operation over an Internet connection for customers that no longer have a landline telephone. </a:t>
            </a:r>
          </a:p>
          <a:p>
            <a:endParaRPr lang="en-US" baseline="0" dirty="0" smtClean="0"/>
          </a:p>
          <a:p>
            <a:r>
              <a:rPr lang="en-US" baseline="0" dirty="0" smtClean="0"/>
              <a:t>However, because of the traditionally high reliability of phone and even cable, users often have higher expectations of their service functioning properly.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F40E3E74-58FA-2349-97AE-410CEC8A8310}" type="slidenum">
              <a:rPr lang="en-US" smtClean="0"/>
              <a:t>4</a:t>
            </a:fld>
            <a:endParaRPr lang="en-US"/>
          </a:p>
        </p:txBody>
      </p:sp>
    </p:spTree>
    <p:extLst>
      <p:ext uri="{BB962C8B-B14F-4D97-AF65-F5344CB8AC3E}">
        <p14:creationId xmlns:p14="http://schemas.microsoft.com/office/powerpoint/2010/main" val="1554811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has resulted in a gap between the expectations of subscribers and what providers</a:t>
            </a:r>
            <a:r>
              <a:rPr lang="en-US" baseline="0" dirty="0" smtClean="0"/>
              <a:t> are promising. Today, many services are defined in vague terms, such as “Up to X Mbps”. Technically, any speed below this threshold meets this definition. And users are not going to complain if it is faster than advertised. Rarely is anything about the service besides capacity mentioned.</a:t>
            </a:r>
          </a:p>
          <a:p>
            <a:endParaRPr lang="en-US" baseline="0" dirty="0" smtClean="0"/>
          </a:p>
          <a:p>
            <a:r>
              <a:rPr lang="en-US" baseline="0" dirty="0" smtClean="0"/>
              <a:t>But other works have shown that there’s more that matters to users than capacity. In a previous work, we found that, when controlling for service capacity, connections with high latency or high packet loss would negatively affect user demand.</a:t>
            </a:r>
          </a:p>
          <a:p>
            <a:endParaRPr lang="en-US" baseline="0" dirty="0" smtClean="0"/>
          </a:p>
          <a:p>
            <a:r>
              <a:rPr lang="en-US" dirty="0" smtClean="0"/>
              <a:t>Furthermore,</a:t>
            </a:r>
            <a:r>
              <a:rPr lang="en-US" baseline="0" dirty="0" smtClean="0"/>
              <a:t> in customer surveys performed by </a:t>
            </a:r>
            <a:r>
              <a:rPr lang="en-US" baseline="0" dirty="0" err="1" smtClean="0"/>
              <a:t>Ofcom</a:t>
            </a:r>
            <a:r>
              <a:rPr lang="en-US" baseline="0" dirty="0" smtClean="0"/>
              <a:t>, the most common complaints back in 2009/2010 have changed from “lack of faster options” to disruption of service and poor service quality. </a:t>
            </a:r>
          </a:p>
          <a:p>
            <a:endParaRPr lang="en-US" baseline="0" dirty="0" smtClean="0"/>
          </a:p>
          <a:p>
            <a:endParaRPr lang="en-US" baseline="0" dirty="0" smtClean="0"/>
          </a:p>
          <a:p>
            <a:endParaRPr lang="en-US" baseline="0" dirty="0" smtClean="0"/>
          </a:p>
          <a:p>
            <a:endParaRPr lang="en-US" baseline="0" dirty="0" smtClean="0"/>
          </a:p>
          <a:p>
            <a:endParaRPr lang="en-US" dirty="0" smtClean="0"/>
          </a:p>
          <a:p>
            <a:endParaRPr lang="en-US" baseline="0" dirty="0" smtClean="0"/>
          </a:p>
          <a:p>
            <a:r>
              <a:rPr lang="en-US" baseline="0" dirty="0" smtClean="0"/>
              <a:t>Among broadband customers with reasons to complain, the two reasons that were stated most frequently by participants where disruption of service (39%) and poor quality of service (33%)</a:t>
            </a:r>
          </a:p>
          <a:p>
            <a:endParaRPr lang="en-US" dirty="0" smtClean="0"/>
          </a:p>
          <a:p>
            <a:endParaRPr lang="en-US" dirty="0" smtClean="0"/>
          </a:p>
          <a:p>
            <a:r>
              <a:rPr lang="en-US" dirty="0" smtClean="0"/>
              <a:t>Can you not show this? Maybe from an</a:t>
            </a:r>
            <a:r>
              <a:rPr lang="en-US" baseline="0" dirty="0" smtClean="0"/>
              <a:t> old workshop paper or a similar setting showing the “enough” bandwidth w/ high latency won’t do it or low latency with high packet loss or high bandwidth with both high latency and loss </a:t>
            </a:r>
            <a:r>
              <a:rPr lang="mr-IN" baseline="0" dirty="0" smtClean="0"/>
              <a:t>…</a:t>
            </a:r>
            <a:r>
              <a:rPr lang="en-US" baseline="0" dirty="0" smtClean="0"/>
              <a:t> somehow show that all matters to the same or different applications; you can also use quotes from the same papers we use for the SLA settings</a:t>
            </a:r>
          </a:p>
          <a:p>
            <a:endParaRPr lang="en-US" baseline="0" dirty="0" smtClean="0"/>
          </a:p>
          <a:p>
            <a:r>
              <a:rPr lang="en-US" baseline="0" dirty="0" smtClean="0"/>
              <a:t>I would start the way around </a:t>
            </a:r>
            <a:r>
              <a:rPr lang="mr-IN" baseline="0" dirty="0" smtClean="0"/>
              <a:t>–</a:t>
            </a:r>
            <a:r>
              <a:rPr lang="en-US" baseline="0" dirty="0" smtClean="0"/>
              <a:t> you need a comprehensive SLA, but this is what you are getting</a:t>
            </a:r>
          </a:p>
          <a:p>
            <a:endParaRPr lang="en-US" baseline="0" dirty="0" smtClean="0"/>
          </a:p>
          <a:p>
            <a:r>
              <a:rPr lang="en-US" baseline="0" dirty="0" smtClean="0"/>
              <a:t>Need, Want, Can Afford: High latency, high loss connections with high throughput resulted in lower utilization. </a:t>
            </a:r>
            <a:endParaRPr lang="en-US" dirty="0"/>
          </a:p>
        </p:txBody>
      </p:sp>
      <p:sp>
        <p:nvSpPr>
          <p:cNvPr id="4" name="Slide Number Placeholder 3"/>
          <p:cNvSpPr>
            <a:spLocks noGrp="1"/>
          </p:cNvSpPr>
          <p:nvPr>
            <p:ph type="sldNum" sz="quarter" idx="10"/>
          </p:nvPr>
        </p:nvSpPr>
        <p:spPr/>
        <p:txBody>
          <a:bodyPr/>
          <a:lstStyle/>
          <a:p>
            <a:fld id="{61ECFE55-669A-2B40-B9A9-D02000C7FA32}" type="slidenum">
              <a:rPr lang="en-US" smtClean="0"/>
              <a:t>5</a:t>
            </a:fld>
            <a:endParaRPr lang="en-US"/>
          </a:p>
        </p:txBody>
      </p:sp>
    </p:spTree>
    <p:extLst>
      <p:ext uri="{BB962C8B-B14F-4D97-AF65-F5344CB8AC3E}">
        <p14:creationId xmlns:p14="http://schemas.microsoft.com/office/powerpoint/2010/main" val="3816489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n-US" baseline="0" dirty="0" smtClean="0"/>
              <a:t>These issues highlight the need for clearer agreements between providers and subscribers. We believe that this could actually benefit most parties. </a:t>
            </a:r>
            <a:r>
              <a:rPr lang="en-US" baseline="0" dirty="0" err="1" smtClean="0"/>
              <a:t>Porviders</a:t>
            </a:r>
            <a:r>
              <a:rPr lang="en-US" baseline="0" dirty="0" smtClean="0"/>
              <a:t> could differentiate their offerings from competitors. For example, using a fiber and satellite service advertised with the same capacity will result in a very different user experience, due to differences in loss and latency.</a:t>
            </a:r>
          </a:p>
          <a:p>
            <a:pPr marL="0" marR="0" indent="0" algn="l" defTabSz="713232"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713232" rtl="0" eaLnBrk="1" fontAlgn="auto" latinLnBrk="0" hangingPunct="1">
              <a:lnSpc>
                <a:spcPct val="100000"/>
              </a:lnSpc>
              <a:spcBef>
                <a:spcPts val="0"/>
              </a:spcBef>
              <a:spcAft>
                <a:spcPts val="0"/>
              </a:spcAft>
              <a:buClrTx/>
              <a:buSzTx/>
              <a:buFontTx/>
              <a:buNone/>
              <a:tabLst/>
              <a:defRPr/>
            </a:pPr>
            <a:r>
              <a:rPr lang="en-US" baseline="0" dirty="0" smtClean="0"/>
              <a:t>For users, it could give them a means to request compensation for poor service. As I mentioned earlier, this is something that </a:t>
            </a:r>
            <a:r>
              <a:rPr lang="en-US" baseline="0" dirty="0" err="1" smtClean="0"/>
              <a:t>Ofcom</a:t>
            </a:r>
            <a:r>
              <a:rPr lang="en-US" baseline="0" dirty="0" smtClean="0"/>
              <a:t> proposed just last week.</a:t>
            </a:r>
          </a:p>
          <a:p>
            <a:pPr marL="0" marR="0" indent="0" algn="l" defTabSz="713232"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713232" rtl="0" eaLnBrk="1" fontAlgn="auto" latinLnBrk="0" hangingPunct="1">
              <a:lnSpc>
                <a:spcPct val="100000"/>
              </a:lnSpc>
              <a:spcBef>
                <a:spcPts val="0"/>
              </a:spcBef>
              <a:spcAft>
                <a:spcPts val="0"/>
              </a:spcAft>
              <a:buClrTx/>
              <a:buSzTx/>
              <a:buFontTx/>
              <a:buNone/>
              <a:tabLst/>
              <a:defRPr/>
            </a:pPr>
            <a:r>
              <a:rPr lang="en-US" baseline="0" dirty="0" smtClean="0"/>
              <a:t>And for policy makers, it’d help to accurate gauge infrastructure and plan future investments. </a:t>
            </a:r>
          </a:p>
          <a:p>
            <a:pPr marL="0" marR="0" indent="0" algn="l" defTabSz="713232"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713232"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713232"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713232"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713232"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713232" rtl="0" eaLnBrk="1" fontAlgn="auto" latinLnBrk="0" hangingPunct="1">
              <a:lnSpc>
                <a:spcPct val="100000"/>
              </a:lnSpc>
              <a:spcBef>
                <a:spcPts val="0"/>
              </a:spcBef>
              <a:spcAft>
                <a:spcPts val="0"/>
              </a:spcAft>
              <a:buClrTx/>
              <a:buSzTx/>
              <a:buFontTx/>
              <a:buNone/>
              <a:tabLst/>
              <a:defRPr/>
            </a:pPr>
            <a:r>
              <a:rPr lang="en-US" baseline="0" dirty="0" smtClean="0"/>
              <a:t>Alternative for the question: “What kind of SLA could providers today reasonable advertise?”</a:t>
            </a:r>
            <a:endParaRPr lang="en-US" dirty="0" smtClean="0"/>
          </a:p>
        </p:txBody>
      </p:sp>
      <p:sp>
        <p:nvSpPr>
          <p:cNvPr id="4" name="Slide Number Placeholder 3"/>
          <p:cNvSpPr>
            <a:spLocks noGrp="1"/>
          </p:cNvSpPr>
          <p:nvPr>
            <p:ph type="sldNum" sz="quarter" idx="10"/>
          </p:nvPr>
        </p:nvSpPr>
        <p:spPr/>
        <p:txBody>
          <a:bodyPr/>
          <a:lstStyle/>
          <a:p>
            <a:fld id="{61ECFE55-669A-2B40-B9A9-D02000C7FA32}" type="slidenum">
              <a:rPr lang="en-US" smtClean="0"/>
              <a:t>6</a:t>
            </a:fld>
            <a:endParaRPr lang="en-US"/>
          </a:p>
        </p:txBody>
      </p:sp>
    </p:spTree>
    <p:extLst>
      <p:ext uri="{BB962C8B-B14F-4D97-AF65-F5344CB8AC3E}">
        <p14:creationId xmlns:p14="http://schemas.microsoft.com/office/powerpoint/2010/main" val="644070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a number of open issues that we highlight in this work. For example, row the</a:t>
            </a:r>
            <a:r>
              <a:rPr lang="en-US" baseline="0" dirty="0" smtClean="0"/>
              <a:t> SLA should be crafted, </a:t>
            </a:r>
            <a:r>
              <a:rPr lang="en-US" dirty="0" smtClean="0"/>
              <a:t>what metrics to use, compensation </a:t>
            </a:r>
            <a:r>
              <a:rPr lang="en-US" baseline="0" dirty="0" smtClean="0"/>
              <a:t>models, or predicting risk. Also, is this something ISPs could actually do? What would be meaningful thresholds? </a:t>
            </a:r>
            <a:endParaRPr lang="en-US" dirty="0"/>
          </a:p>
        </p:txBody>
      </p:sp>
      <p:sp>
        <p:nvSpPr>
          <p:cNvPr id="4" name="Slide Number Placeholder 3"/>
          <p:cNvSpPr>
            <a:spLocks noGrp="1"/>
          </p:cNvSpPr>
          <p:nvPr>
            <p:ph type="sldNum" sz="quarter" idx="10"/>
          </p:nvPr>
        </p:nvSpPr>
        <p:spPr/>
        <p:txBody>
          <a:bodyPr/>
          <a:lstStyle/>
          <a:p>
            <a:fld id="{61ECFE55-669A-2B40-B9A9-D02000C7FA32}" type="slidenum">
              <a:rPr lang="en-US" smtClean="0"/>
              <a:t>7</a:t>
            </a:fld>
            <a:endParaRPr lang="en-US"/>
          </a:p>
        </p:txBody>
      </p:sp>
    </p:spTree>
    <p:extLst>
      <p:ext uri="{BB962C8B-B14F-4D97-AF65-F5344CB8AC3E}">
        <p14:creationId xmlns:p14="http://schemas.microsoft.com/office/powerpoint/2010/main" val="896593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work, we</a:t>
            </a:r>
            <a:r>
              <a:rPr lang="en-US" baseline="0" dirty="0" smtClean="0"/>
              <a:t> model our SLAs on the business offerings of these providers. For example, Comcast has a “Business class” service with a compensation model for outages. Others guarantee certain capacity, loss, and latency rates. </a:t>
            </a:r>
          </a:p>
          <a:p>
            <a:endParaRPr lang="en-US" baseline="0" dirty="0" smtClean="0"/>
          </a:p>
          <a:p>
            <a:r>
              <a:rPr lang="en-US" baseline="0" dirty="0" smtClean="0"/>
              <a:t>As I’ll explain in a few slides, we define out SLAs based on different application needs, so a plan could depend on the user. We show that we can use these SLAs do differentiate between technologies. We find that many providers do a good job of meeting some of these SLAs. </a:t>
            </a:r>
          </a:p>
          <a:p>
            <a:endParaRPr lang="en-US" baseline="0" dirty="0" smtClean="0"/>
          </a:p>
        </p:txBody>
      </p:sp>
      <p:sp>
        <p:nvSpPr>
          <p:cNvPr id="4" name="Slide Number Placeholder 3"/>
          <p:cNvSpPr>
            <a:spLocks noGrp="1"/>
          </p:cNvSpPr>
          <p:nvPr>
            <p:ph type="sldNum" sz="quarter" idx="10"/>
          </p:nvPr>
        </p:nvSpPr>
        <p:spPr/>
        <p:txBody>
          <a:bodyPr/>
          <a:lstStyle/>
          <a:p>
            <a:fld id="{61ECFE55-669A-2B40-B9A9-D02000C7FA32}" type="slidenum">
              <a:rPr lang="en-US" smtClean="0"/>
              <a:t>8</a:t>
            </a:fld>
            <a:endParaRPr lang="en-US"/>
          </a:p>
        </p:txBody>
      </p:sp>
    </p:spTree>
    <p:extLst>
      <p:ext uri="{BB962C8B-B14F-4D97-AF65-F5344CB8AC3E}">
        <p14:creationId xmlns:p14="http://schemas.microsoft.com/office/powerpoint/2010/main" val="3358968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evaluate the performance of service</a:t>
            </a:r>
            <a:r>
              <a:rPr lang="en-US" baseline="0" dirty="0" smtClean="0"/>
              <a:t> </a:t>
            </a:r>
            <a:r>
              <a:rPr lang="en-US" dirty="0" smtClean="0"/>
              <a:t>providers,</a:t>
            </a:r>
            <a:r>
              <a:rPr lang="en-US" baseline="0" dirty="0" smtClean="0"/>
              <a:t> we use data collected by </a:t>
            </a:r>
            <a:r>
              <a:rPr lang="en-US" baseline="0" dirty="0" err="1" smtClean="0"/>
              <a:t>SamKnows</a:t>
            </a:r>
            <a:r>
              <a:rPr lang="en-US" baseline="0" dirty="0" smtClean="0"/>
              <a:t> and the FCC in the US. As part of their Measuring Broadband America initiative, the FCC and </a:t>
            </a:r>
            <a:r>
              <a:rPr lang="en-US" baseline="0" dirty="0" err="1" smtClean="0"/>
              <a:t>SamKnows</a:t>
            </a:r>
            <a:r>
              <a:rPr lang="en-US" baseline="0" dirty="0" smtClean="0"/>
              <a:t> distributed residential gateways to broadband customers. These gateways conduct a number of measurements, including capacity measurements each hour and continuous latency and loss measurements that are aggregated into hour bins. In total, we use data from approximately 8,000 gateways. </a:t>
            </a:r>
            <a:endParaRPr lang="is-IS" baseline="0" dirty="0" smtClean="0"/>
          </a:p>
        </p:txBody>
      </p:sp>
      <p:sp>
        <p:nvSpPr>
          <p:cNvPr id="4" name="Slide Number Placeholder 3"/>
          <p:cNvSpPr>
            <a:spLocks noGrp="1"/>
          </p:cNvSpPr>
          <p:nvPr>
            <p:ph type="sldNum" sz="quarter" idx="10"/>
          </p:nvPr>
        </p:nvSpPr>
        <p:spPr/>
        <p:txBody>
          <a:bodyPr/>
          <a:lstStyle/>
          <a:p>
            <a:fld id="{61ECFE55-669A-2B40-B9A9-D02000C7FA32}" type="slidenum">
              <a:rPr lang="en-US" smtClean="0"/>
              <a:t>9</a:t>
            </a:fld>
            <a:endParaRPr lang="en-US"/>
          </a:p>
        </p:txBody>
      </p:sp>
    </p:spTree>
    <p:extLst>
      <p:ext uri="{BB962C8B-B14F-4D97-AF65-F5344CB8AC3E}">
        <p14:creationId xmlns:p14="http://schemas.microsoft.com/office/powerpoint/2010/main" val="644308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srcRect t="73056"/>
          <a:stretch/>
        </p:blipFill>
        <p:spPr>
          <a:xfrm>
            <a:off x="802387" y="5261779"/>
            <a:ext cx="1336182" cy="357347"/>
          </a:xfrm>
          <a:prstGeom prst="rect">
            <a:avLst/>
          </a:prstGeom>
        </p:spPr>
      </p:pic>
      <p:pic>
        <p:nvPicPr>
          <p:cNvPr id="11" name="Picture 10"/>
          <p:cNvPicPr>
            <a:picLocks noChangeAspect="1"/>
          </p:cNvPicPr>
          <p:nvPr userDrawn="1"/>
        </p:nvPicPr>
        <p:blipFill rotWithShape="1">
          <a:blip r:embed="rId2"/>
          <a:srcRect l="18197" t="3667" r="17287" b="32722"/>
          <a:stretch/>
        </p:blipFill>
        <p:spPr>
          <a:xfrm>
            <a:off x="353015" y="5118263"/>
            <a:ext cx="479915" cy="469661"/>
          </a:xfrm>
          <a:prstGeom prst="rect">
            <a:avLst/>
          </a:prstGeom>
        </p:spPr>
      </p:pic>
      <p:pic>
        <p:nvPicPr>
          <p:cNvPr id="12" name="Picture 11" descr="Northwestern_horizontal_CMYK_micr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65926" y="5292983"/>
            <a:ext cx="2404411" cy="294941"/>
          </a:xfrm>
          <a:prstGeom prst="rect">
            <a:avLst/>
          </a:prstGeom>
        </p:spPr>
      </p:pic>
      <p:sp>
        <p:nvSpPr>
          <p:cNvPr id="13" name="Rectangle 5"/>
          <p:cNvSpPr>
            <a:spLocks noGrp="1" noChangeArrowheads="1"/>
          </p:cNvSpPr>
          <p:nvPr>
            <p:ph type="subTitle" sz="quarter" idx="1"/>
          </p:nvPr>
        </p:nvSpPr>
        <p:spPr>
          <a:xfrm>
            <a:off x="496887" y="3329165"/>
            <a:ext cx="6400800" cy="2012950"/>
          </a:xfrm>
          <a:prstGeom prst="rect">
            <a:avLst/>
          </a:prstGeom>
        </p:spPr>
        <p:txBody>
          <a:bodyPr/>
          <a:lstStyle>
            <a:lvl1pPr marL="0" indent="0" algn="l">
              <a:buFont typeface="Wingdings" pitchFamily="2" charset="2"/>
              <a:buNone/>
              <a:defRPr sz="2800"/>
            </a:lvl1pPr>
          </a:lstStyle>
          <a:p>
            <a:r>
              <a:rPr lang="en-US" smtClean="0"/>
              <a:t>Click to edit Master subtitle style</a:t>
            </a:r>
            <a:endParaRPr lang="en-US"/>
          </a:p>
        </p:txBody>
      </p:sp>
      <p:sp>
        <p:nvSpPr>
          <p:cNvPr id="14" name="Rectangle 6"/>
          <p:cNvSpPr>
            <a:spLocks noGrp="1" noChangeArrowheads="1"/>
          </p:cNvSpPr>
          <p:nvPr>
            <p:ph type="ctrTitle" sz="quarter"/>
          </p:nvPr>
        </p:nvSpPr>
        <p:spPr>
          <a:xfrm>
            <a:off x="496897" y="2116097"/>
            <a:ext cx="8418513" cy="707886"/>
          </a:xfrm>
          <a:prstGeom prst="rect">
            <a:avLst/>
          </a:prstGeom>
        </p:spPr>
        <p:txBody>
          <a:bodyPr anchor="b">
            <a:spAutoFit/>
          </a:bodyPr>
          <a:lstStyle>
            <a:lvl1pPr algn="l">
              <a:defRPr sz="4000">
                <a:ln w="18415" cmpd="sng">
                  <a:solidFill>
                    <a:srgbClr val="545EB4"/>
                  </a:solidFill>
                  <a:prstDash val="solid"/>
                </a:ln>
                <a:solidFill>
                  <a:srgbClr val="444488"/>
                </a:solidFill>
                <a:effectLst/>
              </a:defRPr>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762000"/>
            <a:ext cx="3962400" cy="4318000"/>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762000"/>
            <a:ext cx="3962400" cy="4318000"/>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103188"/>
            <a:ext cx="8077200" cy="4445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762000"/>
            <a:ext cx="3962400" cy="431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762000"/>
            <a:ext cx="3962400" cy="431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srcRect t="73056"/>
          <a:stretch/>
        </p:blipFill>
        <p:spPr>
          <a:xfrm>
            <a:off x="720091" y="5261781"/>
            <a:ext cx="1336182" cy="357347"/>
          </a:xfrm>
          <a:prstGeom prst="rect">
            <a:avLst/>
          </a:prstGeom>
        </p:spPr>
      </p:pic>
      <p:pic>
        <p:nvPicPr>
          <p:cNvPr id="11" name="Picture 10"/>
          <p:cNvPicPr>
            <a:picLocks noChangeAspect="1"/>
          </p:cNvPicPr>
          <p:nvPr userDrawn="1"/>
        </p:nvPicPr>
        <p:blipFill rotWithShape="1">
          <a:blip r:embed="rId2"/>
          <a:srcRect l="18197" t="3667" r="17287" b="32722"/>
          <a:stretch/>
        </p:blipFill>
        <p:spPr>
          <a:xfrm>
            <a:off x="213887" y="5163573"/>
            <a:ext cx="479915" cy="469661"/>
          </a:xfrm>
          <a:prstGeom prst="rect">
            <a:avLst/>
          </a:prstGeom>
        </p:spPr>
      </p:pic>
      <p:pic>
        <p:nvPicPr>
          <p:cNvPr id="12" name="Picture 11" descr="Northwestern_horizontal_CMYK_micr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57950" y="5250932"/>
            <a:ext cx="2404411" cy="294941"/>
          </a:xfrm>
          <a:prstGeom prst="rect">
            <a:avLst/>
          </a:prstGeom>
        </p:spPr>
      </p:pic>
      <p:sp>
        <p:nvSpPr>
          <p:cNvPr id="13" name="Rectangle 5"/>
          <p:cNvSpPr>
            <a:spLocks noGrp="1" noChangeArrowheads="1"/>
          </p:cNvSpPr>
          <p:nvPr>
            <p:ph type="subTitle" sz="quarter" idx="1"/>
          </p:nvPr>
        </p:nvSpPr>
        <p:spPr>
          <a:xfrm>
            <a:off x="496887" y="3329165"/>
            <a:ext cx="6400800" cy="2012950"/>
          </a:xfrm>
          <a:prstGeom prst="rect">
            <a:avLst/>
          </a:prstGeom>
        </p:spPr>
        <p:txBody>
          <a:bodyPr/>
          <a:lstStyle>
            <a:lvl1pPr marL="0" indent="0" algn="l">
              <a:buFont typeface="Wingdings" pitchFamily="2" charset="2"/>
              <a:buNone/>
              <a:defRPr sz="2800"/>
            </a:lvl1pPr>
          </a:lstStyle>
          <a:p>
            <a:r>
              <a:rPr lang="en-US" smtClean="0"/>
              <a:t>Click to edit Master subtitle style</a:t>
            </a:r>
            <a:endParaRPr lang="en-US"/>
          </a:p>
        </p:txBody>
      </p:sp>
      <p:sp>
        <p:nvSpPr>
          <p:cNvPr id="14" name="Rectangle 6"/>
          <p:cNvSpPr>
            <a:spLocks noGrp="1" noChangeArrowheads="1"/>
          </p:cNvSpPr>
          <p:nvPr>
            <p:ph type="ctrTitle" sz="quarter"/>
          </p:nvPr>
        </p:nvSpPr>
        <p:spPr>
          <a:xfrm>
            <a:off x="496897" y="2116097"/>
            <a:ext cx="8418513" cy="707886"/>
          </a:xfrm>
          <a:prstGeom prst="rect">
            <a:avLst/>
          </a:prstGeom>
        </p:spPr>
        <p:txBody>
          <a:bodyPr anchor="b">
            <a:spAutoFit/>
          </a:bodyPr>
          <a:lstStyle>
            <a:lvl1pPr algn="l">
              <a:defRPr sz="4000">
                <a:ln w="18415" cmpd="sng">
                  <a:solidFill>
                    <a:srgbClr val="545EB4"/>
                  </a:solidFill>
                  <a:prstDash val="solid"/>
                </a:ln>
                <a:solidFill>
                  <a:srgbClr val="444488"/>
                </a:solidFill>
                <a:effectLst/>
              </a:defRPr>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28650" y="5296959"/>
            <a:ext cx="2057400" cy="304271"/>
          </a:xfrm>
          <a:prstGeom prst="rect">
            <a:avLst/>
          </a:prstGeom>
        </p:spPr>
        <p:txBody>
          <a:bodyPr/>
          <a:lstStyle/>
          <a:p>
            <a:fld id="{9B92359E-7842-1B4F-9EBF-120477F10207}" type="datetimeFigureOut">
              <a:rPr lang="en-US" smtClean="0"/>
              <a:t>3/31/17</a:t>
            </a:fld>
            <a:endParaRPr lang="en-US"/>
          </a:p>
        </p:txBody>
      </p:sp>
      <p:sp>
        <p:nvSpPr>
          <p:cNvPr id="5" name="Footer Placeholder 4"/>
          <p:cNvSpPr>
            <a:spLocks noGrp="1"/>
          </p:cNvSpPr>
          <p:nvPr>
            <p:ph type="ftr" sz="quarter" idx="11"/>
          </p:nvPr>
        </p:nvSpPr>
        <p:spPr>
          <a:xfrm>
            <a:off x="3028950" y="5296959"/>
            <a:ext cx="3086100" cy="304271"/>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5296959"/>
            <a:ext cx="2057400" cy="304271"/>
          </a:xfrm>
          <a:prstGeom prst="rect">
            <a:avLst/>
          </a:prstGeom>
        </p:spPr>
        <p:txBody>
          <a:bodyPr/>
          <a:lstStyle/>
          <a:p>
            <a:fld id="{27223C8D-DAC7-3745-B8C1-375691E880FA}" type="slidenum">
              <a:rPr lang="en-US" smtClean="0"/>
              <a:t>‹#›</a:t>
            </a:fld>
            <a:endParaRPr lang="en-US"/>
          </a:p>
        </p:txBody>
      </p:sp>
      <p:sp>
        <p:nvSpPr>
          <p:cNvPr id="11" name="Title 1"/>
          <p:cNvSpPr>
            <a:spLocks noGrp="1"/>
          </p:cNvSpPr>
          <p:nvPr>
            <p:ph type="title"/>
          </p:nvPr>
        </p:nvSpPr>
        <p:spPr>
          <a:xfrm>
            <a:off x="304800" y="301976"/>
            <a:ext cx="8534400" cy="533400"/>
          </a:xfrm>
          <a:prstGeom prst="rect">
            <a:avLst/>
          </a:prstGeom>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1"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304800" y="251647"/>
            <a:ext cx="8534400" cy="444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3075" name="Rectangle 3"/>
          <p:cNvSpPr>
            <a:spLocks noGrp="1" noChangeArrowheads="1"/>
          </p:cNvSpPr>
          <p:nvPr>
            <p:ph type="body" idx="1"/>
          </p:nvPr>
        </p:nvSpPr>
        <p:spPr bwMode="auto">
          <a:xfrm>
            <a:off x="304800" y="825500"/>
            <a:ext cx="8534400" cy="4445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2" name="Slide Number Placeholder 4"/>
          <p:cNvSpPr txBox="1">
            <a:spLocks/>
          </p:cNvSpPr>
          <p:nvPr/>
        </p:nvSpPr>
        <p:spPr>
          <a:xfrm>
            <a:off x="8734436" y="5461000"/>
            <a:ext cx="409575" cy="254000"/>
          </a:xfrm>
          <a:prstGeom prst="rect">
            <a:avLst/>
          </a:prstGeom>
        </p:spPr>
        <p:txBody>
          <a:bodyPr/>
          <a:lstStyle>
            <a:lvl1pPr>
              <a:defRPr/>
            </a:lvl1pPr>
          </a:lstStyle>
          <a:p>
            <a:pPr marL="0" marR="0" lvl="0" indent="0" algn="l" defTabSz="761940" rtl="0" eaLnBrk="0" fontAlgn="base" latinLnBrk="0" hangingPunct="0">
              <a:lnSpc>
                <a:spcPct val="100000"/>
              </a:lnSpc>
              <a:spcBef>
                <a:spcPct val="0"/>
              </a:spcBef>
              <a:spcAft>
                <a:spcPct val="0"/>
              </a:spcAft>
              <a:buClrTx/>
              <a:buSzTx/>
              <a:buFontTx/>
              <a:buNone/>
              <a:tabLst/>
              <a:defRPr/>
            </a:pPr>
            <a:fld id="{7020D3DC-CDC9-4B94-A0DB-13F4D6987516}" type="slidenum">
              <a:rPr kumimoji="0" lang="en-US" sz="1000" b="0" i="0" u="none" strike="noStrike" kern="1200" cap="none" spc="0" normalizeH="0" baseline="0" noProof="0" smtClean="0">
                <a:ln>
                  <a:noFill/>
                </a:ln>
                <a:solidFill>
                  <a:schemeClr val="accent1">
                    <a:lumMod val="75000"/>
                  </a:schemeClr>
                </a:solidFill>
                <a:effectLst/>
                <a:uLnTx/>
                <a:uFillTx/>
                <a:latin typeface="Avenir Book"/>
                <a:ea typeface="+mn-ea"/>
                <a:cs typeface="Avenir Book"/>
              </a:rPr>
              <a:pPr marL="0" marR="0" lvl="0" indent="0" algn="l" defTabSz="761940" rtl="0" eaLnBrk="0" fontAlgn="base" latinLnBrk="0" hangingPunct="0">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chemeClr val="accent1">
                  <a:lumMod val="75000"/>
                </a:schemeClr>
              </a:solidFill>
              <a:effectLst/>
              <a:uLnTx/>
              <a:uFillTx/>
              <a:latin typeface="Avenir Book"/>
              <a:ea typeface="+mn-ea"/>
              <a:cs typeface="Avenir Book"/>
            </a:endParaRPr>
          </a:p>
        </p:txBody>
      </p:sp>
    </p:spTree>
    <p:extLst>
      <p:ext uri="{BB962C8B-B14F-4D97-AF65-F5344CB8AC3E}">
        <p14:creationId xmlns:p14="http://schemas.microsoft.com/office/powerpoint/2010/main" val="877553589"/>
      </p:ext>
    </p:extLst>
  </p:cSld>
  <p:clrMap bg1="lt1" tx1="dk1" bg2="lt2" tx2="dk2" accent1="accent1" accent2="accent2" accent3="accent3" accent4="accent4" accent5="accent5" accent6="accent6" hlink="hlink" folHlink="folHlink"/>
  <p:sldLayoutIdLst>
    <p:sldLayoutId id="2147483680" r:id="rId1"/>
    <p:sldLayoutId id="2147483674" r:id="rId2"/>
    <p:sldLayoutId id="2147483675" r:id="rId3"/>
    <p:sldLayoutId id="2147483676" r:id="rId4"/>
    <p:sldLayoutId id="2147483677" r:id="rId5"/>
    <p:sldLayoutId id="2147483678" r:id="rId6"/>
    <p:sldLayoutId id="2147483679" r:id="rId7"/>
    <p:sldLayoutId id="2147483661" r:id="rId8"/>
    <p:sldLayoutId id="2147483662" r:id="rId9"/>
  </p:sldLayoutIdLst>
  <p:timing>
    <p:tnLst>
      <p:par>
        <p:cTn id="1" dur="indefinite" restart="never" nodeType="tmRoot"/>
      </p:par>
    </p:tnLst>
  </p:timing>
  <p:hf hdr="0" dt="0"/>
  <p:txStyles>
    <p:titleStyle>
      <a:lvl1pPr algn="l" rtl="0" eaLnBrk="1" fontAlgn="base" hangingPunct="1">
        <a:spcBef>
          <a:spcPct val="0"/>
        </a:spcBef>
        <a:spcAft>
          <a:spcPct val="0"/>
        </a:spcAft>
        <a:defRPr sz="3000" b="0" cap="none" spc="0">
          <a:ln>
            <a:noFill/>
          </a:ln>
          <a:solidFill>
            <a:srgbClr val="545EB4"/>
          </a:solidFill>
          <a:effectLst/>
          <a:latin typeface="Avenir Book"/>
          <a:ea typeface="+mj-ea"/>
          <a:cs typeface="Avenir Book"/>
        </a:defRPr>
      </a:lvl1pPr>
      <a:lvl2pPr algn="l" rtl="0" eaLnBrk="1" fontAlgn="base" hangingPunct="1">
        <a:spcBef>
          <a:spcPct val="0"/>
        </a:spcBef>
        <a:spcAft>
          <a:spcPct val="0"/>
        </a:spcAft>
        <a:defRPr sz="2667">
          <a:solidFill>
            <a:schemeClr val="tx2"/>
          </a:solidFill>
          <a:latin typeface="Tahoma" pitchFamily="34" charset="0"/>
        </a:defRPr>
      </a:lvl2pPr>
      <a:lvl3pPr algn="l" rtl="0" eaLnBrk="1" fontAlgn="base" hangingPunct="1">
        <a:spcBef>
          <a:spcPct val="0"/>
        </a:spcBef>
        <a:spcAft>
          <a:spcPct val="0"/>
        </a:spcAft>
        <a:defRPr sz="2667">
          <a:solidFill>
            <a:schemeClr val="tx2"/>
          </a:solidFill>
          <a:latin typeface="Tahoma" pitchFamily="34" charset="0"/>
        </a:defRPr>
      </a:lvl3pPr>
      <a:lvl4pPr algn="l" rtl="0" eaLnBrk="1" fontAlgn="base" hangingPunct="1">
        <a:spcBef>
          <a:spcPct val="0"/>
        </a:spcBef>
        <a:spcAft>
          <a:spcPct val="0"/>
        </a:spcAft>
        <a:defRPr sz="2667">
          <a:solidFill>
            <a:schemeClr val="tx2"/>
          </a:solidFill>
          <a:latin typeface="Tahoma" pitchFamily="34" charset="0"/>
        </a:defRPr>
      </a:lvl4pPr>
      <a:lvl5pPr algn="l" rtl="0" eaLnBrk="1" fontAlgn="base" hangingPunct="1">
        <a:spcBef>
          <a:spcPct val="0"/>
        </a:spcBef>
        <a:spcAft>
          <a:spcPct val="0"/>
        </a:spcAft>
        <a:defRPr sz="2667">
          <a:solidFill>
            <a:schemeClr val="tx2"/>
          </a:solidFill>
          <a:latin typeface="Tahoma" pitchFamily="34" charset="0"/>
        </a:defRPr>
      </a:lvl5pPr>
      <a:lvl6pPr marL="380970" algn="l" rtl="0" eaLnBrk="1" fontAlgn="base" hangingPunct="1">
        <a:spcBef>
          <a:spcPct val="0"/>
        </a:spcBef>
        <a:spcAft>
          <a:spcPct val="0"/>
        </a:spcAft>
        <a:defRPr sz="2667">
          <a:solidFill>
            <a:schemeClr val="tx2"/>
          </a:solidFill>
          <a:latin typeface="Tahoma" pitchFamily="34" charset="0"/>
        </a:defRPr>
      </a:lvl6pPr>
      <a:lvl7pPr marL="761940" algn="l" rtl="0" eaLnBrk="1" fontAlgn="base" hangingPunct="1">
        <a:spcBef>
          <a:spcPct val="0"/>
        </a:spcBef>
        <a:spcAft>
          <a:spcPct val="0"/>
        </a:spcAft>
        <a:defRPr sz="2667">
          <a:solidFill>
            <a:schemeClr val="tx2"/>
          </a:solidFill>
          <a:latin typeface="Tahoma" pitchFamily="34" charset="0"/>
        </a:defRPr>
      </a:lvl7pPr>
      <a:lvl8pPr marL="1142908" algn="l" rtl="0" eaLnBrk="1" fontAlgn="base" hangingPunct="1">
        <a:spcBef>
          <a:spcPct val="0"/>
        </a:spcBef>
        <a:spcAft>
          <a:spcPct val="0"/>
        </a:spcAft>
        <a:defRPr sz="2667">
          <a:solidFill>
            <a:schemeClr val="tx2"/>
          </a:solidFill>
          <a:latin typeface="Tahoma" pitchFamily="34" charset="0"/>
        </a:defRPr>
      </a:lvl8pPr>
      <a:lvl9pPr marL="1523878" algn="l" rtl="0" eaLnBrk="1" fontAlgn="base" hangingPunct="1">
        <a:spcBef>
          <a:spcPct val="0"/>
        </a:spcBef>
        <a:spcAft>
          <a:spcPct val="0"/>
        </a:spcAft>
        <a:defRPr sz="2667">
          <a:solidFill>
            <a:schemeClr val="tx2"/>
          </a:solidFill>
          <a:latin typeface="Tahoma" pitchFamily="34" charset="0"/>
        </a:defRPr>
      </a:lvl9pPr>
    </p:titleStyle>
    <p:bodyStyle>
      <a:lvl1pPr marL="285728" indent="-285728" algn="l" rtl="0" eaLnBrk="1" fontAlgn="base" hangingPunct="1">
        <a:spcBef>
          <a:spcPct val="20000"/>
        </a:spcBef>
        <a:spcAft>
          <a:spcPct val="0"/>
        </a:spcAft>
        <a:buClr>
          <a:schemeClr val="accent1"/>
        </a:buClr>
        <a:buSzPct val="80000"/>
        <a:buFont typeface="Wingdings" pitchFamily="2" charset="2"/>
        <a:buBlip>
          <a:blip r:embed="rId11"/>
        </a:buBlip>
        <a:defRPr sz="2333">
          <a:solidFill>
            <a:schemeClr val="tx1"/>
          </a:solidFill>
          <a:latin typeface="Avenir Book"/>
          <a:ea typeface="+mn-ea"/>
          <a:cs typeface="Avenir Book"/>
        </a:defRPr>
      </a:lvl1pPr>
      <a:lvl2pPr marL="619075" indent="-238105" algn="l" rtl="0" eaLnBrk="1" fontAlgn="base" hangingPunct="1">
        <a:spcBef>
          <a:spcPct val="20000"/>
        </a:spcBef>
        <a:spcAft>
          <a:spcPct val="0"/>
        </a:spcAft>
        <a:buChar char="–"/>
        <a:defRPr sz="2000">
          <a:solidFill>
            <a:schemeClr val="tx1"/>
          </a:solidFill>
          <a:latin typeface="Avenir Book"/>
          <a:cs typeface="Avenir Book"/>
        </a:defRPr>
      </a:lvl2pPr>
      <a:lvl3pPr marL="952424" indent="-190484" algn="l" rtl="0" eaLnBrk="1" fontAlgn="base" hangingPunct="1">
        <a:spcBef>
          <a:spcPct val="20000"/>
        </a:spcBef>
        <a:spcAft>
          <a:spcPct val="0"/>
        </a:spcAft>
        <a:buChar char="•"/>
        <a:defRPr sz="1667">
          <a:solidFill>
            <a:schemeClr val="tx1"/>
          </a:solidFill>
          <a:latin typeface="Avenir Book"/>
          <a:cs typeface="Avenir Book"/>
        </a:defRPr>
      </a:lvl3pPr>
      <a:lvl4pPr marL="1333393" indent="-190484" algn="l" rtl="0" eaLnBrk="1" fontAlgn="base" hangingPunct="1">
        <a:spcBef>
          <a:spcPct val="20000"/>
        </a:spcBef>
        <a:spcAft>
          <a:spcPct val="0"/>
        </a:spcAft>
        <a:buChar char="–"/>
        <a:defRPr sz="1667">
          <a:solidFill>
            <a:schemeClr val="tx1"/>
          </a:solidFill>
          <a:latin typeface="Avenir Book"/>
          <a:cs typeface="Avenir Book"/>
        </a:defRPr>
      </a:lvl4pPr>
      <a:lvl5pPr marL="1714362" indent="-190484" algn="l" rtl="0" eaLnBrk="1" fontAlgn="base" hangingPunct="1">
        <a:spcBef>
          <a:spcPct val="20000"/>
        </a:spcBef>
        <a:spcAft>
          <a:spcPct val="0"/>
        </a:spcAft>
        <a:buChar char="»"/>
        <a:defRPr sz="1333">
          <a:solidFill>
            <a:schemeClr val="tx1"/>
          </a:solidFill>
          <a:latin typeface="Avenir Book"/>
          <a:cs typeface="Avenir Book"/>
        </a:defRPr>
      </a:lvl5pPr>
      <a:lvl6pPr marL="2095332" indent="-190484" algn="l" rtl="0" eaLnBrk="1" fontAlgn="base" hangingPunct="1">
        <a:spcBef>
          <a:spcPct val="20000"/>
        </a:spcBef>
        <a:spcAft>
          <a:spcPct val="0"/>
        </a:spcAft>
        <a:buChar char="»"/>
        <a:defRPr sz="1333">
          <a:solidFill>
            <a:schemeClr val="tx1"/>
          </a:solidFill>
          <a:latin typeface="+mn-lt"/>
        </a:defRPr>
      </a:lvl6pPr>
      <a:lvl7pPr marL="2476302" indent="-190484" algn="l" rtl="0" eaLnBrk="1" fontAlgn="base" hangingPunct="1">
        <a:spcBef>
          <a:spcPct val="20000"/>
        </a:spcBef>
        <a:spcAft>
          <a:spcPct val="0"/>
        </a:spcAft>
        <a:buChar char="»"/>
        <a:defRPr sz="1333">
          <a:solidFill>
            <a:schemeClr val="tx1"/>
          </a:solidFill>
          <a:latin typeface="+mn-lt"/>
        </a:defRPr>
      </a:lvl7pPr>
      <a:lvl8pPr marL="2857272" indent="-190484" algn="l" rtl="0" eaLnBrk="1" fontAlgn="base" hangingPunct="1">
        <a:spcBef>
          <a:spcPct val="20000"/>
        </a:spcBef>
        <a:spcAft>
          <a:spcPct val="0"/>
        </a:spcAft>
        <a:buChar char="»"/>
        <a:defRPr sz="1333">
          <a:solidFill>
            <a:schemeClr val="tx1"/>
          </a:solidFill>
          <a:latin typeface="+mn-lt"/>
        </a:defRPr>
      </a:lvl8pPr>
      <a:lvl9pPr marL="3238240" indent="-190484" algn="l" rtl="0" eaLnBrk="1" fontAlgn="base" hangingPunct="1">
        <a:spcBef>
          <a:spcPct val="20000"/>
        </a:spcBef>
        <a:spcAft>
          <a:spcPct val="0"/>
        </a:spcAft>
        <a:buChar char="»"/>
        <a:defRPr sz="1333">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8.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9.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0.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21.emf"/><Relationship Id="rId4" Type="http://schemas.openxmlformats.org/officeDocument/2006/relationships/image" Target="../media/image22.emf"/><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23.emf"/><Relationship Id="rId4" Type="http://schemas.openxmlformats.org/officeDocument/2006/relationships/image" Target="../media/image21.emf"/><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4.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25.emf"/><Relationship Id="rId4"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8.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jpg"/><Relationship Id="rId5" Type="http://schemas.openxmlformats.org/officeDocument/2006/relationships/image" Target="../media/image17.jp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sz="quarter" idx="1"/>
          </p:nvPr>
        </p:nvSpPr>
        <p:spPr>
          <a:xfrm>
            <a:off x="503024" y="2531359"/>
            <a:ext cx="6400800" cy="2484684"/>
          </a:xfrm>
        </p:spPr>
        <p:txBody>
          <a:bodyPr/>
          <a:lstStyle/>
          <a:p>
            <a:r>
              <a:rPr lang="en-US" sz="2400" dirty="0">
                <a:solidFill>
                  <a:srgbClr val="000000"/>
                </a:solidFill>
                <a:latin typeface="Avenir Black"/>
                <a:cs typeface="Avenir Black"/>
              </a:rPr>
              <a:t>Zachary S. </a:t>
            </a:r>
            <a:r>
              <a:rPr lang="en-US" sz="2400" dirty="0" err="1">
                <a:solidFill>
                  <a:srgbClr val="000000"/>
                </a:solidFill>
                <a:latin typeface="Avenir Black"/>
                <a:cs typeface="Avenir Black"/>
              </a:rPr>
              <a:t>Bischof</a:t>
            </a:r>
            <a:r>
              <a:rPr lang="en-US" sz="2400" dirty="0" smtClean="0">
                <a:solidFill>
                  <a:srgbClr val="000000"/>
                </a:solidFill>
                <a:latin typeface="Avenir Black"/>
                <a:cs typeface="Avenir Black"/>
              </a:rPr>
              <a:t>*</a:t>
            </a:r>
            <a:r>
              <a:rPr lang="en-US" sz="2400" b="1" dirty="0" smtClean="0">
                <a:solidFill>
                  <a:srgbClr val="000000"/>
                </a:solidFill>
                <a:latin typeface="Avenir Black"/>
                <a:cs typeface="Avenir Black"/>
              </a:rPr>
              <a:t> </a:t>
            </a:r>
            <a:r>
              <a:rPr lang="en-US" sz="2400" b="1" dirty="0">
                <a:solidFill>
                  <a:srgbClr val="000000"/>
                </a:solidFill>
                <a:latin typeface="Avenir Black"/>
                <a:cs typeface="Avenir Black"/>
              </a:rPr>
              <a:t/>
            </a:r>
            <a:br>
              <a:rPr lang="en-US" sz="2400" b="1" dirty="0">
                <a:solidFill>
                  <a:srgbClr val="000000"/>
                </a:solidFill>
                <a:latin typeface="Avenir Black"/>
                <a:cs typeface="Avenir Black"/>
              </a:rPr>
            </a:br>
            <a:r>
              <a:rPr lang="en-US" sz="2400" dirty="0" err="1"/>
              <a:t>Fabián</a:t>
            </a:r>
            <a:r>
              <a:rPr lang="en-US" sz="2400" dirty="0"/>
              <a:t> E. Bustamante</a:t>
            </a:r>
            <a:r>
              <a:rPr lang="en-US" sz="2400" dirty="0" smtClean="0"/>
              <a:t>*</a:t>
            </a:r>
            <a:r>
              <a:rPr lang="en-US" sz="2400" dirty="0"/>
              <a:t> </a:t>
            </a:r>
            <a:r>
              <a:rPr lang="en-US" sz="2400" dirty="0" smtClean="0"/>
              <a:t/>
            </a:r>
            <a:br>
              <a:rPr lang="en-US" sz="2400" dirty="0" smtClean="0"/>
            </a:br>
            <a:r>
              <a:rPr lang="en-US" sz="2400" dirty="0" err="1" smtClean="0"/>
              <a:t>Rade</a:t>
            </a:r>
            <a:r>
              <a:rPr lang="en-US" sz="2400" dirty="0" smtClean="0"/>
              <a:t> </a:t>
            </a:r>
            <a:r>
              <a:rPr lang="en-US" sz="2400" dirty="0" err="1" smtClean="0"/>
              <a:t>Stanojevic</a:t>
            </a:r>
            <a:r>
              <a:rPr lang="en-US" sz="2400" dirty="0" smtClean="0"/>
              <a:t>°</a:t>
            </a:r>
          </a:p>
          <a:p>
            <a:endParaRPr lang="en-US" sz="2400" dirty="0"/>
          </a:p>
          <a:p>
            <a:r>
              <a:rPr lang="en-US" sz="2000" dirty="0">
                <a:latin typeface="Avenir Book Oblique"/>
                <a:cs typeface="Avenir Book Oblique"/>
              </a:rPr>
              <a:t>*</a:t>
            </a:r>
            <a:r>
              <a:rPr lang="en-US" sz="2000" dirty="0"/>
              <a:t>Northwestern </a:t>
            </a:r>
            <a:r>
              <a:rPr lang="en-US" sz="2000" dirty="0" smtClean="0"/>
              <a:t>University, </a:t>
            </a:r>
            <a:r>
              <a:rPr lang="en-US" sz="2000" dirty="0"/>
              <a:t/>
            </a:r>
            <a:br>
              <a:rPr lang="en-US" sz="2000" dirty="0"/>
            </a:br>
            <a:r>
              <a:rPr lang="en-US" sz="2000" dirty="0" smtClean="0"/>
              <a:t>°</a:t>
            </a:r>
            <a:r>
              <a:rPr lang="en-US" sz="2000" dirty="0"/>
              <a:t>Qatar Computing Research Institute</a:t>
            </a:r>
          </a:p>
        </p:txBody>
      </p:sp>
      <p:sp>
        <p:nvSpPr>
          <p:cNvPr id="3" name="Title 2"/>
          <p:cNvSpPr>
            <a:spLocks noGrp="1"/>
          </p:cNvSpPr>
          <p:nvPr>
            <p:ph type="ctrTitle" sz="quarter"/>
          </p:nvPr>
        </p:nvSpPr>
        <p:spPr>
          <a:xfrm>
            <a:off x="496897" y="585484"/>
            <a:ext cx="8418513" cy="1538883"/>
          </a:xfrm>
        </p:spPr>
        <p:txBody>
          <a:bodyPr/>
          <a:lstStyle/>
          <a:p>
            <a:r>
              <a:rPr lang="en-US" sz="5400" b="1" i="1" dirty="0">
                <a:latin typeface="Avenir Book" charset="0"/>
                <a:ea typeface="Avenir Book" charset="0"/>
                <a:cs typeface="Avenir Book" charset="0"/>
              </a:rPr>
              <a:t>The utility </a:t>
            </a:r>
            <a:r>
              <a:rPr lang="en-US" sz="5400" b="1" i="1" dirty="0" smtClean="0">
                <a:latin typeface="Avenir Book" charset="0"/>
                <a:ea typeface="Avenir Book" charset="0"/>
                <a:cs typeface="Avenir Book" charset="0"/>
              </a:rPr>
              <a:t>argument</a:t>
            </a:r>
            <a:r>
              <a:rPr lang="en-US" sz="5400" b="1" i="1" dirty="0">
                <a:latin typeface="Avenir Book" charset="0"/>
                <a:ea typeface="Avenir Book" charset="0"/>
                <a:cs typeface="Avenir Book" charset="0"/>
              </a:rPr>
              <a:t/>
            </a:r>
            <a:br>
              <a:rPr lang="en-US" sz="5400" b="1" i="1" dirty="0">
                <a:latin typeface="Avenir Book" charset="0"/>
                <a:ea typeface="Avenir Book" charset="0"/>
                <a:cs typeface="Avenir Book" charset="0"/>
              </a:rPr>
            </a:br>
            <a:r>
              <a:rPr lang="en-US" b="1" dirty="0">
                <a:latin typeface="Avenir Book" charset="0"/>
                <a:ea typeface="Avenir Book" charset="0"/>
                <a:cs typeface="Avenir Book" charset="0"/>
              </a:rPr>
              <a:t>Making a case for broadband SLAs</a:t>
            </a:r>
          </a:p>
        </p:txBody>
      </p:sp>
    </p:spTree>
    <p:extLst>
      <p:ext uri="{BB962C8B-B14F-4D97-AF65-F5344CB8AC3E}">
        <p14:creationId xmlns:p14="http://schemas.microsoft.com/office/powerpoint/2010/main" val="14658507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Crafting broadband </a:t>
            </a:r>
            <a:r>
              <a:rPr lang="en-US" dirty="0" smtClean="0"/>
              <a:t>SLAs</a:t>
            </a:r>
            <a:endParaRPr lang="en-US" dirty="0"/>
          </a:p>
        </p:txBody>
      </p:sp>
      <p:sp>
        <p:nvSpPr>
          <p:cNvPr id="3" name="Content Placeholder 2"/>
          <p:cNvSpPr>
            <a:spLocks noGrp="1"/>
          </p:cNvSpPr>
          <p:nvPr>
            <p:ph idx="1"/>
          </p:nvPr>
        </p:nvSpPr>
        <p:spPr/>
        <p:txBody>
          <a:bodyPr/>
          <a:lstStyle/>
          <a:p>
            <a:r>
              <a:rPr lang="en-US" dirty="0"/>
              <a:t>Broadband subscribers and their requirements are diverse</a:t>
            </a:r>
          </a:p>
          <a:p>
            <a:pPr lvl="1"/>
            <a:r>
              <a:rPr lang="en-US" dirty="0"/>
              <a:t>Different SLAs for different categories of use </a:t>
            </a:r>
          </a:p>
          <a:p>
            <a:pPr lvl="2"/>
            <a:r>
              <a:rPr lang="en-US" dirty="0"/>
              <a:t>E.g., Gaming, video streaming, email, etc</a:t>
            </a:r>
            <a:r>
              <a:rPr lang="en-US" dirty="0" smtClean="0"/>
              <a:t>.</a:t>
            </a:r>
          </a:p>
          <a:p>
            <a:pPr lvl="2"/>
            <a:endParaRPr lang="en-US" dirty="0" smtClean="0"/>
          </a:p>
          <a:p>
            <a:r>
              <a:rPr lang="en-US" dirty="0" smtClean="0"/>
              <a:t>SLAs based </a:t>
            </a:r>
            <a:r>
              <a:rPr lang="en-US" dirty="0"/>
              <a:t>on application </a:t>
            </a:r>
            <a:r>
              <a:rPr lang="en-US" dirty="0" smtClean="0"/>
              <a:t>needs</a:t>
            </a:r>
          </a:p>
          <a:p>
            <a:pPr lvl="1"/>
            <a:r>
              <a:rPr lang="en-US" dirty="0" smtClean="0"/>
              <a:t>A</a:t>
            </a:r>
            <a:r>
              <a:rPr lang="en-US" dirty="0"/>
              <a:t>: R</a:t>
            </a:r>
            <a:r>
              <a:rPr lang="en-US" dirty="0" smtClean="0"/>
              <a:t>eal time gaming</a:t>
            </a:r>
            <a:r>
              <a:rPr lang="en-US" dirty="0"/>
              <a:t>, (ultra) </a:t>
            </a:r>
            <a:r>
              <a:rPr lang="en-US" dirty="0" smtClean="0"/>
              <a:t>HD </a:t>
            </a:r>
            <a:r>
              <a:rPr lang="en-US" dirty="0"/>
              <a:t>streaming</a:t>
            </a:r>
          </a:p>
          <a:p>
            <a:pPr lvl="1"/>
            <a:r>
              <a:rPr lang="en-US" dirty="0"/>
              <a:t>B: </a:t>
            </a:r>
            <a:r>
              <a:rPr lang="en-US" dirty="0" smtClean="0"/>
              <a:t>Basic </a:t>
            </a:r>
            <a:r>
              <a:rPr lang="en-US" dirty="0"/>
              <a:t>video streaming, video/voice chat</a:t>
            </a:r>
          </a:p>
          <a:p>
            <a:pPr lvl="1"/>
            <a:r>
              <a:rPr lang="en-US" dirty="0"/>
              <a:t>C: </a:t>
            </a:r>
            <a:r>
              <a:rPr lang="en-US" dirty="0" smtClean="0"/>
              <a:t>Web browsing, email</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646138968"/>
              </p:ext>
            </p:extLst>
          </p:nvPr>
        </p:nvGraphicFramePr>
        <p:xfrm>
          <a:off x="3614055" y="4002793"/>
          <a:ext cx="4212772" cy="1197968"/>
        </p:xfrm>
        <a:graphic>
          <a:graphicData uri="http://schemas.openxmlformats.org/drawingml/2006/table">
            <a:tbl>
              <a:tblPr firstRow="1" bandRow="1">
                <a:tableStyleId>{BC89EF96-8CEA-46FF-86C4-4CE0E7609802}</a:tableStyleId>
              </a:tblPr>
              <a:tblGrid>
                <a:gridCol w="1053193"/>
                <a:gridCol w="1053193"/>
                <a:gridCol w="1053193"/>
                <a:gridCol w="1053193"/>
              </a:tblGrid>
              <a:tr h="299492">
                <a:tc>
                  <a:txBody>
                    <a:bodyPr/>
                    <a:lstStyle/>
                    <a:p>
                      <a:pPr algn="ctr"/>
                      <a:r>
                        <a:rPr lang="en-US" sz="1300" dirty="0" smtClean="0"/>
                        <a:t>SLA</a:t>
                      </a:r>
                      <a:endParaRPr lang="en-US" sz="1300" dirty="0"/>
                    </a:p>
                  </a:txBody>
                  <a:tcPr marL="76200" marR="76200" marT="38100" marB="38100"/>
                </a:tc>
                <a:tc>
                  <a:txBody>
                    <a:bodyPr/>
                    <a:lstStyle/>
                    <a:p>
                      <a:pPr algn="ctr"/>
                      <a:r>
                        <a:rPr lang="en-US" sz="1300" dirty="0" smtClean="0"/>
                        <a:t>Latency</a:t>
                      </a:r>
                      <a:endParaRPr lang="en-US" sz="1300" dirty="0"/>
                    </a:p>
                  </a:txBody>
                  <a:tcPr marL="76200" marR="76200" marT="38100" marB="38100">
                    <a:noFill/>
                  </a:tcPr>
                </a:tc>
                <a:tc>
                  <a:txBody>
                    <a:bodyPr/>
                    <a:lstStyle/>
                    <a:p>
                      <a:pPr algn="ctr"/>
                      <a:r>
                        <a:rPr lang="en-US" sz="1300" dirty="0" smtClean="0"/>
                        <a:t>Loss</a:t>
                      </a:r>
                      <a:endParaRPr lang="en-US" sz="1300" dirty="0"/>
                    </a:p>
                  </a:txBody>
                  <a:tcPr marL="76200" marR="76200" marT="38100" marB="38100"/>
                </a:tc>
                <a:tc>
                  <a:txBody>
                    <a:bodyPr/>
                    <a:lstStyle/>
                    <a:p>
                      <a:pPr algn="ctr"/>
                      <a:r>
                        <a:rPr lang="en-US" sz="1300" dirty="0" smtClean="0"/>
                        <a:t>Capacity</a:t>
                      </a:r>
                      <a:endParaRPr lang="en-US" sz="1300" dirty="0"/>
                    </a:p>
                  </a:txBody>
                  <a:tcPr marL="76200" marR="76200" marT="38100" marB="38100"/>
                </a:tc>
              </a:tr>
              <a:tr h="299492">
                <a:tc>
                  <a:txBody>
                    <a:bodyPr/>
                    <a:lstStyle/>
                    <a:p>
                      <a:pPr algn="ctr"/>
                      <a:r>
                        <a:rPr lang="en-US" sz="1300" dirty="0" smtClean="0"/>
                        <a:t>A</a:t>
                      </a:r>
                      <a:endParaRPr lang="en-US" sz="1300" dirty="0"/>
                    </a:p>
                  </a:txBody>
                  <a:tcPr marL="76200" marR="76200" marT="38100" marB="38100"/>
                </a:tc>
                <a:tc>
                  <a:txBody>
                    <a:bodyPr/>
                    <a:lstStyle/>
                    <a:p>
                      <a:pPr algn="ctr"/>
                      <a:r>
                        <a:rPr lang="en-US" sz="1300" dirty="0" smtClean="0"/>
                        <a:t>?</a:t>
                      </a:r>
                      <a:endParaRPr lang="en-US" sz="1300" dirty="0"/>
                    </a:p>
                  </a:txBody>
                  <a:tcPr marL="76200" marR="76200" marT="38100" marB="38100">
                    <a:solidFill>
                      <a:srgbClr val="D0DEE7"/>
                    </a:solidFill>
                  </a:tcPr>
                </a:tc>
                <a:tc>
                  <a:txBody>
                    <a:bodyPr/>
                    <a:lstStyle/>
                    <a:p>
                      <a:pPr algn="ctr"/>
                      <a:r>
                        <a:rPr lang="en-US" sz="1300" dirty="0" smtClean="0"/>
                        <a:t>?</a:t>
                      </a:r>
                      <a:endParaRPr lang="en-US" sz="1300" dirty="0"/>
                    </a:p>
                  </a:txBody>
                  <a:tcPr marL="76200" marR="76200" marT="38100" marB="38100"/>
                </a:tc>
                <a:tc>
                  <a:txBody>
                    <a:bodyPr/>
                    <a:lstStyle/>
                    <a:p>
                      <a:pPr algn="ctr"/>
                      <a:r>
                        <a:rPr lang="en-US" sz="1300" dirty="0" smtClean="0"/>
                        <a:t>?</a:t>
                      </a:r>
                      <a:endParaRPr lang="en-US" sz="1300" dirty="0"/>
                    </a:p>
                  </a:txBody>
                  <a:tcPr marL="76200" marR="76200" marT="38100" marB="38100"/>
                </a:tc>
              </a:tr>
              <a:tr h="299492">
                <a:tc>
                  <a:txBody>
                    <a:bodyPr/>
                    <a:lstStyle/>
                    <a:p>
                      <a:pPr algn="ctr"/>
                      <a:r>
                        <a:rPr lang="en-US" sz="1300" dirty="0" smtClean="0"/>
                        <a:t>B</a:t>
                      </a:r>
                      <a:endParaRPr lang="en-US" sz="1300" dirty="0"/>
                    </a:p>
                  </a:txBody>
                  <a:tcPr marL="76200" marR="76200" marT="38100" marB="38100"/>
                </a:tc>
                <a:tc>
                  <a:txBody>
                    <a:bodyPr/>
                    <a:lstStyle/>
                    <a:p>
                      <a:pPr algn="ctr"/>
                      <a:r>
                        <a:rPr lang="en-US" sz="1300" dirty="0" smtClean="0"/>
                        <a:t>?</a:t>
                      </a:r>
                      <a:endParaRPr lang="en-US" sz="1300" dirty="0"/>
                    </a:p>
                  </a:txBody>
                  <a:tcPr marL="76200" marR="76200" marT="38100" marB="38100">
                    <a:noFill/>
                  </a:tcPr>
                </a:tc>
                <a:tc>
                  <a:txBody>
                    <a:bodyPr/>
                    <a:lstStyle/>
                    <a:p>
                      <a:pPr algn="ctr"/>
                      <a:r>
                        <a:rPr lang="en-US" sz="1300" dirty="0" smtClean="0"/>
                        <a:t>?</a:t>
                      </a:r>
                      <a:endParaRPr lang="en-US" sz="1300" dirty="0"/>
                    </a:p>
                  </a:txBody>
                  <a:tcPr marL="76200" marR="76200" marT="38100" marB="38100"/>
                </a:tc>
                <a:tc>
                  <a:txBody>
                    <a:bodyPr/>
                    <a:lstStyle/>
                    <a:p>
                      <a:pPr algn="ctr"/>
                      <a:r>
                        <a:rPr lang="en-US" sz="1300" dirty="0" smtClean="0"/>
                        <a:t>?</a:t>
                      </a:r>
                      <a:endParaRPr lang="en-US" sz="1300" dirty="0"/>
                    </a:p>
                  </a:txBody>
                  <a:tcPr marL="76200" marR="76200" marT="38100" marB="38100"/>
                </a:tc>
              </a:tr>
              <a:tr h="299492">
                <a:tc>
                  <a:txBody>
                    <a:bodyPr/>
                    <a:lstStyle/>
                    <a:p>
                      <a:pPr algn="ctr"/>
                      <a:r>
                        <a:rPr lang="en-US" sz="1300" dirty="0" smtClean="0"/>
                        <a:t>C</a:t>
                      </a:r>
                      <a:endParaRPr lang="en-US" sz="1300" dirty="0"/>
                    </a:p>
                  </a:txBody>
                  <a:tcPr marL="76200" marR="76200" marT="38100" marB="38100"/>
                </a:tc>
                <a:tc>
                  <a:txBody>
                    <a:bodyPr/>
                    <a:lstStyle/>
                    <a:p>
                      <a:pPr algn="ctr"/>
                      <a:r>
                        <a:rPr lang="en-US" sz="1300" dirty="0" smtClean="0"/>
                        <a:t>?</a:t>
                      </a:r>
                      <a:endParaRPr lang="en-US" sz="1300" dirty="0"/>
                    </a:p>
                  </a:txBody>
                  <a:tcPr marL="76200" marR="76200" marT="38100" marB="38100">
                    <a:solidFill>
                      <a:srgbClr val="D0DEE7"/>
                    </a:solidFill>
                  </a:tcPr>
                </a:tc>
                <a:tc>
                  <a:txBody>
                    <a:bodyPr/>
                    <a:lstStyle/>
                    <a:p>
                      <a:pPr algn="ctr"/>
                      <a:r>
                        <a:rPr lang="en-US" sz="1300" dirty="0" smtClean="0"/>
                        <a:t>?</a:t>
                      </a:r>
                      <a:endParaRPr lang="en-US" sz="1300" dirty="0"/>
                    </a:p>
                  </a:txBody>
                  <a:tcPr marL="76200" marR="76200" marT="38100" marB="38100"/>
                </a:tc>
                <a:tc>
                  <a:txBody>
                    <a:bodyPr/>
                    <a:lstStyle/>
                    <a:p>
                      <a:pPr algn="ctr"/>
                      <a:r>
                        <a:rPr lang="en-US" sz="1300" dirty="0" smtClean="0"/>
                        <a:t>?</a:t>
                      </a:r>
                      <a:endParaRPr lang="en-US" sz="1300" dirty="0"/>
                    </a:p>
                  </a:txBody>
                  <a:tcPr marL="76200" marR="76200" marT="38100" marB="38100"/>
                </a:tc>
              </a:tr>
            </a:tbl>
          </a:graphicData>
        </a:graphic>
      </p:graphicFrame>
    </p:spTree>
    <p:extLst>
      <p:ext uri="{BB962C8B-B14F-4D97-AF65-F5344CB8AC3E}">
        <p14:creationId xmlns:p14="http://schemas.microsoft.com/office/powerpoint/2010/main" val="1390088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Designing </a:t>
            </a:r>
            <a:r>
              <a:rPr lang="en-US" dirty="0" smtClean="0"/>
              <a:t>SLAs – latency thresholds</a:t>
            </a:r>
            <a:endParaRPr lang="en-US" dirty="0"/>
          </a:p>
        </p:txBody>
      </p:sp>
      <p:sp>
        <p:nvSpPr>
          <p:cNvPr id="3" name="Content Placeholder 2"/>
          <p:cNvSpPr>
            <a:spLocks noGrp="1"/>
          </p:cNvSpPr>
          <p:nvPr>
            <p:ph idx="1"/>
          </p:nvPr>
        </p:nvSpPr>
        <p:spPr/>
        <p:txBody>
          <a:bodyPr/>
          <a:lstStyle/>
          <a:p>
            <a:r>
              <a:rPr lang="en-US" dirty="0" smtClean="0"/>
              <a:t>SLA A – 50 </a:t>
            </a:r>
            <a:r>
              <a:rPr lang="en-US" dirty="0" err="1" smtClean="0"/>
              <a:t>ms</a:t>
            </a:r>
            <a:endParaRPr lang="en-US" dirty="0" smtClean="0"/>
          </a:p>
          <a:p>
            <a:pPr lvl="1"/>
            <a:r>
              <a:rPr lang="en-US" dirty="0" smtClean="0"/>
              <a:t>Lee et al.: Gamers are sensitive to 50-60 </a:t>
            </a:r>
            <a:r>
              <a:rPr lang="en-US" dirty="0" err="1" smtClean="0"/>
              <a:t>ms</a:t>
            </a:r>
            <a:r>
              <a:rPr lang="en-US" dirty="0" smtClean="0"/>
              <a:t> latencies</a:t>
            </a:r>
          </a:p>
          <a:p>
            <a:pPr lvl="2"/>
            <a:endParaRPr lang="en-US" dirty="0" smtClean="0"/>
          </a:p>
          <a:p>
            <a:r>
              <a:rPr lang="en-US" dirty="0" smtClean="0"/>
              <a:t>SLA B – 150 </a:t>
            </a:r>
            <a:r>
              <a:rPr lang="en-US" dirty="0" err="1" smtClean="0"/>
              <a:t>ms</a:t>
            </a:r>
            <a:endParaRPr lang="en-US" dirty="0" smtClean="0"/>
          </a:p>
          <a:p>
            <a:pPr lvl="1"/>
            <a:r>
              <a:rPr lang="en-US" dirty="0" smtClean="0"/>
              <a:t>Skype documentation: &lt;150 </a:t>
            </a:r>
            <a:r>
              <a:rPr lang="en-US" dirty="0" err="1" smtClean="0"/>
              <a:t>ms</a:t>
            </a:r>
            <a:r>
              <a:rPr lang="en-US" dirty="0" smtClean="0"/>
              <a:t> sufficient for video calls</a:t>
            </a:r>
          </a:p>
          <a:p>
            <a:pPr lvl="1"/>
            <a:endParaRPr lang="en-US" dirty="0" smtClean="0"/>
          </a:p>
          <a:p>
            <a:r>
              <a:rPr lang="en-US" dirty="0" smtClean="0"/>
              <a:t>SLA C – 250 </a:t>
            </a:r>
            <a:r>
              <a:rPr lang="en-US" dirty="0" err="1" smtClean="0"/>
              <a:t>ms</a:t>
            </a:r>
            <a:endParaRPr lang="en-US" dirty="0" smtClean="0"/>
          </a:p>
          <a:p>
            <a:pPr lvl="1"/>
            <a:r>
              <a:rPr lang="en-US" dirty="0" smtClean="0"/>
              <a:t>W-MUST </a:t>
            </a:r>
            <a:r>
              <a:rPr lang="uk-UA" dirty="0" smtClean="0"/>
              <a:t>’</a:t>
            </a:r>
            <a:r>
              <a:rPr lang="en-US" dirty="0" smtClean="0"/>
              <a:t>12: &gt;250 </a:t>
            </a:r>
            <a:r>
              <a:rPr lang="en-US" dirty="0" err="1" smtClean="0"/>
              <a:t>ms</a:t>
            </a:r>
            <a:r>
              <a:rPr lang="en-US" dirty="0" smtClean="0"/>
              <a:t> latency results in sharp increase in page loading times </a:t>
            </a:r>
          </a:p>
        </p:txBody>
      </p:sp>
      <p:graphicFrame>
        <p:nvGraphicFramePr>
          <p:cNvPr id="4" name="Table 3"/>
          <p:cNvGraphicFramePr>
            <a:graphicFrameLocks noGrp="1"/>
          </p:cNvGraphicFramePr>
          <p:nvPr>
            <p:extLst>
              <p:ext uri="{D42A27DB-BD31-4B8C-83A1-F6EECF244321}">
                <p14:modId xmlns:p14="http://schemas.microsoft.com/office/powerpoint/2010/main" val="3553143179"/>
              </p:ext>
            </p:extLst>
          </p:nvPr>
        </p:nvGraphicFramePr>
        <p:xfrm>
          <a:off x="3614055" y="4299366"/>
          <a:ext cx="4212772" cy="1197968"/>
        </p:xfrm>
        <a:graphic>
          <a:graphicData uri="http://schemas.openxmlformats.org/drawingml/2006/table">
            <a:tbl>
              <a:tblPr firstRow="1" bandRow="1">
                <a:tableStyleId>{BC89EF96-8CEA-46FF-86C4-4CE0E7609802}</a:tableStyleId>
              </a:tblPr>
              <a:tblGrid>
                <a:gridCol w="1053193"/>
                <a:gridCol w="1053193"/>
                <a:gridCol w="1053193"/>
                <a:gridCol w="1053193"/>
              </a:tblGrid>
              <a:tr h="299492">
                <a:tc>
                  <a:txBody>
                    <a:bodyPr/>
                    <a:lstStyle/>
                    <a:p>
                      <a:pPr algn="ctr"/>
                      <a:r>
                        <a:rPr lang="en-US" sz="1300" dirty="0" smtClean="0"/>
                        <a:t>SLA</a:t>
                      </a:r>
                      <a:endParaRPr lang="en-US" sz="1300" dirty="0"/>
                    </a:p>
                  </a:txBody>
                  <a:tcPr marL="76200" marR="76200" marT="38100" marB="38100"/>
                </a:tc>
                <a:tc>
                  <a:txBody>
                    <a:bodyPr/>
                    <a:lstStyle/>
                    <a:p>
                      <a:pPr algn="ctr"/>
                      <a:r>
                        <a:rPr lang="en-US" sz="1300" dirty="0" smtClean="0"/>
                        <a:t>Latency</a:t>
                      </a:r>
                      <a:endParaRPr lang="en-US" sz="1300" dirty="0"/>
                    </a:p>
                  </a:txBody>
                  <a:tcPr marL="76200" marR="76200" marT="38100" marB="38100">
                    <a:solidFill>
                      <a:srgbClr val="FFFF00"/>
                    </a:solidFill>
                  </a:tcPr>
                </a:tc>
                <a:tc>
                  <a:txBody>
                    <a:bodyPr/>
                    <a:lstStyle/>
                    <a:p>
                      <a:pPr algn="ctr"/>
                      <a:r>
                        <a:rPr lang="en-US" sz="1300" dirty="0" smtClean="0"/>
                        <a:t>Loss</a:t>
                      </a:r>
                      <a:endParaRPr lang="en-US" sz="1300" dirty="0"/>
                    </a:p>
                  </a:txBody>
                  <a:tcPr marL="76200" marR="76200" marT="38100" marB="38100"/>
                </a:tc>
                <a:tc>
                  <a:txBody>
                    <a:bodyPr/>
                    <a:lstStyle/>
                    <a:p>
                      <a:pPr algn="ctr"/>
                      <a:r>
                        <a:rPr lang="en-US" sz="1300" dirty="0" smtClean="0"/>
                        <a:t>Capacity</a:t>
                      </a:r>
                      <a:endParaRPr lang="en-US" sz="1300" dirty="0"/>
                    </a:p>
                  </a:txBody>
                  <a:tcPr marL="76200" marR="76200" marT="38100" marB="38100"/>
                </a:tc>
              </a:tr>
              <a:tr h="299492">
                <a:tc>
                  <a:txBody>
                    <a:bodyPr/>
                    <a:lstStyle/>
                    <a:p>
                      <a:pPr algn="ctr"/>
                      <a:r>
                        <a:rPr lang="en-US" sz="1300" dirty="0" smtClean="0"/>
                        <a:t>A</a:t>
                      </a:r>
                      <a:endParaRPr lang="en-US" sz="1300" dirty="0"/>
                    </a:p>
                  </a:txBody>
                  <a:tcPr marL="76200" marR="76200" marT="38100" marB="38100"/>
                </a:tc>
                <a:tc>
                  <a:txBody>
                    <a:bodyPr/>
                    <a:lstStyle/>
                    <a:p>
                      <a:pPr algn="ctr"/>
                      <a:r>
                        <a:rPr lang="en-US" sz="1300" dirty="0" smtClean="0"/>
                        <a:t>&lt; 50 </a:t>
                      </a:r>
                      <a:r>
                        <a:rPr lang="en-US" sz="1300" dirty="0" err="1" smtClean="0"/>
                        <a:t>ms</a:t>
                      </a:r>
                      <a:endParaRPr lang="en-US" sz="1300" dirty="0"/>
                    </a:p>
                  </a:txBody>
                  <a:tcPr marL="76200" marR="76200" marT="38100" marB="38100">
                    <a:solidFill>
                      <a:srgbClr val="FFFF00"/>
                    </a:solidFill>
                  </a:tcPr>
                </a:tc>
                <a:tc>
                  <a:txBody>
                    <a:bodyPr/>
                    <a:lstStyle/>
                    <a:p>
                      <a:pPr algn="ctr"/>
                      <a:r>
                        <a:rPr lang="en-US" sz="1300" dirty="0" smtClean="0"/>
                        <a:t>?</a:t>
                      </a:r>
                      <a:endParaRPr lang="en-US" sz="1300" dirty="0"/>
                    </a:p>
                  </a:txBody>
                  <a:tcPr marL="76200" marR="76200" marT="38100" marB="38100"/>
                </a:tc>
                <a:tc>
                  <a:txBody>
                    <a:bodyPr/>
                    <a:lstStyle/>
                    <a:p>
                      <a:pPr algn="ctr"/>
                      <a:r>
                        <a:rPr lang="en-US" sz="1300" dirty="0" smtClean="0"/>
                        <a:t>?</a:t>
                      </a:r>
                      <a:endParaRPr lang="en-US" sz="1300" dirty="0"/>
                    </a:p>
                  </a:txBody>
                  <a:tcPr marL="76200" marR="76200" marT="38100" marB="38100"/>
                </a:tc>
              </a:tr>
              <a:tr h="299492">
                <a:tc>
                  <a:txBody>
                    <a:bodyPr/>
                    <a:lstStyle/>
                    <a:p>
                      <a:pPr algn="ctr"/>
                      <a:r>
                        <a:rPr lang="en-US" sz="1300" dirty="0" smtClean="0"/>
                        <a:t>B</a:t>
                      </a:r>
                      <a:endParaRPr lang="en-US" sz="1300" dirty="0"/>
                    </a:p>
                  </a:txBody>
                  <a:tcPr marL="76200" marR="76200" marT="38100" marB="38100"/>
                </a:tc>
                <a:tc>
                  <a:txBody>
                    <a:bodyPr/>
                    <a:lstStyle/>
                    <a:p>
                      <a:pPr algn="ctr"/>
                      <a:r>
                        <a:rPr lang="en-US" sz="1300" dirty="0" smtClean="0"/>
                        <a:t>&lt; 150 </a:t>
                      </a:r>
                      <a:r>
                        <a:rPr lang="en-US" sz="1300" dirty="0" err="1" smtClean="0"/>
                        <a:t>ms</a:t>
                      </a:r>
                      <a:endParaRPr lang="en-US" sz="1300" dirty="0"/>
                    </a:p>
                  </a:txBody>
                  <a:tcPr marL="76200" marR="76200" marT="38100" marB="38100">
                    <a:solidFill>
                      <a:srgbClr val="FFFF00"/>
                    </a:solidFill>
                  </a:tcPr>
                </a:tc>
                <a:tc>
                  <a:txBody>
                    <a:bodyPr/>
                    <a:lstStyle/>
                    <a:p>
                      <a:pPr algn="ctr"/>
                      <a:r>
                        <a:rPr lang="en-US" sz="1300" dirty="0" smtClean="0"/>
                        <a:t>?</a:t>
                      </a:r>
                      <a:endParaRPr lang="en-US" sz="1300" dirty="0"/>
                    </a:p>
                  </a:txBody>
                  <a:tcPr marL="76200" marR="76200" marT="38100" marB="38100"/>
                </a:tc>
                <a:tc>
                  <a:txBody>
                    <a:bodyPr/>
                    <a:lstStyle/>
                    <a:p>
                      <a:pPr algn="ctr"/>
                      <a:r>
                        <a:rPr lang="en-US" sz="1300" dirty="0" smtClean="0"/>
                        <a:t>?</a:t>
                      </a:r>
                      <a:endParaRPr lang="en-US" sz="1300" dirty="0"/>
                    </a:p>
                  </a:txBody>
                  <a:tcPr marL="76200" marR="76200" marT="38100" marB="38100"/>
                </a:tc>
              </a:tr>
              <a:tr h="299492">
                <a:tc>
                  <a:txBody>
                    <a:bodyPr/>
                    <a:lstStyle/>
                    <a:p>
                      <a:pPr algn="ctr"/>
                      <a:r>
                        <a:rPr lang="en-US" sz="1300" dirty="0" smtClean="0"/>
                        <a:t>C</a:t>
                      </a:r>
                      <a:endParaRPr lang="en-US" sz="1300" dirty="0"/>
                    </a:p>
                  </a:txBody>
                  <a:tcPr marL="76200" marR="76200" marT="38100" marB="38100"/>
                </a:tc>
                <a:tc>
                  <a:txBody>
                    <a:bodyPr/>
                    <a:lstStyle/>
                    <a:p>
                      <a:pPr algn="ctr"/>
                      <a:r>
                        <a:rPr lang="en-US" sz="1300" dirty="0" smtClean="0"/>
                        <a:t>&lt; 250</a:t>
                      </a:r>
                      <a:r>
                        <a:rPr lang="en-US" sz="1300" baseline="0" dirty="0" smtClean="0"/>
                        <a:t> </a:t>
                      </a:r>
                      <a:r>
                        <a:rPr lang="en-US" sz="1300" baseline="0" dirty="0" err="1" smtClean="0"/>
                        <a:t>ms</a:t>
                      </a:r>
                      <a:endParaRPr lang="en-US" sz="1300" dirty="0"/>
                    </a:p>
                  </a:txBody>
                  <a:tcPr marL="76200" marR="76200" marT="38100" marB="38100">
                    <a:solidFill>
                      <a:srgbClr val="FFFF00"/>
                    </a:solidFill>
                  </a:tcPr>
                </a:tc>
                <a:tc>
                  <a:txBody>
                    <a:bodyPr/>
                    <a:lstStyle/>
                    <a:p>
                      <a:pPr algn="ctr"/>
                      <a:r>
                        <a:rPr lang="en-US" sz="1300" dirty="0" smtClean="0"/>
                        <a:t>?</a:t>
                      </a:r>
                      <a:endParaRPr lang="en-US" sz="1300" dirty="0"/>
                    </a:p>
                  </a:txBody>
                  <a:tcPr marL="76200" marR="76200" marT="38100" marB="38100"/>
                </a:tc>
                <a:tc>
                  <a:txBody>
                    <a:bodyPr/>
                    <a:lstStyle/>
                    <a:p>
                      <a:pPr algn="ctr"/>
                      <a:r>
                        <a:rPr lang="en-US" sz="1300" dirty="0" smtClean="0"/>
                        <a:t>?</a:t>
                      </a:r>
                      <a:endParaRPr lang="en-US" sz="1300" dirty="0"/>
                    </a:p>
                  </a:txBody>
                  <a:tcPr marL="76200" marR="76200" marT="38100" marB="38100"/>
                </a:tc>
              </a:tr>
            </a:tbl>
          </a:graphicData>
        </a:graphic>
      </p:graphicFrame>
    </p:spTree>
    <p:extLst>
      <p:ext uri="{BB962C8B-B14F-4D97-AF65-F5344CB8AC3E}">
        <p14:creationId xmlns:p14="http://schemas.microsoft.com/office/powerpoint/2010/main" val="7492608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Latency </a:t>
            </a:r>
            <a:r>
              <a:rPr lang="en-US" smtClean="0"/>
              <a:t>– determined by </a:t>
            </a:r>
            <a:r>
              <a:rPr lang="en-US" dirty="0" smtClean="0"/>
              <a:t>provider/tech</a:t>
            </a: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0157" y="825802"/>
            <a:ext cx="6617063" cy="4614782"/>
          </a:xfrm>
          <a:prstGeom prst="rect">
            <a:avLst/>
          </a:prstGeom>
        </p:spPr>
      </p:pic>
      <p:cxnSp>
        <p:nvCxnSpPr>
          <p:cNvPr id="6" name="Straight Arrow Connector 5"/>
          <p:cNvCxnSpPr/>
          <p:nvPr/>
        </p:nvCxnSpPr>
        <p:spPr bwMode="auto">
          <a:xfrm flipH="1">
            <a:off x="5109407" y="3600154"/>
            <a:ext cx="597661" cy="561"/>
          </a:xfrm>
          <a:prstGeom prst="straightConnector1">
            <a:avLst/>
          </a:prstGeom>
          <a:solidFill>
            <a:schemeClr val="accent1"/>
          </a:solidFill>
          <a:ln w="73025" cap="flat" cmpd="sng" algn="ctr">
            <a:solidFill>
              <a:schemeClr val="tx1"/>
            </a:solidFill>
            <a:prstDash val="solid"/>
            <a:round/>
            <a:headEnd type="none" w="med" len="med"/>
            <a:tailEnd type="triangle"/>
          </a:ln>
          <a:effectLst/>
        </p:spPr>
      </p:cxnSp>
      <p:sp>
        <p:nvSpPr>
          <p:cNvPr id="7" name="Rectangle 6"/>
          <p:cNvSpPr/>
          <p:nvPr/>
        </p:nvSpPr>
        <p:spPr>
          <a:xfrm>
            <a:off x="5671559" y="3017476"/>
            <a:ext cx="2578311" cy="116935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380970" indent="-380970" defTabSz="761940">
              <a:defRPr/>
            </a:pPr>
            <a:r>
              <a:rPr lang="en-US" sz="2333">
                <a:latin typeface="Avenir Book"/>
                <a:cs typeface="Avenir Book"/>
              </a:rPr>
              <a:t>Satellite unable to </a:t>
            </a:r>
            <a:r>
              <a:rPr lang="en-US" sz="2333" dirty="0">
                <a:latin typeface="Avenir Book"/>
                <a:cs typeface="Avenir Book"/>
              </a:rPr>
              <a:t>meet any SLA</a:t>
            </a:r>
          </a:p>
        </p:txBody>
      </p:sp>
      <p:cxnSp>
        <p:nvCxnSpPr>
          <p:cNvPr id="8" name="Straight Arrow Connector 7"/>
          <p:cNvCxnSpPr>
            <a:stCxn id="11" idx="3"/>
          </p:cNvCxnSpPr>
          <p:nvPr/>
        </p:nvCxnSpPr>
        <p:spPr bwMode="auto">
          <a:xfrm>
            <a:off x="3533214" y="3772880"/>
            <a:ext cx="523859" cy="1"/>
          </a:xfrm>
          <a:prstGeom prst="straightConnector1">
            <a:avLst/>
          </a:prstGeom>
          <a:solidFill>
            <a:schemeClr val="accent1"/>
          </a:solidFill>
          <a:ln w="73025" cap="flat" cmpd="sng" algn="ctr">
            <a:solidFill>
              <a:schemeClr val="tx1"/>
            </a:solidFill>
            <a:prstDash val="solid"/>
            <a:round/>
            <a:headEnd type="none" w="med" len="med"/>
            <a:tailEnd type="triangle"/>
          </a:ln>
          <a:effectLst/>
        </p:spPr>
      </p:cxnSp>
      <p:sp>
        <p:nvSpPr>
          <p:cNvPr id="11" name="Rectangle 10"/>
          <p:cNvSpPr/>
          <p:nvPr/>
        </p:nvSpPr>
        <p:spPr>
          <a:xfrm>
            <a:off x="1022461" y="3367705"/>
            <a:ext cx="2510753" cy="81035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380970" indent="-380970" defTabSz="761940">
              <a:defRPr/>
            </a:pPr>
            <a:r>
              <a:rPr lang="en-US" sz="2333" dirty="0">
                <a:latin typeface="Avenir Book"/>
                <a:cs typeface="Avenir Book"/>
              </a:rPr>
              <a:t>Wireless unable to meet </a:t>
            </a:r>
            <a:r>
              <a:rPr lang="en-US" sz="2333" i="1" dirty="0">
                <a:latin typeface="Avenir Book"/>
                <a:cs typeface="Avenir Book"/>
              </a:rPr>
              <a:t>SLA A</a:t>
            </a:r>
          </a:p>
        </p:txBody>
      </p:sp>
      <p:sp>
        <p:nvSpPr>
          <p:cNvPr id="13" name="Rectangle 12"/>
          <p:cNvSpPr/>
          <p:nvPr/>
        </p:nvSpPr>
        <p:spPr>
          <a:xfrm>
            <a:off x="991981" y="1171877"/>
            <a:ext cx="2389420" cy="116935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380970" indent="-380970" defTabSz="761940">
              <a:defRPr/>
            </a:pPr>
            <a:r>
              <a:rPr lang="en-US" sz="2333" dirty="0">
                <a:latin typeface="Avenir Book"/>
                <a:cs typeface="Avenir Book"/>
              </a:rPr>
              <a:t>Cable, DSL, and fiber usually meet </a:t>
            </a:r>
            <a:r>
              <a:rPr lang="en-US" sz="2333" i="1" dirty="0">
                <a:latin typeface="Avenir Book"/>
                <a:cs typeface="Avenir Book"/>
              </a:rPr>
              <a:t>SLA A</a:t>
            </a:r>
          </a:p>
        </p:txBody>
      </p:sp>
      <p:sp>
        <p:nvSpPr>
          <p:cNvPr id="20" name="Oval 19"/>
          <p:cNvSpPr/>
          <p:nvPr/>
        </p:nvSpPr>
        <p:spPr bwMode="auto">
          <a:xfrm rot="421193">
            <a:off x="4089540" y="1193844"/>
            <a:ext cx="553461" cy="3162640"/>
          </a:xfrm>
          <a:prstGeom prst="ellipse">
            <a:avLst/>
          </a:prstGeom>
          <a:solidFill>
            <a:schemeClr val="accent1">
              <a:alpha val="23000"/>
            </a:schemeClr>
          </a:solidFill>
          <a:ln w="9525" cap="flat" cmpd="sng" algn="ctr">
            <a:solidFill>
              <a:schemeClr val="tx1"/>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40"/>
            <a:endParaRPr lang="en-US" sz="1170"/>
          </a:p>
        </p:txBody>
      </p:sp>
    </p:spTree>
    <p:extLst>
      <p:ext uri="{BB962C8B-B14F-4D97-AF65-F5344CB8AC3E}">
        <p14:creationId xmlns:p14="http://schemas.microsoft.com/office/powerpoint/2010/main" val="684937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6"/>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7"/>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8"/>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1"/>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1" grpId="0" animBg="1"/>
      <p:bldP spid="11" grpId="1" animBg="1"/>
      <p:bldP spid="13" grpId="0" animBg="1"/>
      <p:bldP spid="20" grpId="0" animBg="1"/>
      <p:bldP spid="20"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Designing SLAs – loss thresholds</a:t>
            </a:r>
            <a:endParaRPr lang="en-US" dirty="0"/>
          </a:p>
        </p:txBody>
      </p:sp>
      <p:sp>
        <p:nvSpPr>
          <p:cNvPr id="3" name="Content Placeholder 2"/>
          <p:cNvSpPr>
            <a:spLocks noGrp="1"/>
          </p:cNvSpPr>
          <p:nvPr>
            <p:ph idx="1"/>
          </p:nvPr>
        </p:nvSpPr>
        <p:spPr/>
        <p:txBody>
          <a:bodyPr/>
          <a:lstStyle/>
          <a:p>
            <a:r>
              <a:rPr lang="en-US" dirty="0" smtClean="0"/>
              <a:t>SLA A – 1% loss</a:t>
            </a:r>
          </a:p>
          <a:p>
            <a:pPr lvl="1"/>
            <a:r>
              <a:rPr lang="en-US" dirty="0" smtClean="0"/>
              <a:t>Chen et al.: Gamers sensitive to 1% loss</a:t>
            </a:r>
          </a:p>
          <a:p>
            <a:pPr lvl="2"/>
            <a:endParaRPr lang="en-US" dirty="0" smtClean="0"/>
          </a:p>
          <a:p>
            <a:r>
              <a:rPr lang="en-US" dirty="0" smtClean="0"/>
              <a:t>SLA B – 5% loss</a:t>
            </a:r>
          </a:p>
          <a:p>
            <a:pPr lvl="1"/>
            <a:r>
              <a:rPr lang="en-US" dirty="0" smtClean="0"/>
              <a:t>Xu et al.: Video chat suffers</a:t>
            </a:r>
          </a:p>
          <a:p>
            <a:pPr lvl="2"/>
            <a:endParaRPr lang="en-US" dirty="0" smtClean="0"/>
          </a:p>
          <a:p>
            <a:r>
              <a:rPr lang="en-US" dirty="0" smtClean="0"/>
              <a:t>SLA C – 10% loss</a:t>
            </a:r>
          </a:p>
          <a:p>
            <a:pPr lvl="1"/>
            <a:r>
              <a:rPr lang="en-US" dirty="0" smtClean="0"/>
              <a:t>Dramatic drop in TCP throughput, increase in PLT</a:t>
            </a:r>
          </a:p>
        </p:txBody>
      </p:sp>
      <p:graphicFrame>
        <p:nvGraphicFramePr>
          <p:cNvPr id="8" name="Table 7"/>
          <p:cNvGraphicFramePr>
            <a:graphicFrameLocks noGrp="1"/>
          </p:cNvGraphicFramePr>
          <p:nvPr>
            <p:extLst>
              <p:ext uri="{D42A27DB-BD31-4B8C-83A1-F6EECF244321}">
                <p14:modId xmlns:p14="http://schemas.microsoft.com/office/powerpoint/2010/main" val="901027792"/>
              </p:ext>
            </p:extLst>
          </p:nvPr>
        </p:nvGraphicFramePr>
        <p:xfrm>
          <a:off x="3614055" y="4071894"/>
          <a:ext cx="4212772" cy="1197968"/>
        </p:xfrm>
        <a:graphic>
          <a:graphicData uri="http://schemas.openxmlformats.org/drawingml/2006/table">
            <a:tbl>
              <a:tblPr firstRow="1" bandRow="1">
                <a:tableStyleId>{BC89EF96-8CEA-46FF-86C4-4CE0E7609802}</a:tableStyleId>
              </a:tblPr>
              <a:tblGrid>
                <a:gridCol w="1053193"/>
                <a:gridCol w="1053193"/>
                <a:gridCol w="1053193"/>
                <a:gridCol w="1053193"/>
              </a:tblGrid>
              <a:tr h="299492">
                <a:tc>
                  <a:txBody>
                    <a:bodyPr/>
                    <a:lstStyle/>
                    <a:p>
                      <a:pPr algn="ctr"/>
                      <a:r>
                        <a:rPr lang="en-US" sz="1300" dirty="0" smtClean="0"/>
                        <a:t>SLA</a:t>
                      </a:r>
                      <a:endParaRPr lang="en-US" sz="1300" dirty="0"/>
                    </a:p>
                  </a:txBody>
                  <a:tcPr marL="76200" marR="76200" marT="38100" marB="38100"/>
                </a:tc>
                <a:tc>
                  <a:txBody>
                    <a:bodyPr/>
                    <a:lstStyle/>
                    <a:p>
                      <a:pPr algn="ctr"/>
                      <a:r>
                        <a:rPr lang="en-US" sz="1300" dirty="0" smtClean="0"/>
                        <a:t>Latency</a:t>
                      </a:r>
                      <a:endParaRPr lang="en-US" sz="1300" dirty="0"/>
                    </a:p>
                  </a:txBody>
                  <a:tcPr marL="76200" marR="76200" marT="38100" marB="38100">
                    <a:noFill/>
                  </a:tcPr>
                </a:tc>
                <a:tc>
                  <a:txBody>
                    <a:bodyPr/>
                    <a:lstStyle/>
                    <a:p>
                      <a:pPr algn="ctr"/>
                      <a:r>
                        <a:rPr lang="en-US" sz="1300" dirty="0" smtClean="0"/>
                        <a:t>Loss</a:t>
                      </a:r>
                      <a:endParaRPr lang="en-US" sz="1300" dirty="0"/>
                    </a:p>
                  </a:txBody>
                  <a:tcPr marL="76200" marR="76200" marT="38100" marB="38100">
                    <a:solidFill>
                      <a:srgbClr val="FFFF00"/>
                    </a:solidFill>
                  </a:tcPr>
                </a:tc>
                <a:tc>
                  <a:txBody>
                    <a:bodyPr/>
                    <a:lstStyle/>
                    <a:p>
                      <a:pPr algn="ctr"/>
                      <a:r>
                        <a:rPr lang="en-US" sz="1300" dirty="0" smtClean="0"/>
                        <a:t>Capacity</a:t>
                      </a:r>
                      <a:endParaRPr lang="en-US" sz="1300" dirty="0"/>
                    </a:p>
                  </a:txBody>
                  <a:tcPr marL="76200" marR="76200" marT="38100" marB="38100"/>
                </a:tc>
              </a:tr>
              <a:tr h="299492">
                <a:tc>
                  <a:txBody>
                    <a:bodyPr/>
                    <a:lstStyle/>
                    <a:p>
                      <a:pPr algn="ctr"/>
                      <a:r>
                        <a:rPr lang="en-US" sz="1300" dirty="0" smtClean="0"/>
                        <a:t>A</a:t>
                      </a:r>
                      <a:endParaRPr lang="en-US" sz="1300" dirty="0"/>
                    </a:p>
                  </a:txBody>
                  <a:tcPr marL="76200" marR="76200" marT="38100" marB="38100"/>
                </a:tc>
                <a:tc>
                  <a:txBody>
                    <a:bodyPr/>
                    <a:lstStyle/>
                    <a:p>
                      <a:pPr algn="ctr"/>
                      <a:r>
                        <a:rPr lang="en-US" sz="1300" dirty="0" smtClean="0"/>
                        <a:t>&lt; 50 </a:t>
                      </a:r>
                      <a:r>
                        <a:rPr lang="en-US" sz="1300" dirty="0" err="1" smtClean="0"/>
                        <a:t>ms</a:t>
                      </a:r>
                      <a:endParaRPr lang="en-US" sz="1300" dirty="0"/>
                    </a:p>
                  </a:txBody>
                  <a:tcPr marL="76200" marR="76200" marT="38100" marB="38100">
                    <a:solidFill>
                      <a:srgbClr val="D0DEE7"/>
                    </a:solidFill>
                  </a:tcPr>
                </a:tc>
                <a:tc>
                  <a:txBody>
                    <a:bodyPr/>
                    <a:lstStyle/>
                    <a:p>
                      <a:pPr algn="ctr"/>
                      <a:r>
                        <a:rPr lang="en-US" sz="1300" dirty="0" smtClean="0"/>
                        <a:t>&lt; 1%</a:t>
                      </a:r>
                      <a:endParaRPr lang="en-US" sz="1300" dirty="0"/>
                    </a:p>
                  </a:txBody>
                  <a:tcPr marL="76200" marR="76200" marT="38100" marB="38100">
                    <a:solidFill>
                      <a:srgbClr val="FFFF00"/>
                    </a:solidFill>
                  </a:tcPr>
                </a:tc>
                <a:tc>
                  <a:txBody>
                    <a:bodyPr/>
                    <a:lstStyle/>
                    <a:p>
                      <a:pPr algn="ctr"/>
                      <a:r>
                        <a:rPr lang="en-US" sz="1300" dirty="0" smtClean="0"/>
                        <a:t>?</a:t>
                      </a:r>
                      <a:endParaRPr lang="en-US" sz="1300" dirty="0"/>
                    </a:p>
                  </a:txBody>
                  <a:tcPr marL="76200" marR="76200" marT="38100" marB="38100"/>
                </a:tc>
              </a:tr>
              <a:tr h="299492">
                <a:tc>
                  <a:txBody>
                    <a:bodyPr/>
                    <a:lstStyle/>
                    <a:p>
                      <a:pPr algn="ctr"/>
                      <a:r>
                        <a:rPr lang="en-US" sz="1300" dirty="0" smtClean="0"/>
                        <a:t>B</a:t>
                      </a:r>
                      <a:endParaRPr lang="en-US" sz="1300" dirty="0"/>
                    </a:p>
                  </a:txBody>
                  <a:tcPr marL="76200" marR="76200" marT="38100" marB="38100"/>
                </a:tc>
                <a:tc>
                  <a:txBody>
                    <a:bodyPr/>
                    <a:lstStyle/>
                    <a:p>
                      <a:pPr algn="ctr"/>
                      <a:r>
                        <a:rPr lang="en-US" sz="1300" dirty="0" smtClean="0"/>
                        <a:t>&lt; 150 </a:t>
                      </a:r>
                      <a:r>
                        <a:rPr lang="en-US" sz="1300" dirty="0" err="1" smtClean="0"/>
                        <a:t>ms</a:t>
                      </a:r>
                      <a:endParaRPr lang="en-US" sz="1300" dirty="0"/>
                    </a:p>
                  </a:txBody>
                  <a:tcPr marL="76200" marR="76200" marT="38100" marB="38100">
                    <a:noFill/>
                  </a:tcPr>
                </a:tc>
                <a:tc>
                  <a:txBody>
                    <a:bodyPr/>
                    <a:lstStyle/>
                    <a:p>
                      <a:pPr algn="ctr"/>
                      <a:r>
                        <a:rPr lang="en-US" sz="1300" dirty="0" smtClean="0"/>
                        <a:t>&lt; 5%</a:t>
                      </a:r>
                      <a:endParaRPr lang="en-US" sz="1300" dirty="0"/>
                    </a:p>
                  </a:txBody>
                  <a:tcPr marL="76200" marR="76200" marT="38100" marB="38100">
                    <a:solidFill>
                      <a:srgbClr val="FFFF00"/>
                    </a:solidFill>
                  </a:tcPr>
                </a:tc>
                <a:tc>
                  <a:txBody>
                    <a:bodyPr/>
                    <a:lstStyle/>
                    <a:p>
                      <a:pPr algn="ctr"/>
                      <a:r>
                        <a:rPr lang="en-US" sz="1300" dirty="0" smtClean="0"/>
                        <a:t>?</a:t>
                      </a:r>
                      <a:endParaRPr lang="en-US" sz="1300" dirty="0"/>
                    </a:p>
                  </a:txBody>
                  <a:tcPr marL="76200" marR="76200" marT="38100" marB="38100"/>
                </a:tc>
              </a:tr>
              <a:tr h="299492">
                <a:tc>
                  <a:txBody>
                    <a:bodyPr/>
                    <a:lstStyle/>
                    <a:p>
                      <a:pPr algn="ctr"/>
                      <a:r>
                        <a:rPr lang="en-US" sz="1300" dirty="0" smtClean="0"/>
                        <a:t>C</a:t>
                      </a:r>
                      <a:endParaRPr lang="en-US" sz="1300" dirty="0"/>
                    </a:p>
                  </a:txBody>
                  <a:tcPr marL="76200" marR="76200" marT="38100" marB="38100"/>
                </a:tc>
                <a:tc>
                  <a:txBody>
                    <a:bodyPr/>
                    <a:lstStyle/>
                    <a:p>
                      <a:pPr algn="ctr"/>
                      <a:r>
                        <a:rPr lang="en-US" sz="1300" dirty="0" smtClean="0"/>
                        <a:t>&lt; 250</a:t>
                      </a:r>
                      <a:r>
                        <a:rPr lang="en-US" sz="1300" baseline="0" dirty="0" smtClean="0"/>
                        <a:t> </a:t>
                      </a:r>
                      <a:r>
                        <a:rPr lang="en-US" sz="1300" baseline="0" dirty="0" err="1" smtClean="0"/>
                        <a:t>ms</a:t>
                      </a:r>
                      <a:endParaRPr lang="en-US" sz="1300" dirty="0"/>
                    </a:p>
                  </a:txBody>
                  <a:tcPr marL="76200" marR="76200" marT="38100" marB="38100">
                    <a:solidFill>
                      <a:srgbClr val="D0DEE7"/>
                    </a:solidFill>
                  </a:tcPr>
                </a:tc>
                <a:tc>
                  <a:txBody>
                    <a:bodyPr/>
                    <a:lstStyle/>
                    <a:p>
                      <a:pPr algn="ctr"/>
                      <a:r>
                        <a:rPr lang="en-US" sz="1300" dirty="0" smtClean="0"/>
                        <a:t>&lt; 10%</a:t>
                      </a:r>
                      <a:endParaRPr lang="en-US" sz="1300" dirty="0"/>
                    </a:p>
                  </a:txBody>
                  <a:tcPr marL="76200" marR="76200" marT="38100" marB="38100">
                    <a:solidFill>
                      <a:srgbClr val="FFFF00"/>
                    </a:solidFill>
                  </a:tcPr>
                </a:tc>
                <a:tc>
                  <a:txBody>
                    <a:bodyPr/>
                    <a:lstStyle/>
                    <a:p>
                      <a:pPr algn="ctr"/>
                      <a:r>
                        <a:rPr lang="en-US" sz="1300" dirty="0" smtClean="0"/>
                        <a:t>?</a:t>
                      </a:r>
                      <a:endParaRPr lang="en-US" sz="1300" dirty="0"/>
                    </a:p>
                  </a:txBody>
                  <a:tcPr marL="76200" marR="76200" marT="38100" marB="38100"/>
                </a:tc>
              </a:tr>
            </a:tbl>
          </a:graphicData>
        </a:graphic>
      </p:graphicFrame>
    </p:spTree>
    <p:extLst>
      <p:ext uri="{BB962C8B-B14F-4D97-AF65-F5344CB8AC3E}">
        <p14:creationId xmlns:p14="http://schemas.microsoft.com/office/powerpoint/2010/main" val="12310885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Loss rates</a:t>
            </a: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2767" y="696148"/>
            <a:ext cx="6358467" cy="4365785"/>
          </a:xfrm>
          <a:prstGeom prst="rect">
            <a:avLst/>
          </a:prstGeom>
        </p:spPr>
      </p:pic>
      <p:sp>
        <p:nvSpPr>
          <p:cNvPr id="10" name="Rectangle 9"/>
          <p:cNvSpPr/>
          <p:nvPr/>
        </p:nvSpPr>
        <p:spPr>
          <a:xfrm>
            <a:off x="2754317" y="251647"/>
            <a:ext cx="5988538" cy="81035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380970" indent="-380970" defTabSz="761940">
              <a:defRPr/>
            </a:pPr>
            <a:r>
              <a:rPr lang="en-US" sz="2333" dirty="0">
                <a:latin typeface="Avenir Book"/>
                <a:cs typeface="Avenir Book"/>
              </a:rPr>
              <a:t>Verizon fiber and Time Warner meet </a:t>
            </a:r>
            <a:r>
              <a:rPr lang="en-US" sz="2333" i="1" dirty="0">
                <a:latin typeface="Avenir Book"/>
                <a:cs typeface="Avenir Book"/>
              </a:rPr>
              <a:t>SLA A </a:t>
            </a:r>
            <a:r>
              <a:rPr lang="en-US" sz="2333" dirty="0">
                <a:latin typeface="Avenir Book"/>
                <a:cs typeface="Avenir Book"/>
              </a:rPr>
              <a:t>99.2%, 98.5% of the time</a:t>
            </a:r>
          </a:p>
        </p:txBody>
      </p:sp>
    </p:spTree>
    <p:extLst>
      <p:ext uri="{BB962C8B-B14F-4D97-AF65-F5344CB8AC3E}">
        <p14:creationId xmlns:p14="http://schemas.microsoft.com/office/powerpoint/2010/main" val="1600742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Designing SLAs – Capacity</a:t>
            </a:r>
            <a:endParaRPr lang="en-US" dirty="0"/>
          </a:p>
        </p:txBody>
      </p:sp>
      <p:sp>
        <p:nvSpPr>
          <p:cNvPr id="3" name="Content Placeholder 2"/>
          <p:cNvSpPr>
            <a:spLocks noGrp="1"/>
          </p:cNvSpPr>
          <p:nvPr>
            <p:ph idx="1"/>
          </p:nvPr>
        </p:nvSpPr>
        <p:spPr/>
        <p:txBody>
          <a:bodyPr/>
          <a:lstStyle/>
          <a:p>
            <a:r>
              <a:rPr lang="en-US" dirty="0" smtClean="0"/>
              <a:t>SLA A – 90% of advertised capacity</a:t>
            </a:r>
          </a:p>
          <a:p>
            <a:pPr lvl="1"/>
            <a:r>
              <a:rPr lang="en-US" dirty="0"/>
              <a:t>Provider is at or near advertised speed</a:t>
            </a:r>
          </a:p>
          <a:p>
            <a:pPr lvl="2"/>
            <a:endParaRPr lang="en-US" dirty="0" smtClean="0"/>
          </a:p>
          <a:p>
            <a:r>
              <a:rPr lang="en-US" dirty="0" smtClean="0"/>
              <a:t>SLA B – 50% of advertised capacity</a:t>
            </a:r>
          </a:p>
          <a:p>
            <a:pPr lvl="1"/>
            <a:r>
              <a:rPr lang="en-US" dirty="0" smtClean="0"/>
              <a:t>Underperforming, </a:t>
            </a:r>
            <a:r>
              <a:rPr lang="en-US" dirty="0"/>
              <a:t>but still usable for most applications</a:t>
            </a:r>
          </a:p>
          <a:p>
            <a:pPr lvl="2"/>
            <a:endParaRPr lang="en-US" dirty="0" smtClean="0"/>
          </a:p>
          <a:p>
            <a:r>
              <a:rPr lang="en-US" dirty="0" smtClean="0"/>
              <a:t>SLA C – 10% of advertised capacity</a:t>
            </a:r>
          </a:p>
          <a:p>
            <a:pPr lvl="1"/>
            <a:r>
              <a:rPr lang="en-US" dirty="0" smtClean="0"/>
              <a:t>Poor, but still works for some apps, e.g., email</a:t>
            </a:r>
          </a:p>
        </p:txBody>
      </p:sp>
      <p:graphicFrame>
        <p:nvGraphicFramePr>
          <p:cNvPr id="4" name="Table 3"/>
          <p:cNvGraphicFramePr>
            <a:graphicFrameLocks noGrp="1"/>
          </p:cNvGraphicFramePr>
          <p:nvPr>
            <p:extLst>
              <p:ext uri="{D42A27DB-BD31-4B8C-83A1-F6EECF244321}">
                <p14:modId xmlns:p14="http://schemas.microsoft.com/office/powerpoint/2010/main" val="769527272"/>
              </p:ext>
            </p:extLst>
          </p:nvPr>
        </p:nvGraphicFramePr>
        <p:xfrm>
          <a:off x="3614055" y="4147718"/>
          <a:ext cx="4212772" cy="1197968"/>
        </p:xfrm>
        <a:graphic>
          <a:graphicData uri="http://schemas.openxmlformats.org/drawingml/2006/table">
            <a:tbl>
              <a:tblPr firstRow="1" bandRow="1">
                <a:tableStyleId>{BC89EF96-8CEA-46FF-86C4-4CE0E7609802}</a:tableStyleId>
              </a:tblPr>
              <a:tblGrid>
                <a:gridCol w="1053193"/>
                <a:gridCol w="1053193"/>
                <a:gridCol w="1053193"/>
                <a:gridCol w="1053193"/>
              </a:tblGrid>
              <a:tr h="299492">
                <a:tc>
                  <a:txBody>
                    <a:bodyPr/>
                    <a:lstStyle/>
                    <a:p>
                      <a:pPr algn="ctr"/>
                      <a:r>
                        <a:rPr lang="en-US" sz="1300" dirty="0" smtClean="0"/>
                        <a:t>SLA</a:t>
                      </a:r>
                      <a:endParaRPr lang="en-US" sz="1300" dirty="0"/>
                    </a:p>
                  </a:txBody>
                  <a:tcPr marL="76200" marR="76200" marT="38100" marB="38100"/>
                </a:tc>
                <a:tc>
                  <a:txBody>
                    <a:bodyPr/>
                    <a:lstStyle/>
                    <a:p>
                      <a:pPr algn="ctr"/>
                      <a:r>
                        <a:rPr lang="en-US" sz="1300" dirty="0" smtClean="0"/>
                        <a:t>Latency</a:t>
                      </a:r>
                      <a:endParaRPr lang="en-US" sz="1300" dirty="0"/>
                    </a:p>
                  </a:txBody>
                  <a:tcPr marL="76200" marR="76200" marT="38100" marB="38100">
                    <a:noFill/>
                  </a:tcPr>
                </a:tc>
                <a:tc>
                  <a:txBody>
                    <a:bodyPr/>
                    <a:lstStyle/>
                    <a:p>
                      <a:pPr algn="ctr"/>
                      <a:r>
                        <a:rPr lang="en-US" sz="1300" dirty="0" smtClean="0"/>
                        <a:t>Loss</a:t>
                      </a:r>
                      <a:endParaRPr lang="en-US" sz="1300" dirty="0"/>
                    </a:p>
                  </a:txBody>
                  <a:tcPr marL="76200" marR="76200" marT="38100" marB="38100"/>
                </a:tc>
                <a:tc>
                  <a:txBody>
                    <a:bodyPr/>
                    <a:lstStyle/>
                    <a:p>
                      <a:pPr algn="ctr"/>
                      <a:r>
                        <a:rPr lang="en-US" sz="1300" dirty="0" smtClean="0"/>
                        <a:t>Capacity</a:t>
                      </a:r>
                      <a:endParaRPr lang="en-US" sz="1300" dirty="0"/>
                    </a:p>
                  </a:txBody>
                  <a:tcPr marL="76200" marR="76200" marT="38100" marB="38100">
                    <a:solidFill>
                      <a:srgbClr val="FFFF00"/>
                    </a:solidFill>
                  </a:tcPr>
                </a:tc>
              </a:tr>
              <a:tr h="299492">
                <a:tc>
                  <a:txBody>
                    <a:bodyPr/>
                    <a:lstStyle/>
                    <a:p>
                      <a:pPr algn="ctr"/>
                      <a:r>
                        <a:rPr lang="en-US" sz="1300" dirty="0" smtClean="0"/>
                        <a:t>A</a:t>
                      </a:r>
                      <a:endParaRPr lang="en-US" sz="1300" dirty="0"/>
                    </a:p>
                  </a:txBody>
                  <a:tcPr marL="76200" marR="76200" marT="38100" marB="38100"/>
                </a:tc>
                <a:tc>
                  <a:txBody>
                    <a:bodyPr/>
                    <a:lstStyle/>
                    <a:p>
                      <a:pPr algn="ctr"/>
                      <a:r>
                        <a:rPr lang="en-US" sz="1300" dirty="0" smtClean="0"/>
                        <a:t>&lt; 50 </a:t>
                      </a:r>
                      <a:r>
                        <a:rPr lang="en-US" sz="1300" dirty="0" err="1" smtClean="0"/>
                        <a:t>ms</a:t>
                      </a:r>
                      <a:endParaRPr lang="en-US" sz="1300" dirty="0"/>
                    </a:p>
                  </a:txBody>
                  <a:tcPr marL="76200" marR="76200" marT="38100" marB="38100">
                    <a:solidFill>
                      <a:srgbClr val="D0DEE7"/>
                    </a:solidFill>
                  </a:tcPr>
                </a:tc>
                <a:tc>
                  <a:txBody>
                    <a:bodyPr/>
                    <a:lstStyle/>
                    <a:p>
                      <a:pPr algn="ctr"/>
                      <a:r>
                        <a:rPr lang="en-US" sz="1300" dirty="0" smtClean="0"/>
                        <a:t>&lt; 1%</a:t>
                      </a:r>
                      <a:endParaRPr lang="en-US" sz="1300" dirty="0"/>
                    </a:p>
                  </a:txBody>
                  <a:tcPr marL="76200" marR="76200" marT="38100" marB="38100"/>
                </a:tc>
                <a:tc>
                  <a:txBody>
                    <a:bodyPr/>
                    <a:lstStyle/>
                    <a:p>
                      <a:pPr algn="ctr"/>
                      <a:r>
                        <a:rPr lang="en-US" sz="1300" dirty="0" smtClean="0"/>
                        <a:t>&gt; 90%</a:t>
                      </a:r>
                      <a:endParaRPr lang="en-US" sz="1300" dirty="0"/>
                    </a:p>
                  </a:txBody>
                  <a:tcPr marL="76200" marR="76200" marT="38100" marB="38100">
                    <a:solidFill>
                      <a:srgbClr val="FFFF00"/>
                    </a:solidFill>
                  </a:tcPr>
                </a:tc>
              </a:tr>
              <a:tr h="299492">
                <a:tc>
                  <a:txBody>
                    <a:bodyPr/>
                    <a:lstStyle/>
                    <a:p>
                      <a:pPr algn="ctr"/>
                      <a:r>
                        <a:rPr lang="en-US" sz="1300" dirty="0" smtClean="0"/>
                        <a:t>B</a:t>
                      </a:r>
                      <a:endParaRPr lang="en-US" sz="1300" dirty="0"/>
                    </a:p>
                  </a:txBody>
                  <a:tcPr marL="76200" marR="76200" marT="38100" marB="38100"/>
                </a:tc>
                <a:tc>
                  <a:txBody>
                    <a:bodyPr/>
                    <a:lstStyle/>
                    <a:p>
                      <a:pPr algn="ctr"/>
                      <a:r>
                        <a:rPr lang="en-US" sz="1300" dirty="0" smtClean="0"/>
                        <a:t>&lt; 150 </a:t>
                      </a:r>
                      <a:r>
                        <a:rPr lang="en-US" sz="1300" dirty="0" err="1" smtClean="0"/>
                        <a:t>ms</a:t>
                      </a:r>
                      <a:endParaRPr lang="en-US" sz="1300" dirty="0"/>
                    </a:p>
                  </a:txBody>
                  <a:tcPr marL="76200" marR="76200" marT="38100" marB="38100">
                    <a:noFill/>
                  </a:tcPr>
                </a:tc>
                <a:tc>
                  <a:txBody>
                    <a:bodyPr/>
                    <a:lstStyle/>
                    <a:p>
                      <a:pPr algn="ctr"/>
                      <a:r>
                        <a:rPr lang="en-US" sz="1300" dirty="0" smtClean="0"/>
                        <a:t>&lt; 5%</a:t>
                      </a:r>
                      <a:endParaRPr lang="en-US" sz="1300" dirty="0"/>
                    </a:p>
                  </a:txBody>
                  <a:tcPr marL="76200" marR="76200" marT="38100" marB="38100"/>
                </a:tc>
                <a:tc>
                  <a:txBody>
                    <a:bodyPr/>
                    <a:lstStyle/>
                    <a:p>
                      <a:pPr algn="ctr"/>
                      <a:r>
                        <a:rPr lang="en-US" sz="1300" dirty="0" smtClean="0"/>
                        <a:t>&gt; 50%</a:t>
                      </a:r>
                      <a:endParaRPr lang="en-US" sz="1300" dirty="0"/>
                    </a:p>
                  </a:txBody>
                  <a:tcPr marL="76200" marR="76200" marT="38100" marB="38100">
                    <a:solidFill>
                      <a:srgbClr val="FFFF00"/>
                    </a:solidFill>
                  </a:tcPr>
                </a:tc>
              </a:tr>
              <a:tr h="299492">
                <a:tc>
                  <a:txBody>
                    <a:bodyPr/>
                    <a:lstStyle/>
                    <a:p>
                      <a:pPr algn="ctr"/>
                      <a:r>
                        <a:rPr lang="en-US" sz="1300" dirty="0" smtClean="0"/>
                        <a:t>C</a:t>
                      </a:r>
                      <a:endParaRPr lang="en-US" sz="1300" dirty="0"/>
                    </a:p>
                  </a:txBody>
                  <a:tcPr marL="76200" marR="76200" marT="38100" marB="38100"/>
                </a:tc>
                <a:tc>
                  <a:txBody>
                    <a:bodyPr/>
                    <a:lstStyle/>
                    <a:p>
                      <a:pPr algn="ctr"/>
                      <a:r>
                        <a:rPr lang="en-US" sz="1300" dirty="0" smtClean="0"/>
                        <a:t>&lt; 250</a:t>
                      </a:r>
                      <a:r>
                        <a:rPr lang="en-US" sz="1300" baseline="0" dirty="0" smtClean="0"/>
                        <a:t> </a:t>
                      </a:r>
                      <a:r>
                        <a:rPr lang="en-US" sz="1300" baseline="0" dirty="0" err="1" smtClean="0"/>
                        <a:t>ms</a:t>
                      </a:r>
                      <a:endParaRPr lang="en-US" sz="1300" dirty="0"/>
                    </a:p>
                  </a:txBody>
                  <a:tcPr marL="76200" marR="76200" marT="38100" marB="38100">
                    <a:solidFill>
                      <a:srgbClr val="D0DEE7"/>
                    </a:solidFill>
                  </a:tcPr>
                </a:tc>
                <a:tc>
                  <a:txBody>
                    <a:bodyPr/>
                    <a:lstStyle/>
                    <a:p>
                      <a:pPr algn="ctr"/>
                      <a:r>
                        <a:rPr lang="en-US" sz="1300" dirty="0" smtClean="0"/>
                        <a:t>&lt; 10%</a:t>
                      </a:r>
                      <a:endParaRPr lang="en-US" sz="1300" dirty="0"/>
                    </a:p>
                  </a:txBody>
                  <a:tcPr marL="76200" marR="76200" marT="38100" marB="38100"/>
                </a:tc>
                <a:tc>
                  <a:txBody>
                    <a:bodyPr/>
                    <a:lstStyle/>
                    <a:p>
                      <a:pPr algn="ctr"/>
                      <a:r>
                        <a:rPr lang="en-US" sz="1300" dirty="0" smtClean="0"/>
                        <a:t>&gt; 10%</a:t>
                      </a:r>
                      <a:endParaRPr lang="en-US" sz="1300" dirty="0"/>
                    </a:p>
                  </a:txBody>
                  <a:tcPr marL="76200" marR="76200" marT="38100" marB="38100">
                    <a:solidFill>
                      <a:srgbClr val="FFFF00"/>
                    </a:solidFill>
                  </a:tcPr>
                </a:tc>
              </a:tr>
            </a:tbl>
          </a:graphicData>
        </a:graphic>
      </p:graphicFrame>
    </p:spTree>
    <p:extLst>
      <p:ext uri="{BB962C8B-B14F-4D97-AF65-F5344CB8AC3E}">
        <p14:creationId xmlns:p14="http://schemas.microsoft.com/office/powerpoint/2010/main" val="102192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Consistency of throughput performance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22484" y="773044"/>
            <a:ext cx="6299049" cy="4714969"/>
          </a:xfrm>
        </p:spPr>
      </p:pic>
      <p:cxnSp>
        <p:nvCxnSpPr>
          <p:cNvPr id="5" name="Straight Arrow Connector 4"/>
          <p:cNvCxnSpPr/>
          <p:nvPr/>
        </p:nvCxnSpPr>
        <p:spPr bwMode="auto">
          <a:xfrm>
            <a:off x="4236354" y="2935704"/>
            <a:ext cx="927933" cy="25898"/>
          </a:xfrm>
          <a:prstGeom prst="straightConnector1">
            <a:avLst/>
          </a:prstGeom>
          <a:solidFill>
            <a:schemeClr val="accent1"/>
          </a:solidFill>
          <a:ln w="73025" cap="flat" cmpd="sng" algn="ctr">
            <a:solidFill>
              <a:schemeClr val="tx1"/>
            </a:solidFill>
            <a:prstDash val="solid"/>
            <a:round/>
            <a:headEnd type="none" w="med" len="med"/>
            <a:tailEnd type="triangle"/>
          </a:ln>
          <a:effectLst/>
        </p:spPr>
      </p:cxnSp>
      <p:cxnSp>
        <p:nvCxnSpPr>
          <p:cNvPr id="10" name="Straight Arrow Connector 9"/>
          <p:cNvCxnSpPr/>
          <p:nvPr/>
        </p:nvCxnSpPr>
        <p:spPr bwMode="auto">
          <a:xfrm flipV="1">
            <a:off x="4247248" y="3635828"/>
            <a:ext cx="564244" cy="4202"/>
          </a:xfrm>
          <a:prstGeom prst="straightConnector1">
            <a:avLst/>
          </a:prstGeom>
          <a:solidFill>
            <a:schemeClr val="accent1"/>
          </a:solidFill>
          <a:ln w="73025" cap="flat" cmpd="sng" algn="ctr">
            <a:solidFill>
              <a:schemeClr val="tx1"/>
            </a:solidFill>
            <a:prstDash val="solid"/>
            <a:round/>
            <a:headEnd type="none" w="med" len="med"/>
            <a:tailEnd type="triangle"/>
          </a:ln>
          <a:effectLst/>
        </p:spPr>
      </p:cxnSp>
      <p:sp>
        <p:nvSpPr>
          <p:cNvPr id="12" name="Rectangle 11"/>
          <p:cNvSpPr/>
          <p:nvPr/>
        </p:nvSpPr>
        <p:spPr>
          <a:xfrm>
            <a:off x="1016000" y="2652216"/>
            <a:ext cx="3320143" cy="152836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380970" indent="-380970" defTabSz="761940">
              <a:defRPr/>
            </a:pPr>
            <a:r>
              <a:rPr lang="en-US" sz="2333" dirty="0">
                <a:latin typeface="Avenir Book"/>
                <a:cs typeface="Avenir Book"/>
              </a:rPr>
              <a:t>Comcast and Frontier fiber often meet or exceed subscription speed</a:t>
            </a:r>
          </a:p>
        </p:txBody>
      </p:sp>
      <p:cxnSp>
        <p:nvCxnSpPr>
          <p:cNvPr id="18" name="Straight Arrow Connector 17"/>
          <p:cNvCxnSpPr/>
          <p:nvPr/>
        </p:nvCxnSpPr>
        <p:spPr bwMode="auto">
          <a:xfrm flipH="1">
            <a:off x="4761514" y="2856258"/>
            <a:ext cx="653103" cy="0"/>
          </a:xfrm>
          <a:prstGeom prst="straightConnector1">
            <a:avLst/>
          </a:prstGeom>
          <a:solidFill>
            <a:schemeClr val="accent1"/>
          </a:solidFill>
          <a:ln w="73025" cap="flat" cmpd="sng" algn="ctr">
            <a:solidFill>
              <a:schemeClr val="tx1"/>
            </a:solidFill>
            <a:prstDash val="solid"/>
            <a:round/>
            <a:headEnd type="none" w="med" len="med"/>
            <a:tailEnd type="triangle"/>
          </a:ln>
          <a:effectLst/>
        </p:spPr>
      </p:cxnSp>
      <p:sp>
        <p:nvSpPr>
          <p:cNvPr id="19" name="Rectangle 18"/>
          <p:cNvSpPr/>
          <p:nvPr/>
        </p:nvSpPr>
        <p:spPr>
          <a:xfrm>
            <a:off x="5353542" y="2672921"/>
            <a:ext cx="2431067" cy="81035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380970" indent="-380970" defTabSz="761940">
              <a:defRPr/>
            </a:pPr>
            <a:r>
              <a:rPr lang="en-US" sz="2333" dirty="0">
                <a:latin typeface="Avenir Book"/>
                <a:cs typeface="Avenir Book"/>
              </a:rPr>
              <a:t>AT&amp;T struggles ~50% of time</a:t>
            </a:r>
          </a:p>
        </p:txBody>
      </p:sp>
      <p:cxnSp>
        <p:nvCxnSpPr>
          <p:cNvPr id="23" name="Straight Arrow Connector 22"/>
          <p:cNvCxnSpPr/>
          <p:nvPr/>
        </p:nvCxnSpPr>
        <p:spPr bwMode="auto">
          <a:xfrm flipV="1">
            <a:off x="3570741" y="2481220"/>
            <a:ext cx="840216" cy="11608"/>
          </a:xfrm>
          <a:prstGeom prst="straightConnector1">
            <a:avLst/>
          </a:prstGeom>
          <a:solidFill>
            <a:schemeClr val="accent1"/>
          </a:solidFill>
          <a:ln w="73025" cap="flat" cmpd="sng" algn="ctr">
            <a:solidFill>
              <a:schemeClr val="tx1"/>
            </a:solidFill>
            <a:prstDash val="solid"/>
            <a:round/>
            <a:headEnd type="none" w="med" len="med"/>
            <a:tailEnd type="triangle"/>
          </a:ln>
          <a:effectLst/>
        </p:spPr>
      </p:cxnSp>
      <p:sp>
        <p:nvSpPr>
          <p:cNvPr id="24" name="Rectangle 23"/>
          <p:cNvSpPr/>
          <p:nvPr/>
        </p:nvSpPr>
        <p:spPr>
          <a:xfrm>
            <a:off x="1129001" y="2481227"/>
            <a:ext cx="2431067" cy="81035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380970" indent="-380970" defTabSz="761940">
              <a:defRPr/>
            </a:pPr>
            <a:r>
              <a:rPr lang="en-US" sz="2333" dirty="0" err="1">
                <a:latin typeface="Avenir Book"/>
                <a:cs typeface="Avenir Book"/>
              </a:rPr>
              <a:t>Clearwire</a:t>
            </a:r>
            <a:r>
              <a:rPr lang="en-US" sz="2333" dirty="0">
                <a:latin typeface="Avenir Book"/>
                <a:cs typeface="Avenir Book"/>
              </a:rPr>
              <a:t> is very inconsistent</a:t>
            </a:r>
          </a:p>
        </p:txBody>
      </p:sp>
      <p:cxnSp>
        <p:nvCxnSpPr>
          <p:cNvPr id="26" name="Straight Arrow Connector 25"/>
          <p:cNvCxnSpPr/>
          <p:nvPr/>
        </p:nvCxnSpPr>
        <p:spPr bwMode="auto">
          <a:xfrm>
            <a:off x="2950036" y="3276309"/>
            <a:ext cx="293914" cy="865158"/>
          </a:xfrm>
          <a:prstGeom prst="straightConnector1">
            <a:avLst/>
          </a:prstGeom>
          <a:solidFill>
            <a:schemeClr val="accent1"/>
          </a:solidFill>
          <a:ln w="730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2103659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5"/>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10"/>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12"/>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8"/>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9"/>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9" grpId="0" animBg="1"/>
      <p:bldP spid="19" grpId="1" animBg="1"/>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Putting it all together</a:t>
            </a:r>
            <a:endParaRPr lang="en-US" dirty="0"/>
          </a:p>
        </p:txBody>
      </p:sp>
      <p:sp>
        <p:nvSpPr>
          <p:cNvPr id="3" name="Content Placeholder 2"/>
          <p:cNvSpPr>
            <a:spLocks noGrp="1"/>
          </p:cNvSpPr>
          <p:nvPr>
            <p:ph idx="1"/>
          </p:nvPr>
        </p:nvSpPr>
        <p:spPr/>
        <p:txBody>
          <a:bodyPr/>
          <a:lstStyle/>
          <a:p>
            <a:r>
              <a:rPr lang="en-US" dirty="0" smtClean="0"/>
              <a:t>Use all three metrics to quantify hours where provider is in violation of each SLA</a:t>
            </a:r>
          </a:p>
          <a:p>
            <a:endParaRPr lang="en-US" dirty="0"/>
          </a:p>
          <a:p>
            <a:r>
              <a:rPr lang="en-US" dirty="0" smtClean="0"/>
              <a:t>Satellite providers unable to meet any SLA</a:t>
            </a:r>
          </a:p>
          <a:p>
            <a:pPr lvl="1"/>
            <a:r>
              <a:rPr lang="en-US" dirty="0" smtClean="0"/>
              <a:t>Access latencies are too high (&gt;500 </a:t>
            </a:r>
            <a:r>
              <a:rPr lang="en-US" dirty="0" err="1" smtClean="0"/>
              <a:t>ms</a:t>
            </a:r>
            <a:r>
              <a:rPr lang="en-US" dirty="0" smtClean="0"/>
              <a:t>)</a:t>
            </a:r>
          </a:p>
          <a:p>
            <a:endParaRPr lang="en-US" dirty="0" smtClean="0"/>
          </a:p>
          <a:p>
            <a:r>
              <a:rPr lang="en-US" dirty="0" smtClean="0"/>
              <a:t>Wireless providers rarely satisfy </a:t>
            </a:r>
            <a:r>
              <a:rPr lang="en-US" i="1" dirty="0" smtClean="0"/>
              <a:t>SLA A</a:t>
            </a:r>
          </a:p>
          <a:p>
            <a:pPr lvl="1"/>
            <a:r>
              <a:rPr lang="en-US" dirty="0" smtClean="0"/>
              <a:t>Throughput rates are too inconsistent (&lt;90%)</a:t>
            </a:r>
          </a:p>
        </p:txBody>
      </p:sp>
    </p:spTree>
    <p:extLst>
      <p:ext uri="{BB962C8B-B14F-4D97-AF65-F5344CB8AC3E}">
        <p14:creationId xmlns:p14="http://schemas.microsoft.com/office/powerpoint/2010/main" val="329228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Evaluating SLA compliance</a:t>
            </a:r>
            <a:endParaRPr lang="en-US" dirty="0"/>
          </a:p>
        </p:txBody>
      </p:sp>
      <p:sp>
        <p:nvSpPr>
          <p:cNvPr id="3" name="Content Placeholder 2"/>
          <p:cNvSpPr>
            <a:spLocks noGrp="1"/>
          </p:cNvSpPr>
          <p:nvPr>
            <p:ph idx="1"/>
          </p:nvPr>
        </p:nvSpPr>
        <p:spPr/>
        <p:txBody>
          <a:bodyPr/>
          <a:lstStyle/>
          <a:p>
            <a:r>
              <a:rPr lang="en-US" dirty="0" smtClean="0"/>
              <a:t>Some DSL providers struggle to meet </a:t>
            </a:r>
            <a:r>
              <a:rPr lang="en-US" i="1" dirty="0" smtClean="0"/>
              <a:t>SLA A</a:t>
            </a:r>
          </a:p>
          <a:p>
            <a:pPr lvl="1"/>
            <a:r>
              <a:rPr lang="en-US" dirty="0" smtClean="0"/>
              <a:t>Mostly latency and capacity violations during peak hours</a:t>
            </a:r>
          </a:p>
          <a:p>
            <a:r>
              <a:rPr lang="en-US" dirty="0" smtClean="0"/>
              <a:t>Fiber, cable providers do well across all SLAs, even </a:t>
            </a:r>
            <a:r>
              <a:rPr lang="en-US" i="1" dirty="0" smtClean="0"/>
              <a:t>SLA A </a:t>
            </a:r>
          </a:p>
          <a:p>
            <a:pPr lvl="1"/>
            <a:endParaRPr lang="en-US" dirty="0" smtClean="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575" y="2690636"/>
            <a:ext cx="3741361" cy="2576019"/>
          </a:xfrm>
          <a:prstGeom prst="rect">
            <a:avLst/>
          </a:prstGeom>
        </p:spPr>
      </p:pic>
      <p:sp>
        <p:nvSpPr>
          <p:cNvPr id="10" name="TextBox 9"/>
          <p:cNvSpPr txBox="1"/>
          <p:nvPr/>
        </p:nvSpPr>
        <p:spPr>
          <a:xfrm>
            <a:off x="2536379" y="2445118"/>
            <a:ext cx="822918" cy="400110"/>
          </a:xfrm>
          <a:prstGeom prst="rect">
            <a:avLst/>
          </a:prstGeom>
          <a:noFill/>
        </p:spPr>
        <p:txBody>
          <a:bodyPr wrap="none" rtlCol="0">
            <a:spAutoFit/>
          </a:bodyPr>
          <a:lstStyle/>
          <a:p>
            <a:r>
              <a:rPr lang="en-US" sz="2000" dirty="0"/>
              <a:t>AT&amp;T</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290" y="2718319"/>
            <a:ext cx="3701143" cy="2548328"/>
          </a:xfrm>
          <a:prstGeom prst="rect">
            <a:avLst/>
          </a:prstGeom>
        </p:spPr>
      </p:pic>
      <p:sp>
        <p:nvSpPr>
          <p:cNvPr id="12" name="TextBox 11"/>
          <p:cNvSpPr txBox="1"/>
          <p:nvPr/>
        </p:nvSpPr>
        <p:spPr>
          <a:xfrm>
            <a:off x="6074230" y="2443840"/>
            <a:ext cx="1196161" cy="400110"/>
          </a:xfrm>
          <a:prstGeom prst="rect">
            <a:avLst/>
          </a:prstGeom>
          <a:noFill/>
        </p:spPr>
        <p:txBody>
          <a:bodyPr wrap="none" rtlCol="0">
            <a:spAutoFit/>
          </a:bodyPr>
          <a:lstStyle/>
          <a:p>
            <a:r>
              <a:rPr lang="en-US" sz="2000" dirty="0"/>
              <a:t>Comcast</a:t>
            </a:r>
          </a:p>
        </p:txBody>
      </p:sp>
    </p:spTree>
    <p:extLst>
      <p:ext uri="{BB962C8B-B14F-4D97-AF65-F5344CB8AC3E}">
        <p14:creationId xmlns:p14="http://schemas.microsoft.com/office/powerpoint/2010/main" val="14311267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6216" y="2690636"/>
            <a:ext cx="3746945" cy="2579864"/>
          </a:xfrm>
          <a:prstGeom prst="rect">
            <a:avLst/>
          </a:prstGeom>
        </p:spPr>
      </p:pic>
      <p:sp>
        <p:nvSpPr>
          <p:cNvPr id="2" name="Title 1"/>
          <p:cNvSpPr>
            <a:spLocks noGrp="1"/>
          </p:cNvSpPr>
          <p:nvPr>
            <p:ph type="title"/>
          </p:nvPr>
        </p:nvSpPr>
        <p:spPr/>
        <p:txBody>
          <a:bodyPr/>
          <a:lstStyle/>
          <a:p>
            <a:r>
              <a:rPr lang="en-US" dirty="0" smtClean="0"/>
              <a:t>Wireless vs. DSL </a:t>
            </a:r>
            <a:endParaRPr lang="en-US" dirty="0"/>
          </a:p>
        </p:txBody>
      </p:sp>
      <p:sp>
        <p:nvSpPr>
          <p:cNvPr id="3" name="Content Placeholder 2"/>
          <p:cNvSpPr>
            <a:spLocks noGrp="1"/>
          </p:cNvSpPr>
          <p:nvPr>
            <p:ph idx="1"/>
          </p:nvPr>
        </p:nvSpPr>
        <p:spPr/>
        <p:txBody>
          <a:bodyPr/>
          <a:lstStyle/>
          <a:p>
            <a:endParaRPr lang="en-US" dirty="0" smtClean="0"/>
          </a:p>
          <a:p>
            <a:r>
              <a:rPr lang="en-US" dirty="0" err="1" smtClean="0"/>
              <a:t>Clearwire</a:t>
            </a:r>
            <a:r>
              <a:rPr lang="en-US" dirty="0" smtClean="0"/>
              <a:t> able to outperform DSL providers on SLA B and C</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0575" y="2690636"/>
            <a:ext cx="3741361" cy="2576019"/>
          </a:xfrm>
          <a:prstGeom prst="rect">
            <a:avLst/>
          </a:prstGeom>
        </p:spPr>
      </p:pic>
      <p:sp>
        <p:nvSpPr>
          <p:cNvPr id="10" name="TextBox 9"/>
          <p:cNvSpPr txBox="1"/>
          <p:nvPr/>
        </p:nvSpPr>
        <p:spPr>
          <a:xfrm>
            <a:off x="2536379" y="2445118"/>
            <a:ext cx="822918" cy="400110"/>
          </a:xfrm>
          <a:prstGeom prst="rect">
            <a:avLst/>
          </a:prstGeom>
          <a:noFill/>
        </p:spPr>
        <p:txBody>
          <a:bodyPr wrap="none" rtlCol="0">
            <a:spAutoFit/>
          </a:bodyPr>
          <a:lstStyle/>
          <a:p>
            <a:r>
              <a:rPr lang="en-US" sz="2000" dirty="0"/>
              <a:t>AT&amp;T</a:t>
            </a:r>
          </a:p>
        </p:txBody>
      </p:sp>
      <p:sp>
        <p:nvSpPr>
          <p:cNvPr id="12" name="TextBox 11"/>
          <p:cNvSpPr txBox="1"/>
          <p:nvPr/>
        </p:nvSpPr>
        <p:spPr>
          <a:xfrm>
            <a:off x="6074230" y="2443840"/>
            <a:ext cx="1269899" cy="400110"/>
          </a:xfrm>
          <a:prstGeom prst="rect">
            <a:avLst/>
          </a:prstGeom>
          <a:noFill/>
        </p:spPr>
        <p:txBody>
          <a:bodyPr wrap="none" rtlCol="0">
            <a:spAutoFit/>
          </a:bodyPr>
          <a:lstStyle/>
          <a:p>
            <a:r>
              <a:rPr lang="en-US" sz="2000" dirty="0" err="1" smtClean="0"/>
              <a:t>Clearwire</a:t>
            </a:r>
            <a:endParaRPr lang="en-US" sz="2000" dirty="0"/>
          </a:p>
        </p:txBody>
      </p:sp>
    </p:spTree>
    <p:extLst>
      <p:ext uri="{BB962C8B-B14F-4D97-AF65-F5344CB8AC3E}">
        <p14:creationId xmlns:p14="http://schemas.microsoft.com/office/powerpoint/2010/main" val="534776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69630" y="65626"/>
            <a:ext cx="5118831" cy="4884716"/>
            <a:chOff x="132693" y="357289"/>
            <a:chExt cx="5118831" cy="4884716"/>
          </a:xfrm>
        </p:grpSpPr>
        <p:pic>
          <p:nvPicPr>
            <p:cNvPr id="6" name="Picture 5" descr="Screen Shot 2017-03-30 at 12.47.2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391" y="929692"/>
              <a:ext cx="4806133" cy="4312313"/>
            </a:xfrm>
            <a:prstGeom prst="rect">
              <a:avLst/>
            </a:prstGeom>
          </p:spPr>
        </p:pic>
        <p:pic>
          <p:nvPicPr>
            <p:cNvPr id="7" name="Picture 6" descr="Screen Shot 2017-03-30 at 12.47.52 PM.png"/>
            <p:cNvPicPr>
              <a:picLocks noChangeAspect="1"/>
            </p:cNvPicPr>
            <p:nvPr/>
          </p:nvPicPr>
          <p:blipFill rotWithShape="1">
            <a:blip r:embed="rId4">
              <a:extLst>
                <a:ext uri="{28A0092B-C50C-407E-A947-70E740481C1C}">
                  <a14:useLocalDpi xmlns:a14="http://schemas.microsoft.com/office/drawing/2010/main" val="0"/>
                </a:ext>
              </a:extLst>
            </a:blip>
            <a:srcRect l="34242" r="36061" b="50653"/>
            <a:stretch/>
          </p:blipFill>
          <p:spPr>
            <a:xfrm>
              <a:off x="132693" y="357289"/>
              <a:ext cx="3546833" cy="477628"/>
            </a:xfrm>
            <a:prstGeom prst="rect">
              <a:avLst/>
            </a:prstGeom>
          </p:spPr>
        </p:pic>
      </p:grpSp>
      <p:grpSp>
        <p:nvGrpSpPr>
          <p:cNvPr id="11" name="Group 10"/>
          <p:cNvGrpSpPr/>
          <p:nvPr/>
        </p:nvGrpSpPr>
        <p:grpSpPr>
          <a:xfrm>
            <a:off x="3321563" y="3406094"/>
            <a:ext cx="5712082" cy="2220846"/>
            <a:chOff x="3431918" y="3153846"/>
            <a:chExt cx="5712082" cy="2220846"/>
          </a:xfrm>
        </p:grpSpPr>
        <p:pic>
          <p:nvPicPr>
            <p:cNvPr id="8" name="Picture 7" descr="Screen Shot 2017-03-30 at 12.50.30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65027" y="3153846"/>
              <a:ext cx="3778973" cy="763062"/>
            </a:xfrm>
            <a:prstGeom prst="rect">
              <a:avLst/>
            </a:prstGeom>
          </p:spPr>
        </p:pic>
        <p:pic>
          <p:nvPicPr>
            <p:cNvPr id="9" name="Picture 8" descr="Screen Shot 2017-03-30 at 12.50.20 PM.png"/>
            <p:cNvPicPr>
              <a:picLocks noChangeAspect="1"/>
            </p:cNvPicPr>
            <p:nvPr/>
          </p:nvPicPr>
          <p:blipFill rotWithShape="1">
            <a:blip r:embed="rId6">
              <a:extLst>
                <a:ext uri="{28A0092B-C50C-407E-A947-70E740481C1C}">
                  <a14:useLocalDpi xmlns:a14="http://schemas.microsoft.com/office/drawing/2010/main" val="0"/>
                </a:ext>
              </a:extLst>
            </a:blip>
            <a:srcRect b="6507"/>
            <a:stretch/>
          </p:blipFill>
          <p:spPr>
            <a:xfrm>
              <a:off x="3431918" y="3740760"/>
              <a:ext cx="5712082" cy="1633932"/>
            </a:xfrm>
            <a:prstGeom prst="rect">
              <a:avLst/>
            </a:prstGeom>
          </p:spPr>
        </p:pic>
      </p:grpSp>
      <p:sp>
        <p:nvSpPr>
          <p:cNvPr id="2" name="TextBox 1"/>
          <p:cNvSpPr txBox="1"/>
          <p:nvPr/>
        </p:nvSpPr>
        <p:spPr>
          <a:xfrm>
            <a:off x="5904858" y="1497463"/>
            <a:ext cx="2020634" cy="400110"/>
          </a:xfrm>
          <a:prstGeom prst="rect">
            <a:avLst/>
          </a:prstGeom>
          <a:noFill/>
        </p:spPr>
        <p:txBody>
          <a:bodyPr wrap="none" rtlCol="0">
            <a:spAutoFit/>
          </a:bodyPr>
          <a:lstStyle/>
          <a:p>
            <a:r>
              <a:rPr lang="en-US" sz="2000" dirty="0" smtClean="0">
                <a:latin typeface="Avenir Oblique"/>
                <a:cs typeface="Avenir Oblique"/>
              </a:rPr>
              <a:t>March 24, 2017</a:t>
            </a:r>
            <a:endParaRPr lang="en-US" sz="2000" dirty="0">
              <a:latin typeface="Avenir Oblique"/>
              <a:cs typeface="Avenir Oblique"/>
            </a:endParaRPr>
          </a:p>
        </p:txBody>
      </p:sp>
    </p:spTree>
    <p:extLst>
      <p:ext uri="{BB962C8B-B14F-4D97-AF65-F5344CB8AC3E}">
        <p14:creationId xmlns:p14="http://schemas.microsoft.com/office/powerpoint/2010/main" val="2493897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Deploying SLAs</a:t>
            </a:r>
            <a:endParaRPr lang="en-US" dirty="0"/>
          </a:p>
        </p:txBody>
      </p:sp>
      <p:sp>
        <p:nvSpPr>
          <p:cNvPr id="3" name="Content Placeholder 2"/>
          <p:cNvSpPr>
            <a:spLocks noGrp="1"/>
          </p:cNvSpPr>
          <p:nvPr>
            <p:ph idx="1"/>
          </p:nvPr>
        </p:nvSpPr>
        <p:spPr/>
        <p:txBody>
          <a:bodyPr/>
          <a:lstStyle/>
          <a:p>
            <a:endParaRPr lang="en-US" dirty="0" smtClean="0"/>
          </a:p>
          <a:p>
            <a:r>
              <a:rPr lang="en-US" dirty="0" smtClean="0"/>
              <a:t>Multiple ways to structure SLAs</a:t>
            </a:r>
          </a:p>
          <a:p>
            <a:pPr lvl="1"/>
            <a:r>
              <a:rPr lang="en-US" dirty="0" smtClean="0"/>
              <a:t>Various reimbursement models</a:t>
            </a:r>
          </a:p>
          <a:p>
            <a:pPr lvl="1"/>
            <a:r>
              <a:rPr lang="en-US" dirty="0" smtClean="0"/>
              <a:t>Plan for some hours of </a:t>
            </a:r>
            <a:r>
              <a:rPr lang="en-US" dirty="0"/>
              <a:t>downtime each month </a:t>
            </a:r>
            <a:r>
              <a:rPr lang="en-US" dirty="0" smtClean="0"/>
              <a:t>(e.g., for maintenance)</a:t>
            </a:r>
          </a:p>
          <a:p>
            <a:endParaRPr lang="en-US" dirty="0" smtClean="0"/>
          </a:p>
          <a:p>
            <a:r>
              <a:rPr lang="en-US" dirty="0" smtClean="0"/>
              <a:t>Providers also need to be able price SLA  according </a:t>
            </a:r>
            <a:r>
              <a:rPr lang="en-US" dirty="0"/>
              <a:t>to </a:t>
            </a:r>
            <a:r>
              <a:rPr lang="en-US" dirty="0" smtClean="0"/>
              <a:t>risk </a:t>
            </a:r>
            <a:r>
              <a:rPr lang="en-US" dirty="0"/>
              <a:t>of not </a:t>
            </a:r>
            <a:r>
              <a:rPr lang="en-US" dirty="0" smtClean="0"/>
              <a:t>delivering promised service</a:t>
            </a:r>
          </a:p>
          <a:p>
            <a:pPr lvl="1"/>
            <a:r>
              <a:rPr lang="en-US" dirty="0" smtClean="0"/>
              <a:t>Predict when and where SLA violations will occur</a:t>
            </a:r>
          </a:p>
          <a:p>
            <a:pPr lvl="1"/>
            <a:r>
              <a:rPr lang="en-US" dirty="0" smtClean="0"/>
              <a:t>Risk could differ across subscribers</a:t>
            </a:r>
          </a:p>
        </p:txBody>
      </p:sp>
    </p:spTree>
    <p:extLst>
      <p:ext uri="{BB962C8B-B14F-4D97-AF65-F5344CB8AC3E}">
        <p14:creationId xmlns:p14="http://schemas.microsoft.com/office/powerpoint/2010/main" val="9875318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 violation risk by </a:t>
            </a:r>
            <a:r>
              <a:rPr lang="en-US" dirty="0" smtClean="0"/>
              <a:t>region </a:t>
            </a:r>
            <a:endParaRPr lang="en-US" dirty="0"/>
          </a:p>
        </p:txBody>
      </p:sp>
      <p:sp>
        <p:nvSpPr>
          <p:cNvPr id="3" name="Content Placeholder 2"/>
          <p:cNvSpPr>
            <a:spLocks noGrp="1"/>
          </p:cNvSpPr>
          <p:nvPr>
            <p:ph idx="1"/>
          </p:nvPr>
        </p:nvSpPr>
        <p:spPr/>
        <p:txBody>
          <a:bodyPr/>
          <a:lstStyle/>
          <a:p>
            <a:r>
              <a:rPr lang="en-US" dirty="0"/>
              <a:t>Risk of breaking SLA is not uniform</a:t>
            </a:r>
          </a:p>
          <a:p>
            <a:pPr lvl="1"/>
            <a:r>
              <a:rPr lang="en-US" dirty="0" smtClean="0"/>
              <a:t>Risk varies by region, even for same ISP</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5183" y="1774975"/>
            <a:ext cx="5558435" cy="3817238"/>
          </a:xfrm>
          <a:prstGeom prst="rect">
            <a:avLst/>
          </a:prstGeom>
        </p:spPr>
      </p:pic>
      <p:sp>
        <p:nvSpPr>
          <p:cNvPr id="8" name="Rectangle 7"/>
          <p:cNvSpPr/>
          <p:nvPr/>
        </p:nvSpPr>
        <p:spPr>
          <a:xfrm>
            <a:off x="1456539" y="4188346"/>
            <a:ext cx="4163219" cy="81035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380970" indent="-380970" defTabSz="761940">
              <a:defRPr/>
            </a:pPr>
            <a:r>
              <a:rPr lang="en-US" sz="2333" dirty="0">
                <a:latin typeface="Avenir Book"/>
                <a:cs typeface="Avenir Book"/>
              </a:rPr>
              <a:t>~45 </a:t>
            </a:r>
            <a:r>
              <a:rPr lang="en-US" sz="2333" dirty="0" err="1">
                <a:latin typeface="Avenir Book"/>
                <a:cs typeface="Avenir Book"/>
              </a:rPr>
              <a:t>ms</a:t>
            </a:r>
            <a:r>
              <a:rPr lang="en-US" sz="2333" dirty="0">
                <a:latin typeface="Avenir Book"/>
                <a:cs typeface="Avenir Book"/>
              </a:rPr>
              <a:t> in south and </a:t>
            </a:r>
            <a:r>
              <a:rPr lang="en-US" sz="2333" dirty="0" err="1">
                <a:latin typeface="Avenir Book"/>
                <a:cs typeface="Avenir Book"/>
              </a:rPr>
              <a:t>midwest</a:t>
            </a:r>
            <a:r>
              <a:rPr lang="en-US" sz="2333" dirty="0">
                <a:latin typeface="Avenir Book"/>
                <a:cs typeface="Avenir Book"/>
              </a:rPr>
              <a:t>, ~25 </a:t>
            </a:r>
            <a:r>
              <a:rPr lang="en-US" sz="2333" dirty="0" err="1">
                <a:latin typeface="Avenir Book"/>
                <a:cs typeface="Avenir Book"/>
              </a:rPr>
              <a:t>ms</a:t>
            </a:r>
            <a:r>
              <a:rPr lang="en-US" sz="2333" dirty="0">
                <a:latin typeface="Avenir Book"/>
                <a:cs typeface="Avenir Book"/>
              </a:rPr>
              <a:t> in west</a:t>
            </a:r>
          </a:p>
        </p:txBody>
      </p:sp>
      <p:sp>
        <p:nvSpPr>
          <p:cNvPr id="7" name="TextBox 6"/>
          <p:cNvSpPr txBox="1"/>
          <p:nvPr/>
        </p:nvSpPr>
        <p:spPr>
          <a:xfrm>
            <a:off x="2524127" y="5159873"/>
            <a:ext cx="4691063" cy="400110"/>
          </a:xfrm>
          <a:prstGeom prst="rect">
            <a:avLst/>
          </a:prstGeom>
          <a:solidFill>
            <a:schemeClr val="bg1"/>
          </a:solidFill>
        </p:spPr>
        <p:txBody>
          <a:bodyPr wrap="square" rtlCol="0">
            <a:spAutoFit/>
          </a:bodyPr>
          <a:lstStyle/>
          <a:p>
            <a:pPr algn="ctr"/>
            <a:r>
              <a:rPr lang="en-US" sz="2000" dirty="0"/>
              <a:t>AT&amp;T latency (</a:t>
            </a:r>
            <a:r>
              <a:rPr lang="en-US" sz="2000" dirty="0" err="1"/>
              <a:t>ms</a:t>
            </a:r>
            <a:r>
              <a:rPr lang="en-US" sz="2000" dirty="0"/>
              <a:t>) across regions</a:t>
            </a:r>
          </a:p>
        </p:txBody>
      </p:sp>
    </p:spTree>
    <p:extLst>
      <p:ext uri="{BB962C8B-B14F-4D97-AF65-F5344CB8AC3E}">
        <p14:creationId xmlns:p14="http://schemas.microsoft.com/office/powerpoint/2010/main" val="1694464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Predicting SLA violation risk</a:t>
            </a:r>
          </a:p>
        </p:txBody>
      </p:sp>
      <p:sp>
        <p:nvSpPr>
          <p:cNvPr id="3" name="Content Placeholder 2"/>
          <p:cNvSpPr>
            <a:spLocks noGrp="1"/>
          </p:cNvSpPr>
          <p:nvPr>
            <p:ph idx="1"/>
          </p:nvPr>
        </p:nvSpPr>
        <p:spPr/>
        <p:txBody>
          <a:bodyPr/>
          <a:lstStyle/>
          <a:p>
            <a:r>
              <a:rPr lang="en-US" dirty="0" smtClean="0"/>
              <a:t>Subscriber attributes are correlated </a:t>
            </a:r>
            <a:r>
              <a:rPr lang="en-US" dirty="0"/>
              <a:t>with </a:t>
            </a:r>
            <a:r>
              <a:rPr lang="en-US" dirty="0" smtClean="0"/>
              <a:t>quality </a:t>
            </a:r>
            <a:r>
              <a:rPr lang="en-US" dirty="0"/>
              <a:t>of </a:t>
            </a:r>
            <a:r>
              <a:rPr lang="en-US" dirty="0" smtClean="0"/>
              <a:t>service</a:t>
            </a:r>
          </a:p>
          <a:p>
            <a:pPr lvl="1"/>
            <a:r>
              <a:rPr lang="en-US" dirty="0" smtClean="0"/>
              <a:t>Location, service capacity, technology, etc. </a:t>
            </a:r>
            <a:endParaRPr lang="en-US" sz="2333" dirty="0"/>
          </a:p>
          <a:p>
            <a:endParaRPr lang="en-US" dirty="0" smtClean="0"/>
          </a:p>
          <a:p>
            <a:r>
              <a:rPr lang="en-US" i="1" dirty="0"/>
              <a:t>Can broadband SLAs </a:t>
            </a:r>
            <a:r>
              <a:rPr lang="en-US" i="1" dirty="0" smtClean="0"/>
              <a:t>pricing be </a:t>
            </a:r>
            <a:r>
              <a:rPr lang="en-US" i="1" dirty="0"/>
              <a:t>tailored to individuals</a:t>
            </a:r>
            <a:r>
              <a:rPr lang="en-US" i="1" dirty="0" smtClean="0"/>
              <a:t>?</a:t>
            </a:r>
          </a:p>
          <a:p>
            <a:endParaRPr lang="en-US" dirty="0"/>
          </a:p>
          <a:p>
            <a:r>
              <a:rPr lang="en-US" dirty="0" smtClean="0"/>
              <a:t>Risk prediction metric: </a:t>
            </a:r>
            <a:r>
              <a:rPr lang="en-US" i="1" dirty="0" smtClean="0"/>
              <a:t>Area under the receiver </a:t>
            </a:r>
            <a:r>
              <a:rPr lang="en-US" i="1" dirty="0"/>
              <a:t>operating </a:t>
            </a:r>
            <a:r>
              <a:rPr lang="en-US" i="1" dirty="0" smtClean="0"/>
              <a:t>characteristic curve (AUROC curve)</a:t>
            </a:r>
          </a:p>
          <a:p>
            <a:pPr lvl="1"/>
            <a:r>
              <a:rPr lang="en-US" dirty="0" smtClean="0"/>
              <a:t>Frequently used for measuring ability to predict risk</a:t>
            </a:r>
          </a:p>
          <a:p>
            <a:pPr lvl="1"/>
            <a:r>
              <a:rPr lang="en-US" dirty="0" smtClean="0"/>
              <a:t>1 is perfect, 0.75 is considered good, 0.5 is essentially random</a:t>
            </a:r>
          </a:p>
          <a:p>
            <a:pPr lvl="1"/>
            <a:endParaRPr lang="en-US" dirty="0"/>
          </a:p>
        </p:txBody>
      </p:sp>
    </p:spTree>
    <p:extLst>
      <p:ext uri="{BB962C8B-B14F-4D97-AF65-F5344CB8AC3E}">
        <p14:creationId xmlns:p14="http://schemas.microsoft.com/office/powerpoint/2010/main" val="1086780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Predicting SLA violation risk</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99490" y="696155"/>
            <a:ext cx="6545036" cy="4886051"/>
          </a:xfrm>
        </p:spPr>
      </p:pic>
      <p:sp>
        <p:nvSpPr>
          <p:cNvPr id="5" name="Rectangle 4"/>
          <p:cNvSpPr/>
          <p:nvPr/>
        </p:nvSpPr>
        <p:spPr>
          <a:xfrm>
            <a:off x="3767554" y="2964419"/>
            <a:ext cx="3984171" cy="116935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333" i="1">
                <a:latin typeface="Avenir Book"/>
                <a:cs typeface="Avenir Book"/>
              </a:rPr>
              <a:t>AUROC results </a:t>
            </a:r>
            <a:r>
              <a:rPr lang="en-US" sz="2333" i="1" dirty="0">
                <a:latin typeface="Avenir Book"/>
                <a:cs typeface="Avenir Book"/>
              </a:rPr>
              <a:t>similar to insurance and credit industry</a:t>
            </a:r>
          </a:p>
        </p:txBody>
      </p:sp>
      <p:pic>
        <p:nvPicPr>
          <p:cNvPr id="8" name="Picture 7"/>
          <p:cNvPicPr>
            <a:picLocks noChangeAspect="1"/>
          </p:cNvPicPr>
          <p:nvPr/>
        </p:nvPicPr>
        <p:blipFill>
          <a:blip r:embed="rId4"/>
          <a:stretch>
            <a:fillRect/>
          </a:stretch>
        </p:blipFill>
        <p:spPr>
          <a:xfrm rot="16200000">
            <a:off x="5935425" y="3780044"/>
            <a:ext cx="1077686" cy="1790743"/>
          </a:xfrm>
          <a:prstGeom prst="rect">
            <a:avLst/>
          </a:prstGeom>
        </p:spPr>
      </p:pic>
    </p:spTree>
    <p:extLst>
      <p:ext uri="{BB962C8B-B14F-4D97-AF65-F5344CB8AC3E}">
        <p14:creationId xmlns:p14="http://schemas.microsoft.com/office/powerpoint/2010/main" val="1164790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Broadband access is moving from luxury to utility</a:t>
            </a:r>
          </a:p>
          <a:p>
            <a:endParaRPr lang="en-US" dirty="0" smtClean="0"/>
          </a:p>
          <a:p>
            <a:r>
              <a:rPr lang="en-US" dirty="0" smtClean="0"/>
              <a:t>Most providers could offer some type of SLA today</a:t>
            </a:r>
          </a:p>
          <a:p>
            <a:pPr lvl="1"/>
            <a:r>
              <a:rPr lang="en-US" dirty="0" smtClean="0"/>
              <a:t>Help differentiate between service offerings</a:t>
            </a:r>
          </a:p>
          <a:p>
            <a:endParaRPr lang="en-US" dirty="0" smtClean="0"/>
          </a:p>
          <a:p>
            <a:r>
              <a:rPr lang="en-US" dirty="0" smtClean="0"/>
              <a:t>More directions </a:t>
            </a:r>
            <a:r>
              <a:rPr lang="en-US" dirty="0" smtClean="0"/>
              <a:t>to explore</a:t>
            </a:r>
          </a:p>
          <a:p>
            <a:pPr lvl="1"/>
            <a:r>
              <a:rPr lang="en-US" dirty="0" smtClean="0"/>
              <a:t>Other metrics for SLAs (e.g., peering links, jitter, DNS availability)</a:t>
            </a:r>
          </a:p>
          <a:p>
            <a:pPr lvl="1"/>
            <a:r>
              <a:rPr lang="en-US" dirty="0" smtClean="0"/>
              <a:t>Service monitoring infrastructure </a:t>
            </a:r>
          </a:p>
          <a:p>
            <a:pPr lvl="2"/>
            <a:r>
              <a:rPr lang="en-US" dirty="0"/>
              <a:t>“SLA Compliance Monitoring for ISPs” [Sommers ‘07]</a:t>
            </a:r>
          </a:p>
          <a:p>
            <a:pPr lvl="2"/>
            <a:endParaRPr lang="en-US" dirty="0" smtClean="0"/>
          </a:p>
          <a:p>
            <a:pPr lvl="1"/>
            <a:endParaRPr lang="en-US" dirty="0"/>
          </a:p>
        </p:txBody>
      </p:sp>
    </p:spTree>
    <p:extLst>
      <p:ext uri="{BB962C8B-B14F-4D97-AF65-F5344CB8AC3E}">
        <p14:creationId xmlns:p14="http://schemas.microsoft.com/office/powerpoint/2010/main" val="1678476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sz="quarter" idx="1"/>
          </p:nvPr>
        </p:nvSpPr>
        <p:spPr>
          <a:xfrm>
            <a:off x="503024" y="2531359"/>
            <a:ext cx="6400800" cy="2012950"/>
          </a:xfrm>
        </p:spPr>
        <p:txBody>
          <a:bodyPr/>
          <a:lstStyle/>
          <a:p>
            <a:r>
              <a:rPr lang="en-US" sz="2400" dirty="0">
                <a:solidFill>
                  <a:srgbClr val="000000"/>
                </a:solidFill>
                <a:latin typeface="Avenir Black"/>
                <a:cs typeface="Avenir Black"/>
              </a:rPr>
              <a:t>Zachary S. Bischof*</a:t>
            </a:r>
            <a:r>
              <a:rPr lang="en-US" sz="2400" b="1" dirty="0">
                <a:solidFill>
                  <a:srgbClr val="000000"/>
                </a:solidFill>
                <a:latin typeface="Avenir Black"/>
                <a:cs typeface="Avenir Black"/>
              </a:rPr>
              <a:t>, </a:t>
            </a:r>
            <a:br>
              <a:rPr lang="en-US" sz="2400" b="1" dirty="0">
                <a:solidFill>
                  <a:srgbClr val="000000"/>
                </a:solidFill>
                <a:latin typeface="Avenir Black"/>
                <a:cs typeface="Avenir Black"/>
              </a:rPr>
            </a:br>
            <a:r>
              <a:rPr lang="en-US" sz="2400" dirty="0" err="1"/>
              <a:t>Fabián</a:t>
            </a:r>
            <a:r>
              <a:rPr lang="en-US" sz="2400" dirty="0"/>
              <a:t> E. Bustamante*,</a:t>
            </a:r>
            <a:br>
              <a:rPr lang="en-US" sz="2400" dirty="0"/>
            </a:br>
            <a:r>
              <a:rPr lang="en-US" sz="2400" dirty="0" err="1"/>
              <a:t>Rade</a:t>
            </a:r>
            <a:r>
              <a:rPr lang="en-US" sz="2400" dirty="0"/>
              <a:t> </a:t>
            </a:r>
            <a:r>
              <a:rPr lang="en-US" sz="2400" dirty="0" err="1"/>
              <a:t>Stanojevic</a:t>
            </a:r>
            <a:r>
              <a:rPr lang="en-US" sz="2400" dirty="0" smtClean="0"/>
              <a:t>°</a:t>
            </a:r>
          </a:p>
          <a:p>
            <a:endParaRPr lang="en-US" sz="2400" dirty="0"/>
          </a:p>
          <a:p>
            <a:r>
              <a:rPr lang="en-US" sz="2400" dirty="0">
                <a:latin typeface="Avenir Book Oblique"/>
                <a:cs typeface="Avenir Book Oblique"/>
              </a:rPr>
              <a:t>*Northwestern </a:t>
            </a:r>
            <a:r>
              <a:rPr lang="en-US" sz="2400" dirty="0" smtClean="0">
                <a:latin typeface="Avenir Book Oblique"/>
                <a:cs typeface="Avenir Book Oblique"/>
              </a:rPr>
              <a:t>University, </a:t>
            </a:r>
            <a:r>
              <a:rPr lang="en-US" sz="2400" dirty="0">
                <a:latin typeface="Avenir Book Oblique"/>
                <a:cs typeface="Avenir Book Oblique"/>
              </a:rPr>
              <a:t/>
            </a:r>
            <a:br>
              <a:rPr lang="en-US" sz="2400" dirty="0">
                <a:latin typeface="Avenir Book Oblique"/>
                <a:cs typeface="Avenir Book Oblique"/>
              </a:rPr>
            </a:br>
            <a:r>
              <a:rPr lang="en-US" sz="2400" dirty="0" smtClean="0"/>
              <a:t>°</a:t>
            </a:r>
            <a:r>
              <a:rPr lang="en-US" sz="2400" i="1" dirty="0"/>
              <a:t>Qatar Computing Research Institute</a:t>
            </a:r>
            <a:endParaRPr lang="en-US" sz="2400" i="1" dirty="0">
              <a:latin typeface="Avenir Book Oblique"/>
              <a:cs typeface="Avenir Book Oblique"/>
            </a:endParaRPr>
          </a:p>
        </p:txBody>
      </p:sp>
      <p:sp>
        <p:nvSpPr>
          <p:cNvPr id="3" name="Title 2"/>
          <p:cNvSpPr>
            <a:spLocks noGrp="1"/>
          </p:cNvSpPr>
          <p:nvPr>
            <p:ph type="ctrTitle" sz="quarter"/>
          </p:nvPr>
        </p:nvSpPr>
        <p:spPr>
          <a:xfrm>
            <a:off x="496897" y="585484"/>
            <a:ext cx="8418513" cy="1538883"/>
          </a:xfrm>
        </p:spPr>
        <p:txBody>
          <a:bodyPr/>
          <a:lstStyle/>
          <a:p>
            <a:r>
              <a:rPr lang="en-US" sz="5400" b="1" dirty="0">
                <a:latin typeface="Avenir Book" charset="0"/>
                <a:ea typeface="Avenir Book" charset="0"/>
                <a:cs typeface="Avenir Book" charset="0"/>
              </a:rPr>
              <a:t>The utility </a:t>
            </a:r>
            <a:r>
              <a:rPr lang="en-US" sz="5400" b="1" dirty="0" smtClean="0">
                <a:latin typeface="Avenir Book" charset="0"/>
                <a:ea typeface="Avenir Book" charset="0"/>
                <a:cs typeface="Avenir Book" charset="0"/>
              </a:rPr>
              <a:t>argument:</a:t>
            </a:r>
            <a:r>
              <a:rPr lang="en-US" sz="5400" b="1" dirty="0">
                <a:latin typeface="Avenir Book" charset="0"/>
                <a:ea typeface="Avenir Book" charset="0"/>
                <a:cs typeface="Avenir Book" charset="0"/>
              </a:rPr>
              <a:t/>
            </a:r>
            <a:br>
              <a:rPr lang="en-US" sz="5400" b="1" dirty="0">
                <a:latin typeface="Avenir Book" charset="0"/>
                <a:ea typeface="Avenir Book" charset="0"/>
                <a:cs typeface="Avenir Book" charset="0"/>
              </a:rPr>
            </a:br>
            <a:r>
              <a:rPr lang="en-US" b="1" dirty="0">
                <a:latin typeface="Avenir Book" charset="0"/>
                <a:ea typeface="Avenir Book" charset="0"/>
                <a:cs typeface="Avenir Book" charset="0"/>
              </a:rPr>
              <a:t>Making a case for broadband SLAs</a:t>
            </a:r>
          </a:p>
        </p:txBody>
      </p:sp>
      <p:pic>
        <p:nvPicPr>
          <p:cNvPr id="4" name="Picture 3"/>
          <p:cNvPicPr>
            <a:picLocks noChangeAspect="1"/>
          </p:cNvPicPr>
          <p:nvPr/>
        </p:nvPicPr>
        <p:blipFill>
          <a:blip r:embed="rId3"/>
          <a:stretch>
            <a:fillRect/>
          </a:stretch>
        </p:blipFill>
        <p:spPr>
          <a:xfrm>
            <a:off x="5629356" y="2203151"/>
            <a:ext cx="3008771" cy="2629666"/>
          </a:xfrm>
          <a:prstGeom prst="rect">
            <a:avLst/>
          </a:prstGeom>
        </p:spPr>
      </p:pic>
    </p:spTree>
    <p:extLst>
      <p:ext uri="{BB962C8B-B14F-4D97-AF65-F5344CB8AC3E}">
        <p14:creationId xmlns:p14="http://schemas.microsoft.com/office/powerpoint/2010/main" val="2087789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QoS</a:t>
            </a:r>
            <a:r>
              <a:rPr lang="en-US" dirty="0" smtClean="0"/>
              <a:t> metrics for broadband SLAs</a:t>
            </a:r>
            <a:endParaRPr lang="en-US" dirty="0"/>
          </a:p>
        </p:txBody>
      </p:sp>
      <p:sp>
        <p:nvSpPr>
          <p:cNvPr id="3" name="Content Placeholder 2"/>
          <p:cNvSpPr>
            <a:spLocks noGrp="1"/>
          </p:cNvSpPr>
          <p:nvPr>
            <p:ph idx="1"/>
          </p:nvPr>
        </p:nvSpPr>
        <p:spPr/>
        <p:txBody>
          <a:bodyPr/>
          <a:lstStyle/>
          <a:p>
            <a:r>
              <a:rPr lang="en-US" dirty="0" smtClean="0"/>
              <a:t>Mapping of quality of service metrics to user experience</a:t>
            </a:r>
          </a:p>
          <a:p>
            <a:pPr lvl="1"/>
            <a:r>
              <a:rPr lang="en-US" dirty="0"/>
              <a:t>Relationship is not linear</a:t>
            </a:r>
          </a:p>
          <a:p>
            <a:pPr lvl="1"/>
            <a:endParaRPr lang="en-US"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00" y="2635023"/>
            <a:ext cx="7112000" cy="2425076"/>
          </a:xfrm>
          <a:prstGeom prst="rect">
            <a:avLst/>
          </a:prstGeom>
        </p:spPr>
      </p:pic>
      <p:sp>
        <p:nvSpPr>
          <p:cNvPr id="6" name="TextBox 5"/>
          <p:cNvSpPr txBox="1"/>
          <p:nvPr/>
        </p:nvSpPr>
        <p:spPr>
          <a:xfrm>
            <a:off x="1164774" y="5233141"/>
            <a:ext cx="4030270" cy="348878"/>
          </a:xfrm>
          <a:prstGeom prst="rect">
            <a:avLst/>
          </a:prstGeom>
          <a:noFill/>
        </p:spPr>
        <p:txBody>
          <a:bodyPr wrap="none" rtlCol="0">
            <a:spAutoFit/>
          </a:bodyPr>
          <a:lstStyle/>
          <a:p>
            <a:r>
              <a:rPr lang="en-US" sz="1667"/>
              <a:t>* From </a:t>
            </a:r>
            <a:r>
              <a:rPr lang="en-US" sz="1667" dirty="0" err="1"/>
              <a:t>Nikravesh</a:t>
            </a:r>
            <a:r>
              <a:rPr lang="en-US" sz="1667" dirty="0"/>
              <a:t> et al., Internet </a:t>
            </a:r>
            <a:r>
              <a:rPr lang="en-US" sz="1667" dirty="0" err="1"/>
              <a:t>QoE</a:t>
            </a:r>
            <a:r>
              <a:rPr lang="en-US" sz="1667" dirty="0"/>
              <a:t> ‘16</a:t>
            </a:r>
          </a:p>
        </p:txBody>
      </p:sp>
      <p:sp>
        <p:nvSpPr>
          <p:cNvPr id="7" name="TextBox 6"/>
          <p:cNvSpPr txBox="1"/>
          <p:nvPr/>
        </p:nvSpPr>
        <p:spPr>
          <a:xfrm>
            <a:off x="2613825" y="2197753"/>
            <a:ext cx="4112216" cy="400110"/>
          </a:xfrm>
          <a:prstGeom prst="rect">
            <a:avLst/>
          </a:prstGeom>
          <a:noFill/>
        </p:spPr>
        <p:txBody>
          <a:bodyPr wrap="none" rtlCol="0">
            <a:spAutoFit/>
          </a:bodyPr>
          <a:lstStyle/>
          <a:p>
            <a:r>
              <a:rPr lang="en-US" sz="2000" dirty="0"/>
              <a:t>Video bitrate vs bandwidth, delay *</a:t>
            </a:r>
          </a:p>
        </p:txBody>
      </p:sp>
    </p:spTree>
    <p:extLst>
      <p:ext uri="{BB962C8B-B14F-4D97-AF65-F5344CB8AC3E}">
        <p14:creationId xmlns:p14="http://schemas.microsoft.com/office/powerpoint/2010/main" val="6649667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importance of broadband Internet</a:t>
            </a:r>
          </a:p>
        </p:txBody>
      </p:sp>
      <p:sp>
        <p:nvSpPr>
          <p:cNvPr id="3" name="Content Placeholder 2"/>
          <p:cNvSpPr>
            <a:spLocks noGrp="1"/>
          </p:cNvSpPr>
          <p:nvPr>
            <p:ph idx="1"/>
          </p:nvPr>
        </p:nvSpPr>
        <p:spPr/>
        <p:txBody>
          <a:bodyPr/>
          <a:lstStyle/>
          <a:p>
            <a:r>
              <a:rPr lang="en-US" sz="2000" dirty="0"/>
              <a:t>One of the fastest growing sectors of the Internet</a:t>
            </a:r>
          </a:p>
          <a:p>
            <a:pPr lvl="1"/>
            <a:r>
              <a:rPr lang="en-US" sz="1800" dirty="0"/>
              <a:t>Number of subscribers and networks is growing rapidly</a:t>
            </a:r>
          </a:p>
          <a:p>
            <a:pPr lvl="1"/>
            <a:r>
              <a:rPr lang="en-US" sz="1800" dirty="0"/>
              <a:t>Particularly in developing countries</a:t>
            </a:r>
          </a:p>
          <a:p>
            <a:pPr lvl="2"/>
            <a:endParaRPr lang="en-US" sz="1600" dirty="0"/>
          </a:p>
          <a:p>
            <a:r>
              <a:rPr lang="en-US" sz="2000" dirty="0"/>
              <a:t>Instrumental for social and economic development</a:t>
            </a:r>
          </a:p>
          <a:p>
            <a:pPr lvl="1"/>
            <a:r>
              <a:rPr lang="en-US" sz="1800" dirty="0"/>
              <a:t>Evidence that increasing capacity can increase GDP</a:t>
            </a:r>
          </a:p>
          <a:p>
            <a:endParaRPr lang="en-US" sz="2000" dirty="0"/>
          </a:p>
          <a:p>
            <a:r>
              <a:rPr lang="en-US" sz="2000" smtClean="0"/>
              <a:t>Broadband </a:t>
            </a:r>
            <a:r>
              <a:rPr lang="en-US" sz="2000" dirty="0"/>
              <a:t>deployment plans in many countries</a:t>
            </a:r>
          </a:p>
          <a:p>
            <a:pPr lvl="1"/>
            <a:r>
              <a:rPr lang="en-US" sz="1800" dirty="0"/>
              <a:t>At least 70 countries where 25% of the population is online</a:t>
            </a:r>
          </a:p>
          <a:p>
            <a:endParaRPr lang="en-US" sz="2000" dirty="0"/>
          </a:p>
          <a:p>
            <a:r>
              <a:rPr lang="en-US" sz="2000" dirty="0"/>
              <a:t>Declared a basic human right in several countries </a:t>
            </a:r>
          </a:p>
          <a:p>
            <a:pPr lvl="1"/>
            <a:r>
              <a:rPr lang="en-US" sz="1800" dirty="0"/>
              <a:t>E.g. France, Finland, Spain, Greece</a:t>
            </a:r>
          </a:p>
          <a:p>
            <a:endParaRPr lang="en-US" sz="2000" dirty="0"/>
          </a:p>
        </p:txBody>
      </p:sp>
    </p:spTree>
    <p:extLst>
      <p:ext uri="{BB962C8B-B14F-4D97-AF65-F5344CB8AC3E}">
        <p14:creationId xmlns:p14="http://schemas.microsoft.com/office/powerpoint/2010/main" val="14039703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importance of broadband </a:t>
            </a:r>
            <a:endParaRPr lang="en-US" dirty="0"/>
          </a:p>
        </p:txBody>
      </p:sp>
      <p:sp>
        <p:nvSpPr>
          <p:cNvPr id="3" name="Content Placeholder 2"/>
          <p:cNvSpPr>
            <a:spLocks noGrp="1"/>
          </p:cNvSpPr>
          <p:nvPr>
            <p:ph idx="1"/>
          </p:nvPr>
        </p:nvSpPr>
        <p:spPr/>
        <p:txBody>
          <a:bodyPr/>
          <a:lstStyle/>
          <a:p>
            <a:r>
              <a:rPr lang="en-US" sz="2000" dirty="0" smtClean="0"/>
              <a:t>Nearly 1 billion fixed-line broadband subscriptions worldwide</a:t>
            </a:r>
          </a:p>
          <a:p>
            <a:pPr lvl="1"/>
            <a:r>
              <a:rPr lang="en-US" sz="1800" dirty="0" smtClean="0"/>
              <a:t>Consistent share of total Internet usage, despite increase in mobile subscriptions [ITU </a:t>
            </a:r>
            <a:r>
              <a:rPr lang="en-US" sz="1800" dirty="0"/>
              <a:t>State of Broadband report </a:t>
            </a:r>
            <a:r>
              <a:rPr lang="en-US" sz="1800" dirty="0" smtClean="0"/>
              <a:t>2016]</a:t>
            </a:r>
          </a:p>
          <a:p>
            <a:r>
              <a:rPr lang="en-US" sz="2000" dirty="0" smtClean="0"/>
              <a:t>Speeds are increasing rapidly</a:t>
            </a:r>
            <a:endParaRPr lang="en-US" sz="2266" dirty="0" smtClean="0"/>
          </a:p>
          <a:p>
            <a:endParaRPr lang="en-US" sz="2000" dirty="0"/>
          </a:p>
        </p:txBody>
      </p:sp>
      <p:graphicFrame>
        <p:nvGraphicFramePr>
          <p:cNvPr id="5" name="Chart 4"/>
          <p:cNvGraphicFramePr/>
          <p:nvPr>
            <p:extLst>
              <p:ext uri="{D42A27DB-BD31-4B8C-83A1-F6EECF244321}">
                <p14:modId xmlns:p14="http://schemas.microsoft.com/office/powerpoint/2010/main" val="1440813214"/>
              </p:ext>
            </p:extLst>
          </p:nvPr>
        </p:nvGraphicFramePr>
        <p:xfrm>
          <a:off x="1762180" y="2264905"/>
          <a:ext cx="4820968" cy="3308684"/>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5044272" y="2264905"/>
            <a:ext cx="3668268" cy="62587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1667" dirty="0">
                <a:latin typeface="Avenir Book"/>
                <a:cs typeface="Avenir Book"/>
              </a:rPr>
              <a:t>Average connection </a:t>
            </a:r>
            <a:r>
              <a:rPr lang="en-US" sz="1667" dirty="0" smtClean="0">
                <a:latin typeface="Avenir Book"/>
                <a:cs typeface="Avenir Book"/>
              </a:rPr>
              <a:t>speed</a:t>
            </a:r>
          </a:p>
          <a:p>
            <a:pPr algn="ctr"/>
            <a:r>
              <a:rPr lang="en-US" sz="1667" dirty="0" smtClean="0">
                <a:latin typeface="Avenir Book"/>
                <a:cs typeface="Avenir Book"/>
              </a:rPr>
              <a:t>[</a:t>
            </a:r>
            <a:r>
              <a:rPr lang="en-US" sz="1800" dirty="0" smtClean="0">
                <a:latin typeface="Avenir Book"/>
                <a:cs typeface="Avenir Book"/>
              </a:rPr>
              <a:t>Akamai’s </a:t>
            </a:r>
            <a:r>
              <a:rPr lang="en-US" sz="1800" dirty="0">
                <a:latin typeface="Avenir Book"/>
                <a:cs typeface="Avenir Book"/>
              </a:rPr>
              <a:t>State of Internet </a:t>
            </a:r>
            <a:r>
              <a:rPr lang="en-US" sz="1800" dirty="0" smtClean="0">
                <a:latin typeface="Avenir Book"/>
                <a:cs typeface="Avenir Book"/>
              </a:rPr>
              <a:t>Report]</a:t>
            </a:r>
            <a:endParaRPr lang="en-US" sz="1800" dirty="0">
              <a:latin typeface="Avenir Book"/>
              <a:cs typeface="Avenir Book"/>
            </a:endParaRPr>
          </a:p>
        </p:txBody>
      </p:sp>
    </p:spTree>
    <p:extLst>
      <p:ext uri="{BB962C8B-B14F-4D97-AF65-F5344CB8AC3E}">
        <p14:creationId xmlns:p14="http://schemas.microsoft.com/office/powerpoint/2010/main" val="565476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With higher capacities, a migration to “over-the-top</a:t>
            </a:r>
            <a:r>
              <a:rPr lang="en-US" dirty="0" smtClean="0"/>
              <a:t>” </a:t>
            </a:r>
            <a:r>
              <a:rPr lang="en-US" dirty="0"/>
              <a:t>services</a:t>
            </a:r>
          </a:p>
          <a:p>
            <a:endParaRPr lang="en-US" dirty="0"/>
          </a:p>
          <a:p>
            <a:endParaRPr lang="en-US" dirty="0"/>
          </a:p>
          <a:p>
            <a:endParaRPr lang="en-US" dirty="0"/>
          </a:p>
          <a:p>
            <a:endParaRPr lang="en-US" dirty="0"/>
          </a:p>
          <a:p>
            <a:pPr marL="0" indent="0">
              <a:buNone/>
            </a:pPr>
            <a:endParaRPr lang="en-US" dirty="0"/>
          </a:p>
          <a:p>
            <a:endParaRPr lang="en-US" dirty="0" smtClean="0"/>
          </a:p>
          <a:p>
            <a:r>
              <a:rPr lang="en-US" dirty="0" smtClean="0"/>
              <a:t>And </a:t>
            </a:r>
            <a:r>
              <a:rPr lang="en-US" dirty="0"/>
              <a:t>higher expectations </a:t>
            </a:r>
            <a:r>
              <a:rPr lang="en-US" dirty="0" smtClean="0"/>
              <a:t>of the service functioning properly</a:t>
            </a:r>
            <a:endParaRPr lang="en-US" dirty="0"/>
          </a:p>
          <a:p>
            <a:pPr marL="380970" lvl="1" indent="0">
              <a:buNone/>
            </a:pPr>
            <a:endParaRPr lang="en-US" dirty="0"/>
          </a:p>
          <a:p>
            <a:pPr lvl="1"/>
            <a:endParaRPr lang="en-US" dirty="0"/>
          </a:p>
        </p:txBody>
      </p:sp>
      <p:sp>
        <p:nvSpPr>
          <p:cNvPr id="2" name="Title 1"/>
          <p:cNvSpPr>
            <a:spLocks noGrp="1"/>
          </p:cNvSpPr>
          <p:nvPr>
            <p:ph type="title"/>
          </p:nvPr>
        </p:nvSpPr>
        <p:spPr/>
        <p:txBody>
          <a:bodyPr/>
          <a:lstStyle/>
          <a:p>
            <a:r>
              <a:rPr lang="en-US" dirty="0" smtClean="0"/>
              <a:t>Broadband </a:t>
            </a:r>
            <a:r>
              <a:rPr lang="en-US" dirty="0"/>
              <a:t>and greater expectations</a:t>
            </a:r>
          </a:p>
        </p:txBody>
      </p:sp>
      <p:pic>
        <p:nvPicPr>
          <p:cNvPr id="8" name="Picture 7"/>
          <p:cNvPicPr>
            <a:picLocks noChangeAspect="1"/>
          </p:cNvPicPr>
          <p:nvPr/>
        </p:nvPicPr>
        <p:blipFill>
          <a:blip r:embed="rId3"/>
          <a:stretch>
            <a:fillRect/>
          </a:stretch>
        </p:blipFill>
        <p:spPr>
          <a:xfrm>
            <a:off x="5334816" y="1772576"/>
            <a:ext cx="2115604" cy="765701"/>
          </a:xfrm>
          <a:prstGeom prst="rect">
            <a:avLst/>
          </a:prstGeom>
        </p:spPr>
      </p:pic>
      <p:pic>
        <p:nvPicPr>
          <p:cNvPr id="5" name="Picture 4"/>
          <p:cNvPicPr>
            <a:picLocks noChangeAspect="1"/>
          </p:cNvPicPr>
          <p:nvPr/>
        </p:nvPicPr>
        <p:blipFill>
          <a:blip r:embed="rId4"/>
          <a:stretch>
            <a:fillRect/>
          </a:stretch>
        </p:blipFill>
        <p:spPr>
          <a:xfrm>
            <a:off x="4155402" y="2463892"/>
            <a:ext cx="1479342" cy="1109507"/>
          </a:xfrm>
          <a:prstGeom prst="rect">
            <a:avLst/>
          </a:prstGeom>
        </p:spPr>
      </p:pic>
      <p:pic>
        <p:nvPicPr>
          <p:cNvPr id="7" name="Picture 6"/>
          <p:cNvPicPr>
            <a:picLocks noChangeAspect="1"/>
          </p:cNvPicPr>
          <p:nvPr/>
        </p:nvPicPr>
        <p:blipFill>
          <a:blip r:embed="rId5"/>
          <a:stretch>
            <a:fillRect/>
          </a:stretch>
        </p:blipFill>
        <p:spPr>
          <a:xfrm>
            <a:off x="3337305" y="1641311"/>
            <a:ext cx="1826061" cy="1022594"/>
          </a:xfrm>
          <a:prstGeom prst="rect">
            <a:avLst/>
          </a:prstGeom>
        </p:spPr>
      </p:pic>
      <p:pic>
        <p:nvPicPr>
          <p:cNvPr id="4" name="Picture 3"/>
          <p:cNvPicPr>
            <a:picLocks noChangeAspect="1"/>
          </p:cNvPicPr>
          <p:nvPr/>
        </p:nvPicPr>
        <p:blipFill>
          <a:blip r:embed="rId6"/>
          <a:stretch>
            <a:fillRect/>
          </a:stretch>
        </p:blipFill>
        <p:spPr>
          <a:xfrm>
            <a:off x="1438796" y="1940340"/>
            <a:ext cx="1512548" cy="847027"/>
          </a:xfrm>
          <a:prstGeom prst="rect">
            <a:avLst/>
          </a:prstGeom>
        </p:spPr>
      </p:pic>
      <p:pic>
        <p:nvPicPr>
          <p:cNvPr id="11" name="Picture 10"/>
          <p:cNvPicPr>
            <a:picLocks noChangeAspect="1"/>
          </p:cNvPicPr>
          <p:nvPr/>
        </p:nvPicPr>
        <p:blipFill>
          <a:blip r:embed="rId7"/>
          <a:stretch>
            <a:fillRect/>
          </a:stretch>
        </p:blipFill>
        <p:spPr>
          <a:xfrm>
            <a:off x="2951344" y="2488854"/>
            <a:ext cx="1204058" cy="1204058"/>
          </a:xfrm>
          <a:prstGeom prst="rect">
            <a:avLst/>
          </a:prstGeom>
        </p:spPr>
      </p:pic>
      <p:pic>
        <p:nvPicPr>
          <p:cNvPr id="9" name="Picture 8"/>
          <p:cNvPicPr>
            <a:picLocks noChangeAspect="1"/>
          </p:cNvPicPr>
          <p:nvPr/>
        </p:nvPicPr>
        <p:blipFill rotWithShape="1">
          <a:blip r:embed="rId8"/>
          <a:srcRect t="30112" b="26311"/>
          <a:stretch/>
        </p:blipFill>
        <p:spPr>
          <a:xfrm>
            <a:off x="6142215" y="2284085"/>
            <a:ext cx="1743209" cy="759640"/>
          </a:xfrm>
          <a:prstGeom prst="rect">
            <a:avLst/>
          </a:prstGeom>
        </p:spPr>
      </p:pic>
      <p:pic>
        <p:nvPicPr>
          <p:cNvPr id="6" name="Picture 5"/>
          <p:cNvPicPr>
            <a:picLocks noChangeAspect="1"/>
          </p:cNvPicPr>
          <p:nvPr/>
        </p:nvPicPr>
        <p:blipFill>
          <a:blip r:embed="rId9"/>
          <a:stretch>
            <a:fillRect/>
          </a:stretch>
        </p:blipFill>
        <p:spPr>
          <a:xfrm>
            <a:off x="5716081" y="3030944"/>
            <a:ext cx="1734339" cy="728423"/>
          </a:xfrm>
          <a:prstGeom prst="rect">
            <a:avLst/>
          </a:prstGeom>
        </p:spPr>
      </p:pic>
    </p:spTree>
    <p:extLst>
      <p:ext uri="{BB962C8B-B14F-4D97-AF65-F5344CB8AC3E}">
        <p14:creationId xmlns:p14="http://schemas.microsoft.com/office/powerpoint/2010/main" val="1987220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need for (more comprehensive) SLAs</a:t>
            </a:r>
            <a:endParaRPr lang="en-US" dirty="0"/>
          </a:p>
        </p:txBody>
      </p:sp>
      <p:sp>
        <p:nvSpPr>
          <p:cNvPr id="3" name="Content Placeholder 2"/>
          <p:cNvSpPr>
            <a:spLocks noGrp="1"/>
          </p:cNvSpPr>
          <p:nvPr>
            <p:ph idx="1"/>
          </p:nvPr>
        </p:nvSpPr>
        <p:spPr/>
        <p:txBody>
          <a:bodyPr/>
          <a:lstStyle/>
          <a:p>
            <a:r>
              <a:rPr lang="is-IS" dirty="0" smtClean="0"/>
              <a:t>Today </a:t>
            </a:r>
            <a:r>
              <a:rPr lang="en-US" dirty="0" smtClean="0"/>
              <a:t>services are advertised based on maximum download throughput</a:t>
            </a:r>
          </a:p>
          <a:p>
            <a:pPr lvl="1"/>
            <a:r>
              <a:rPr lang="en-US" dirty="0" smtClean="0"/>
              <a:t>“Up to X Mbps”</a:t>
            </a:r>
          </a:p>
          <a:p>
            <a:endParaRPr lang="en-US" dirty="0" smtClean="0"/>
          </a:p>
          <a:p>
            <a:r>
              <a:rPr lang="en-US" dirty="0" smtClean="0"/>
              <a:t>But </a:t>
            </a:r>
            <a:r>
              <a:rPr lang="mr-IN" dirty="0" smtClean="0"/>
              <a:t>…</a:t>
            </a:r>
            <a:r>
              <a:rPr lang="en-US" dirty="0" smtClean="0"/>
              <a:t> empirical analysis shows there’s more that matters to users than capacity [IMC14]</a:t>
            </a:r>
          </a:p>
          <a:p>
            <a:pPr lvl="1"/>
            <a:r>
              <a:rPr lang="en-US" dirty="0" smtClean="0"/>
              <a:t>High service capacity with high latency, high packet loss results in lower usage</a:t>
            </a:r>
          </a:p>
          <a:p>
            <a:r>
              <a:rPr lang="en-US" dirty="0" smtClean="0"/>
              <a:t>Disruption of service and poor service quality are most common complaints (71%)*</a:t>
            </a:r>
          </a:p>
          <a:p>
            <a:endParaRPr lang="en-US" dirty="0" smtClean="0"/>
          </a:p>
          <a:p>
            <a:endParaRPr lang="en-US" dirty="0"/>
          </a:p>
        </p:txBody>
      </p:sp>
      <p:sp>
        <p:nvSpPr>
          <p:cNvPr id="4" name="TextBox 3"/>
          <p:cNvSpPr txBox="1"/>
          <p:nvPr/>
        </p:nvSpPr>
        <p:spPr>
          <a:xfrm>
            <a:off x="483840" y="5122854"/>
            <a:ext cx="4088160" cy="276999"/>
          </a:xfrm>
          <a:prstGeom prst="rect">
            <a:avLst/>
          </a:prstGeom>
          <a:noFill/>
        </p:spPr>
        <p:txBody>
          <a:bodyPr wrap="none" rtlCol="0">
            <a:spAutoFit/>
          </a:bodyPr>
          <a:lstStyle/>
          <a:p>
            <a:r>
              <a:rPr lang="en-US" sz="1200" dirty="0" smtClean="0">
                <a:latin typeface="Avenir Book"/>
                <a:cs typeface="Avenir Book"/>
              </a:rPr>
              <a:t>Z. Bischof, et. al. “Need, Want, Can Afford.” IMC 2014.</a:t>
            </a:r>
            <a:endParaRPr lang="en-US" sz="1200" dirty="0">
              <a:latin typeface="Avenir Book"/>
              <a:cs typeface="Avenir Book"/>
            </a:endParaRPr>
          </a:p>
        </p:txBody>
      </p:sp>
      <p:sp>
        <p:nvSpPr>
          <p:cNvPr id="7" name="TextBox 6"/>
          <p:cNvSpPr txBox="1"/>
          <p:nvPr/>
        </p:nvSpPr>
        <p:spPr>
          <a:xfrm>
            <a:off x="6115893" y="5164223"/>
            <a:ext cx="2863284" cy="246221"/>
          </a:xfrm>
          <a:prstGeom prst="rect">
            <a:avLst/>
          </a:prstGeom>
          <a:noFill/>
        </p:spPr>
        <p:txBody>
          <a:bodyPr wrap="none" rtlCol="0">
            <a:spAutoFit/>
          </a:bodyPr>
          <a:lstStyle/>
          <a:p>
            <a:r>
              <a:rPr lang="en-US" sz="1000" dirty="0">
                <a:latin typeface="Avenir Book"/>
                <a:cs typeface="Avenir Book"/>
              </a:rPr>
              <a:t>*</a:t>
            </a:r>
            <a:r>
              <a:rPr lang="en-US" sz="1000" dirty="0" err="1">
                <a:latin typeface="Avenir Book"/>
                <a:cs typeface="Avenir Book"/>
              </a:rPr>
              <a:t>Ofcom</a:t>
            </a:r>
            <a:r>
              <a:rPr lang="en-US" sz="1000" dirty="0">
                <a:latin typeface="Avenir Book"/>
                <a:cs typeface="Avenir Book"/>
              </a:rPr>
              <a:t>, UK broadband </a:t>
            </a:r>
            <a:r>
              <a:rPr lang="en-US" sz="1000" dirty="0" smtClean="0">
                <a:latin typeface="Avenir Book"/>
                <a:cs typeface="Avenir Book"/>
              </a:rPr>
              <a:t>customer survey, </a:t>
            </a:r>
            <a:r>
              <a:rPr lang="en-US" sz="1000" dirty="0">
                <a:latin typeface="Avenir Book"/>
                <a:cs typeface="Avenir Book"/>
              </a:rPr>
              <a:t>2014</a:t>
            </a:r>
          </a:p>
        </p:txBody>
      </p:sp>
    </p:spTree>
    <p:extLst>
      <p:ext uri="{BB962C8B-B14F-4D97-AF65-F5344CB8AC3E}">
        <p14:creationId xmlns:p14="http://schemas.microsoft.com/office/powerpoint/2010/main" val="173259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Everyone could benefit from SLAs</a:t>
            </a:r>
            <a:endParaRPr lang="en-US" dirty="0"/>
          </a:p>
        </p:txBody>
      </p:sp>
      <p:sp>
        <p:nvSpPr>
          <p:cNvPr id="3" name="Content Placeholder 2"/>
          <p:cNvSpPr>
            <a:spLocks noGrp="1"/>
          </p:cNvSpPr>
          <p:nvPr>
            <p:ph idx="1"/>
          </p:nvPr>
        </p:nvSpPr>
        <p:spPr/>
        <p:txBody>
          <a:bodyPr/>
          <a:lstStyle/>
          <a:p>
            <a:endParaRPr lang="en-US" dirty="0" smtClean="0"/>
          </a:p>
          <a:p>
            <a:r>
              <a:rPr lang="en-US" dirty="0" smtClean="0"/>
              <a:t>Providers can </a:t>
            </a:r>
            <a:r>
              <a:rPr lang="en-US" dirty="0"/>
              <a:t>differentiate between </a:t>
            </a:r>
            <a:r>
              <a:rPr lang="en-US" dirty="0" smtClean="0"/>
              <a:t>service offerings</a:t>
            </a:r>
            <a:endParaRPr lang="en-US" dirty="0"/>
          </a:p>
          <a:p>
            <a:pPr lvl="1"/>
            <a:r>
              <a:rPr lang="en-US" dirty="0"/>
              <a:t>Compare a 10 Mbps fiber service vs a 10 Mbps satellite </a:t>
            </a:r>
            <a:r>
              <a:rPr lang="en-US" dirty="0" smtClean="0"/>
              <a:t>service</a:t>
            </a:r>
            <a:endParaRPr lang="en-US" dirty="0"/>
          </a:p>
          <a:p>
            <a:endParaRPr lang="en-US" dirty="0" smtClean="0"/>
          </a:p>
          <a:p>
            <a:r>
              <a:rPr lang="en-US" dirty="0"/>
              <a:t>U</a:t>
            </a:r>
            <a:r>
              <a:rPr lang="en-US" dirty="0" smtClean="0"/>
              <a:t>sers can request compensation for poor quality of service</a:t>
            </a:r>
          </a:p>
          <a:p>
            <a:pPr lvl="1"/>
            <a:r>
              <a:rPr lang="en-US" dirty="0" err="1" smtClean="0"/>
              <a:t>Ofcom</a:t>
            </a:r>
            <a:r>
              <a:rPr lang="en-US" dirty="0" smtClean="0"/>
              <a:t> in the UK </a:t>
            </a:r>
            <a:r>
              <a:rPr lang="en-US" i="1" dirty="0" smtClean="0"/>
              <a:t>has just </a:t>
            </a:r>
            <a:r>
              <a:rPr lang="en-US" dirty="0" smtClean="0"/>
              <a:t>published a proposal on this topic*</a:t>
            </a:r>
          </a:p>
          <a:p>
            <a:pPr lvl="1"/>
            <a:endParaRPr lang="en-US" dirty="0"/>
          </a:p>
          <a:p>
            <a:r>
              <a:rPr lang="en-US" dirty="0" smtClean="0"/>
              <a:t>Policy makers can better gauge existing infrastructure and justify investment</a:t>
            </a:r>
            <a:endParaRPr lang="en-US" dirty="0"/>
          </a:p>
        </p:txBody>
      </p:sp>
      <p:sp>
        <p:nvSpPr>
          <p:cNvPr id="4" name="TextBox 3"/>
          <p:cNvSpPr txBox="1"/>
          <p:nvPr/>
        </p:nvSpPr>
        <p:spPr>
          <a:xfrm>
            <a:off x="633752" y="4962723"/>
            <a:ext cx="4628190" cy="307777"/>
          </a:xfrm>
          <a:prstGeom prst="rect">
            <a:avLst/>
          </a:prstGeom>
          <a:noFill/>
        </p:spPr>
        <p:txBody>
          <a:bodyPr wrap="none" rtlCol="0">
            <a:spAutoFit/>
          </a:bodyPr>
          <a:lstStyle/>
          <a:p>
            <a:r>
              <a:rPr lang="en-US" sz="1400" dirty="0" smtClean="0">
                <a:latin typeface="Avenir Book"/>
                <a:cs typeface="Avenir Book"/>
              </a:rPr>
              <a:t>* </a:t>
            </a:r>
            <a:r>
              <a:rPr lang="en-US" sz="1400" dirty="0" err="1" smtClean="0">
                <a:latin typeface="Avenir Book"/>
                <a:cs typeface="Avenir Book"/>
              </a:rPr>
              <a:t>Ofcom</a:t>
            </a:r>
            <a:r>
              <a:rPr lang="en-US" sz="1400" dirty="0" smtClean="0">
                <a:latin typeface="Avenir Book"/>
                <a:cs typeface="Avenir Book"/>
              </a:rPr>
              <a:t>. “Automatic Compensation.” March 24, 2017. </a:t>
            </a:r>
            <a:endParaRPr lang="en-US" sz="1400" dirty="0">
              <a:latin typeface="Avenir Book"/>
              <a:cs typeface="Avenir Book"/>
            </a:endParaRPr>
          </a:p>
        </p:txBody>
      </p:sp>
    </p:spTree>
    <p:extLst>
      <p:ext uri="{BB962C8B-B14F-4D97-AF65-F5344CB8AC3E}">
        <p14:creationId xmlns:p14="http://schemas.microsoft.com/office/powerpoint/2010/main" val="10724253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issues</a:t>
            </a:r>
            <a:endParaRPr lang="en-US" dirty="0"/>
          </a:p>
        </p:txBody>
      </p:sp>
      <p:sp>
        <p:nvSpPr>
          <p:cNvPr id="3" name="Content Placeholder 2"/>
          <p:cNvSpPr>
            <a:spLocks noGrp="1"/>
          </p:cNvSpPr>
          <p:nvPr>
            <p:ph idx="1"/>
          </p:nvPr>
        </p:nvSpPr>
        <p:spPr/>
        <p:txBody>
          <a:bodyPr/>
          <a:lstStyle/>
          <a:p>
            <a:r>
              <a:rPr lang="en-US" dirty="0" smtClean="0"/>
              <a:t>What should broadband SLAs look like?</a:t>
            </a:r>
          </a:p>
          <a:p>
            <a:pPr lvl="1"/>
            <a:r>
              <a:rPr lang="en-US" dirty="0" err="1" smtClean="0"/>
              <a:t>QoS</a:t>
            </a:r>
            <a:r>
              <a:rPr lang="en-US" dirty="0" smtClean="0"/>
              <a:t> or </a:t>
            </a:r>
            <a:r>
              <a:rPr lang="en-US" dirty="0" err="1" smtClean="0"/>
              <a:t>QoE</a:t>
            </a:r>
            <a:r>
              <a:rPr lang="en-US" dirty="0"/>
              <a:t>-</a:t>
            </a:r>
            <a:r>
              <a:rPr lang="en-US" dirty="0" smtClean="0"/>
              <a:t>proxy metrics, and which metrics?</a:t>
            </a:r>
          </a:p>
          <a:p>
            <a:pPr lvl="1"/>
            <a:r>
              <a:rPr lang="en-US" dirty="0" smtClean="0"/>
              <a:t>One class of users or multiple ones?</a:t>
            </a:r>
          </a:p>
          <a:p>
            <a:pPr lvl="1"/>
            <a:r>
              <a:rPr lang="en-US" dirty="0" smtClean="0"/>
              <a:t>Compensation models</a:t>
            </a:r>
          </a:p>
          <a:p>
            <a:pPr lvl="1"/>
            <a:r>
              <a:rPr lang="en-US" dirty="0" smtClean="0"/>
              <a:t>Could SLA be personalized?</a:t>
            </a:r>
          </a:p>
          <a:p>
            <a:pPr lvl="1"/>
            <a:r>
              <a:rPr lang="mr-IN" dirty="0" smtClean="0"/>
              <a:t>…</a:t>
            </a:r>
            <a:endParaRPr lang="en-US" dirty="0" smtClean="0"/>
          </a:p>
          <a:p>
            <a:endParaRPr lang="en-US" dirty="0" smtClean="0"/>
          </a:p>
          <a:p>
            <a:r>
              <a:rPr lang="en-US" dirty="0" smtClean="0"/>
              <a:t>Could </a:t>
            </a:r>
            <a:r>
              <a:rPr lang="en-US" dirty="0"/>
              <a:t>ISPs provide a meaningful SLA today? </a:t>
            </a:r>
            <a:endParaRPr lang="en-US" dirty="0" smtClean="0"/>
          </a:p>
          <a:p>
            <a:pPr lvl="1"/>
            <a:r>
              <a:rPr lang="en-US" dirty="0" smtClean="0"/>
              <a:t>What data can we use to understand this?</a:t>
            </a:r>
          </a:p>
          <a:p>
            <a:pPr lvl="1"/>
            <a:r>
              <a:rPr lang="en-US" dirty="0" smtClean="0"/>
              <a:t>How should we set thresholds</a:t>
            </a:r>
            <a:r>
              <a:rPr lang="en-US" dirty="0"/>
              <a:t> </a:t>
            </a:r>
            <a:r>
              <a:rPr lang="en-US" dirty="0" smtClean="0"/>
              <a:t>for SLAs?	</a:t>
            </a:r>
          </a:p>
          <a:p>
            <a:pPr lvl="1"/>
            <a:r>
              <a:rPr lang="en-US" dirty="0" smtClean="0"/>
              <a:t>How to account for different technologies and costs?</a:t>
            </a:r>
          </a:p>
          <a:p>
            <a:pPr lvl="1"/>
            <a:r>
              <a:rPr lang="mr-IN" dirty="0" smtClean="0"/>
              <a:t>…</a:t>
            </a:r>
            <a:endParaRPr lang="en-US" dirty="0" smtClean="0"/>
          </a:p>
        </p:txBody>
      </p:sp>
    </p:spTree>
    <p:extLst>
      <p:ext uri="{BB962C8B-B14F-4D97-AF65-F5344CB8AC3E}">
        <p14:creationId xmlns:p14="http://schemas.microsoft.com/office/powerpoint/2010/main" val="39532986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work</a:t>
            </a:r>
            <a:endParaRPr lang="en-US" dirty="0"/>
          </a:p>
        </p:txBody>
      </p:sp>
      <p:sp>
        <p:nvSpPr>
          <p:cNvPr id="3" name="Content Placeholder 2"/>
          <p:cNvSpPr>
            <a:spLocks noGrp="1"/>
          </p:cNvSpPr>
          <p:nvPr>
            <p:ph idx="1"/>
          </p:nvPr>
        </p:nvSpPr>
        <p:spPr/>
        <p:txBody>
          <a:bodyPr/>
          <a:lstStyle/>
          <a:p>
            <a:r>
              <a:rPr lang="en-US" dirty="0" smtClean="0"/>
              <a:t>Model SLAs after what providers offer to businesses</a:t>
            </a:r>
          </a:p>
          <a:p>
            <a:endParaRPr lang="en-US" dirty="0" smtClean="0"/>
          </a:p>
          <a:p>
            <a:r>
              <a:rPr lang="en-US" dirty="0" smtClean="0"/>
              <a:t>We define SLAs based on the needs of groups of clients</a:t>
            </a:r>
          </a:p>
          <a:p>
            <a:endParaRPr lang="en-US" dirty="0" smtClean="0"/>
          </a:p>
          <a:p>
            <a:r>
              <a:rPr lang="en-US" dirty="0" smtClean="0"/>
              <a:t>We show that even this simple model:</a:t>
            </a:r>
          </a:p>
          <a:p>
            <a:pPr lvl="1"/>
            <a:r>
              <a:rPr lang="en-US" dirty="0" smtClean="0"/>
              <a:t>Appears to be sufficient to differentiate across tech and providers</a:t>
            </a:r>
          </a:p>
          <a:p>
            <a:pPr lvl="1"/>
            <a:r>
              <a:rPr lang="en-US" dirty="0" smtClean="0"/>
              <a:t>Could be readily adopted by ISPs (in the US) without significant cost</a:t>
            </a:r>
          </a:p>
          <a:p>
            <a:pPr marL="380970" lvl="1" indent="0">
              <a:buNone/>
            </a:pPr>
            <a:r>
              <a:rPr lang="en-US" dirty="0" smtClean="0"/>
              <a:t> </a:t>
            </a:r>
            <a:endParaRPr lang="en-US" dirty="0"/>
          </a:p>
        </p:txBody>
      </p:sp>
    </p:spTree>
    <p:extLst>
      <p:ext uri="{BB962C8B-B14F-4D97-AF65-F5344CB8AC3E}">
        <p14:creationId xmlns:p14="http://schemas.microsoft.com/office/powerpoint/2010/main" val="22829410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Dataset – FCC/</a:t>
            </a:r>
            <a:r>
              <a:rPr lang="en-US" dirty="0" err="1"/>
              <a:t>SamKnows</a:t>
            </a:r>
            <a:endParaRPr lang="en-US" dirty="0"/>
          </a:p>
        </p:txBody>
      </p:sp>
      <p:sp>
        <p:nvSpPr>
          <p:cNvPr id="3" name="Content Placeholder 2"/>
          <p:cNvSpPr>
            <a:spLocks noGrp="1"/>
          </p:cNvSpPr>
          <p:nvPr>
            <p:ph idx="1"/>
          </p:nvPr>
        </p:nvSpPr>
        <p:spPr>
          <a:xfrm>
            <a:off x="304800" y="825500"/>
            <a:ext cx="7193280" cy="4445000"/>
          </a:xfrm>
        </p:spPr>
        <p:txBody>
          <a:bodyPr/>
          <a:lstStyle/>
          <a:p>
            <a:endParaRPr lang="en-US" dirty="0" smtClean="0"/>
          </a:p>
          <a:p>
            <a:r>
              <a:rPr lang="en-US" dirty="0" smtClean="0"/>
              <a:t>Residential </a:t>
            </a:r>
            <a:r>
              <a:rPr lang="en-US" dirty="0"/>
              <a:t>gateways distributed to broadband customers in the US</a:t>
            </a:r>
          </a:p>
          <a:p>
            <a:pPr lvl="1"/>
            <a:r>
              <a:rPr lang="en-US" dirty="0"/>
              <a:t>Data made publicly available by the </a:t>
            </a:r>
            <a:r>
              <a:rPr lang="en-US" dirty="0" smtClean="0"/>
              <a:t>FCC</a:t>
            </a:r>
          </a:p>
          <a:p>
            <a:pPr lvl="1"/>
            <a:r>
              <a:rPr lang="en-US" dirty="0" smtClean="0"/>
              <a:t>Approximately 8,000 vantage points</a:t>
            </a:r>
            <a:endParaRPr lang="en-US" dirty="0"/>
          </a:p>
          <a:p>
            <a:pPr lvl="1"/>
            <a:endParaRPr lang="en-US" dirty="0" smtClean="0"/>
          </a:p>
          <a:p>
            <a:pPr lvl="1"/>
            <a:endParaRPr lang="en-US" dirty="0"/>
          </a:p>
          <a:p>
            <a:r>
              <a:rPr lang="en-US" dirty="0"/>
              <a:t>Runs </a:t>
            </a:r>
            <a:r>
              <a:rPr lang="en-US" dirty="0" smtClean="0"/>
              <a:t>hourly measurements </a:t>
            </a:r>
          </a:p>
          <a:p>
            <a:pPr lvl="1"/>
            <a:r>
              <a:rPr lang="en-US" dirty="0" smtClean="0"/>
              <a:t>Capacity</a:t>
            </a:r>
            <a:r>
              <a:rPr lang="en-US" dirty="0"/>
              <a:t>, latency, and packet loss</a:t>
            </a:r>
          </a:p>
          <a:p>
            <a:pPr lvl="1"/>
            <a:r>
              <a:rPr lang="en-US" dirty="0"/>
              <a:t>Latency and loss measurements </a:t>
            </a:r>
            <a:r>
              <a:rPr lang="en-US" dirty="0" smtClean="0"/>
              <a:t>in per </a:t>
            </a:r>
            <a:r>
              <a:rPr lang="en-US" dirty="0"/>
              <a:t>hour-long bins</a:t>
            </a:r>
          </a:p>
          <a:p>
            <a:endParaRPr lang="en-US" dirty="0"/>
          </a:p>
          <a:p>
            <a:endParaRPr lang="en-US" dirty="0"/>
          </a:p>
        </p:txBody>
      </p:sp>
      <p:pic>
        <p:nvPicPr>
          <p:cNvPr id="4" name="Picture 5"/>
          <p:cNvPicPr>
            <a:picLocks noChangeAspect="1" noChangeArrowheads="1"/>
          </p:cNvPicPr>
          <p:nvPr/>
        </p:nvPicPr>
        <p:blipFill>
          <a:blip r:embed="rId3" cstate="print"/>
          <a:srcRect/>
          <a:stretch>
            <a:fillRect/>
          </a:stretch>
        </p:blipFill>
        <p:spPr bwMode="auto">
          <a:xfrm>
            <a:off x="7483902" y="948831"/>
            <a:ext cx="825500" cy="855701"/>
          </a:xfrm>
          <a:prstGeom prst="rect">
            <a:avLst/>
          </a:prstGeom>
          <a:noFill/>
          <a:ln w="9525">
            <a:noFill/>
            <a:miter lim="800000"/>
            <a:headEnd/>
            <a:tailEnd/>
          </a:ln>
        </p:spPr>
      </p:pic>
      <p:pic>
        <p:nvPicPr>
          <p:cNvPr id="5" name="Picture 4" descr="FCC.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75273" y="2002880"/>
            <a:ext cx="834136" cy="637981"/>
          </a:xfrm>
          <a:prstGeom prst="rect">
            <a:avLst/>
          </a:prstGeom>
        </p:spPr>
      </p:pic>
      <p:pic>
        <p:nvPicPr>
          <p:cNvPr id="6" name="Picture 5" descr="netgear-router-wnr3500l-rangemax-7040998.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71726" y="2539253"/>
            <a:ext cx="1134312" cy="1134312"/>
          </a:xfrm>
          <a:prstGeom prst="rect">
            <a:avLst/>
          </a:prstGeom>
        </p:spPr>
      </p:pic>
    </p:spTree>
    <p:extLst>
      <p:ext uri="{BB962C8B-B14F-4D97-AF65-F5344CB8AC3E}">
        <p14:creationId xmlns:p14="http://schemas.microsoft.com/office/powerpoint/2010/main" val="897776275"/>
      </p:ext>
    </p:extLst>
  </p:cSld>
  <p:clrMapOvr>
    <a:masterClrMapping/>
  </p:clrMapOvr>
  <p:timing>
    <p:tnLst>
      <p:par>
        <p:cTn id="1" dur="indefinite" restart="never" nodeType="tmRoot"/>
      </p:par>
    </p:tnLst>
  </p:timing>
</p:sld>
</file>

<file path=ppt/theme/theme1.xml><?xml version="1.0" encoding="utf-8"?>
<a:theme xmlns:a="http://schemas.openxmlformats.org/drawingml/2006/main" name="AquaLabTheme_New">
  <a:themeElements>
    <a:clrScheme name="Revolutio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1_aqualab01">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aqualab01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1_aqualab01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1_aqualab01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aqualab01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1_aqualab01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1_aqualab01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
      <a:clrScheme name="1_aqualab01 7">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6666FF"/>
        </a:hlink>
        <a:folHlink>
          <a:srgbClr val="71B79C"/>
        </a:folHlink>
      </a:clrScheme>
      <a:clrMap bg1="lt1" tx1="dk1" bg2="lt2" tx2="dk2" accent1="accent1" accent2="accent2" accent3="accent3" accent4="accent4" accent5="accent5" accent6="accent6" hlink="hlink" folHlink="folHlink"/>
    </a:extraClrScheme>
    <a:extraClrScheme>
      <a:clrScheme name="1_aqualab01 8">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6666FF"/>
        </a:hlink>
        <a:folHlink>
          <a:srgbClr val="5BA2C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5800</TotalTime>
  <Words>3699</Words>
  <Application>Microsoft Macintosh PowerPoint</Application>
  <PresentationFormat>On-screen Show (16:10)</PresentationFormat>
  <Paragraphs>386</Paragraphs>
  <Slides>27</Slides>
  <Notes>27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Avenir Black</vt:lpstr>
      <vt:lpstr>Avenir Book</vt:lpstr>
      <vt:lpstr>Avenir Book Oblique</vt:lpstr>
      <vt:lpstr>Avenir Oblique</vt:lpstr>
      <vt:lpstr>Calibri</vt:lpstr>
      <vt:lpstr>Mangal</vt:lpstr>
      <vt:lpstr>Tahoma</vt:lpstr>
      <vt:lpstr>Wingdings</vt:lpstr>
      <vt:lpstr>Arial</vt:lpstr>
      <vt:lpstr>AquaLabTheme_New</vt:lpstr>
      <vt:lpstr>The utility argument Making a case for broadband SLAs</vt:lpstr>
      <vt:lpstr>PowerPoint Presentation</vt:lpstr>
      <vt:lpstr>The importance of broadband </vt:lpstr>
      <vt:lpstr>Broadband and greater expectations</vt:lpstr>
      <vt:lpstr>The need for (more comprehensive) SLAs</vt:lpstr>
      <vt:lpstr>Everyone could benefit from SLAs</vt:lpstr>
      <vt:lpstr>Open issues</vt:lpstr>
      <vt:lpstr>This work</vt:lpstr>
      <vt:lpstr>Dataset – FCC/SamKnows</vt:lpstr>
      <vt:lpstr>Crafting broadband SLAs</vt:lpstr>
      <vt:lpstr>Designing SLAs – latency thresholds</vt:lpstr>
      <vt:lpstr>Latency – determined by provider/tech</vt:lpstr>
      <vt:lpstr>Designing SLAs – loss thresholds</vt:lpstr>
      <vt:lpstr>Loss rates</vt:lpstr>
      <vt:lpstr>Designing SLAs – Capacity</vt:lpstr>
      <vt:lpstr>Consistency of throughput performance</vt:lpstr>
      <vt:lpstr>Putting it all together</vt:lpstr>
      <vt:lpstr>Evaluating SLA compliance</vt:lpstr>
      <vt:lpstr>Wireless vs. DSL </vt:lpstr>
      <vt:lpstr>Deploying SLAs</vt:lpstr>
      <vt:lpstr>Different violation risk by region </vt:lpstr>
      <vt:lpstr>Predicting SLA violation risk</vt:lpstr>
      <vt:lpstr>Predicting SLA violation risk</vt:lpstr>
      <vt:lpstr>Conclusion</vt:lpstr>
      <vt:lpstr>The utility argument: Making a case for broadband SLAs</vt:lpstr>
      <vt:lpstr>QoS metrics for broadband SLAs</vt:lpstr>
      <vt:lpstr>The importance of broadband Internet</vt:lpstr>
    </vt:vector>
  </TitlesOfParts>
  <Company/>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utility argument Making a case for broadband SLAs</dc:title>
  <dc:creator>Zachary Bischof</dc:creator>
  <cp:lastModifiedBy>Zachary Bischof</cp:lastModifiedBy>
  <cp:revision>218</cp:revision>
  <dcterms:created xsi:type="dcterms:W3CDTF">2017-03-23T00:04:44Z</dcterms:created>
  <dcterms:modified xsi:type="dcterms:W3CDTF">2017-03-30T22:49:11Z</dcterms:modified>
</cp:coreProperties>
</file>