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532" r:id="rId2"/>
    <p:sldId id="504" r:id="rId3"/>
    <p:sldId id="506" r:id="rId4"/>
    <p:sldId id="520" r:id="rId5"/>
    <p:sldId id="507" r:id="rId6"/>
    <p:sldId id="533" r:id="rId7"/>
    <p:sldId id="534" r:id="rId8"/>
    <p:sldId id="535" r:id="rId9"/>
    <p:sldId id="437" r:id="rId10"/>
    <p:sldId id="438" r:id="rId11"/>
    <p:sldId id="531" r:id="rId12"/>
    <p:sldId id="525" r:id="rId13"/>
    <p:sldId id="441" r:id="rId14"/>
    <p:sldId id="448" r:id="rId15"/>
    <p:sldId id="527" r:id="rId16"/>
    <p:sldId id="447" r:id="rId17"/>
    <p:sldId id="528" r:id="rId18"/>
    <p:sldId id="510" r:id="rId19"/>
    <p:sldId id="514" r:id="rId20"/>
    <p:sldId id="521" r:id="rId21"/>
    <p:sldId id="518" r:id="rId22"/>
    <p:sldId id="526" r:id="rId23"/>
    <p:sldId id="522" r:id="rId24"/>
    <p:sldId id="440" r:id="rId25"/>
    <p:sldId id="443" r:id="rId26"/>
    <p:sldId id="529" r:id="rId27"/>
    <p:sldId id="445" r:id="rId28"/>
    <p:sldId id="530" r:id="rId29"/>
    <p:sldId id="446" r:id="rId30"/>
    <p:sldId id="512"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E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8" autoAdjust="0"/>
    <p:restoredTop sz="74757" autoAdjust="0"/>
  </p:normalViewPr>
  <p:slideViewPr>
    <p:cSldViewPr snapToGrid="0" snapToObjects="1">
      <p:cViewPr varScale="1">
        <p:scale>
          <a:sx n="134" d="100"/>
          <a:sy n="134" d="100"/>
        </p:scale>
        <p:origin x="1592" y="192"/>
      </p:cViewPr>
      <p:guideLst>
        <p:guide orient="horz" pos="2160"/>
        <p:guide pos="2880"/>
      </p:guideLst>
    </p:cSldViewPr>
  </p:slideViewPr>
  <p:outlineViewPr>
    <p:cViewPr>
      <p:scale>
        <a:sx n="33" d="100"/>
        <a:sy n="33" d="100"/>
      </p:scale>
      <p:origin x="0" y="1786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abianbustamante:Desktop:Reliabilit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abianbustamante:Desktop:Reliabilit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fabianbustamante:Desktop:Reliabilit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Q3'16 Avg Mbps</c:v>
                </c:pt>
              </c:strCache>
            </c:strRef>
          </c:tx>
          <c:invertIfNegative val="0"/>
          <c:cat>
            <c:strRef>
              <c:f>Sheet1!$A$2:$A$6</c:f>
              <c:strCache>
                <c:ptCount val="5"/>
                <c:pt idx="0">
                  <c:v>South Korea</c:v>
                </c:pt>
                <c:pt idx="1">
                  <c:v>Hong Kong</c:v>
                </c:pt>
                <c:pt idx="2">
                  <c:v>Norway</c:v>
                </c:pt>
                <c:pt idx="3">
                  <c:v>Sweden</c:v>
                </c:pt>
                <c:pt idx="4">
                  <c:v>Switzerland</c:v>
                </c:pt>
              </c:strCache>
            </c:strRef>
          </c:cat>
          <c:val>
            <c:numRef>
              <c:f>Sheet1!$B$2:$B$6</c:f>
              <c:numCache>
                <c:formatCode>General</c:formatCode>
                <c:ptCount val="5"/>
                <c:pt idx="0">
                  <c:v>26.3</c:v>
                </c:pt>
                <c:pt idx="1">
                  <c:v>20.100000000000001</c:v>
                </c:pt>
                <c:pt idx="2">
                  <c:v>20</c:v>
                </c:pt>
                <c:pt idx="3">
                  <c:v>19.7</c:v>
                </c:pt>
                <c:pt idx="4">
                  <c:v>18.399999999999999</c:v>
                </c:pt>
              </c:numCache>
            </c:numRef>
          </c:val>
          <c:extLst>
            <c:ext xmlns:c16="http://schemas.microsoft.com/office/drawing/2014/chart" uri="{C3380CC4-5D6E-409C-BE32-E72D297353CC}">
              <c16:uniqueId val="{00000000-CCA4-674D-B470-200B3677A397}"/>
            </c:ext>
          </c:extLst>
        </c:ser>
        <c:ser>
          <c:idx val="1"/>
          <c:order val="1"/>
          <c:tx>
            <c:strRef>
              <c:f>Sheet1!$C$1</c:f>
              <c:strCache>
                <c:ptCount val="1"/>
                <c:pt idx="0">
                  <c:v>YoY Change (%)</c:v>
                </c:pt>
              </c:strCache>
            </c:strRef>
          </c:tx>
          <c:invertIfNegative val="0"/>
          <c:cat>
            <c:strRef>
              <c:f>Sheet1!$A$2:$A$6</c:f>
              <c:strCache>
                <c:ptCount val="5"/>
                <c:pt idx="0">
                  <c:v>South Korea</c:v>
                </c:pt>
                <c:pt idx="1">
                  <c:v>Hong Kong</c:v>
                </c:pt>
                <c:pt idx="2">
                  <c:v>Norway</c:v>
                </c:pt>
                <c:pt idx="3">
                  <c:v>Sweden</c:v>
                </c:pt>
                <c:pt idx="4">
                  <c:v>Switzerland</c:v>
                </c:pt>
              </c:strCache>
            </c:strRef>
          </c:cat>
          <c:val>
            <c:numRef>
              <c:f>Sheet1!$C$2:$C$6</c:f>
              <c:numCache>
                <c:formatCode>0</c:formatCode>
                <c:ptCount val="5"/>
                <c:pt idx="0">
                  <c:v>28</c:v>
                </c:pt>
                <c:pt idx="1">
                  <c:v>27</c:v>
                </c:pt>
                <c:pt idx="2">
                  <c:v>22</c:v>
                </c:pt>
                <c:pt idx="3">
                  <c:v>13</c:v>
                </c:pt>
                <c:pt idx="4">
                  <c:v>14</c:v>
                </c:pt>
              </c:numCache>
            </c:numRef>
          </c:val>
          <c:extLst>
            <c:ext xmlns:c16="http://schemas.microsoft.com/office/drawing/2014/chart" uri="{C3380CC4-5D6E-409C-BE32-E72D297353CC}">
              <c16:uniqueId val="{00000001-CCA4-674D-B470-200B3677A397}"/>
            </c:ext>
          </c:extLst>
        </c:ser>
        <c:dLbls>
          <c:showLegendKey val="0"/>
          <c:showVal val="0"/>
          <c:showCatName val="0"/>
          <c:showSerName val="0"/>
          <c:showPercent val="0"/>
          <c:showBubbleSize val="0"/>
        </c:dLbls>
        <c:gapWidth val="75"/>
        <c:overlap val="-25"/>
        <c:axId val="93923616"/>
        <c:axId val="93926368"/>
      </c:barChart>
      <c:catAx>
        <c:axId val="93923616"/>
        <c:scaling>
          <c:orientation val="minMax"/>
        </c:scaling>
        <c:delete val="0"/>
        <c:axPos val="b"/>
        <c:numFmt formatCode="General" sourceLinked="0"/>
        <c:majorTickMark val="none"/>
        <c:minorTickMark val="none"/>
        <c:tickLblPos val="nextTo"/>
        <c:txPr>
          <a:bodyPr/>
          <a:lstStyle/>
          <a:p>
            <a:pPr>
              <a:defRPr sz="1200"/>
            </a:pPr>
            <a:endParaRPr lang="en-US"/>
          </a:p>
        </c:txPr>
        <c:crossAx val="93926368"/>
        <c:crosses val="autoZero"/>
        <c:auto val="1"/>
        <c:lblAlgn val="ctr"/>
        <c:lblOffset val="100"/>
        <c:noMultiLvlLbl val="0"/>
      </c:catAx>
      <c:valAx>
        <c:axId val="93926368"/>
        <c:scaling>
          <c:orientation val="minMax"/>
        </c:scaling>
        <c:delete val="0"/>
        <c:axPos val="l"/>
        <c:majorGridlines/>
        <c:numFmt formatCode="General" sourceLinked="1"/>
        <c:majorTickMark val="none"/>
        <c:minorTickMark val="none"/>
        <c:tickLblPos val="nextTo"/>
        <c:spPr>
          <a:ln w="9525">
            <a:noFill/>
          </a:ln>
        </c:spPr>
        <c:crossAx val="93923616"/>
        <c:crosses val="autoZero"/>
        <c:crossBetween val="between"/>
      </c:valAx>
    </c:plotArea>
    <c:legend>
      <c:legendPos val="b"/>
      <c:layout>
        <c:manualLayout>
          <c:xMode val="edge"/>
          <c:yMode val="edge"/>
          <c:x val="0.305764989133403"/>
          <c:y val="0.86664452439761697"/>
          <c:w val="0.66443934599825405"/>
          <c:h val="0.133320929354976"/>
        </c:manualLayout>
      </c:layout>
      <c:overlay val="0"/>
      <c:spPr>
        <a:solidFill>
          <a:schemeClr val="bg1"/>
        </a:solidFill>
      </c:spPr>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invertIfNegative val="0"/>
          <c:cat>
            <c:strRef>
              <c:f>Sheet4!$A$3:$A$12</c:f>
              <c:strCache>
                <c:ptCount val="10"/>
                <c:pt idx="0">
                  <c:v>Verizon Fiber</c:v>
                </c:pt>
                <c:pt idx="1">
                  <c:v>Frontier Fiber</c:v>
                </c:pt>
                <c:pt idx="2">
                  <c:v>Comcast</c:v>
                </c:pt>
                <c:pt idx="3">
                  <c:v>TimeWarner</c:v>
                </c:pt>
                <c:pt idx="4">
                  <c:v>Cablevision</c:v>
                </c:pt>
                <c:pt idx="5">
                  <c:v>Qwest</c:v>
                </c:pt>
                <c:pt idx="6">
                  <c:v>Bright House</c:v>
                </c:pt>
                <c:pt idx="7">
                  <c:v>Charter</c:v>
                </c:pt>
                <c:pt idx="8">
                  <c:v>AT&amp;T</c:v>
                </c:pt>
                <c:pt idx="9">
                  <c:v>Insight</c:v>
                </c:pt>
              </c:strCache>
            </c:strRef>
          </c:cat>
          <c:val>
            <c:numRef>
              <c:f>Sheet4!$B$3:$B$12</c:f>
              <c:numCache>
                <c:formatCode>General</c:formatCode>
                <c:ptCount val="10"/>
                <c:pt idx="0">
                  <c:v>99.18</c:v>
                </c:pt>
                <c:pt idx="1">
                  <c:v>98.58</c:v>
                </c:pt>
                <c:pt idx="2">
                  <c:v>98.48</c:v>
                </c:pt>
                <c:pt idx="3">
                  <c:v>98.47</c:v>
                </c:pt>
                <c:pt idx="4">
                  <c:v>98.33</c:v>
                </c:pt>
                <c:pt idx="5">
                  <c:v>98.24</c:v>
                </c:pt>
                <c:pt idx="6">
                  <c:v>98.21</c:v>
                </c:pt>
                <c:pt idx="7">
                  <c:v>97.84</c:v>
                </c:pt>
                <c:pt idx="8">
                  <c:v>96.87</c:v>
                </c:pt>
                <c:pt idx="9">
                  <c:v>96.38</c:v>
                </c:pt>
              </c:numCache>
            </c:numRef>
          </c:val>
          <c:extLst>
            <c:ext xmlns:c16="http://schemas.microsoft.com/office/drawing/2014/chart" uri="{C3380CC4-5D6E-409C-BE32-E72D297353CC}">
              <c16:uniqueId val="{00000000-09F0-EE4E-83F5-987874963C6D}"/>
            </c:ext>
          </c:extLst>
        </c:ser>
        <c:dLbls>
          <c:showLegendKey val="0"/>
          <c:showVal val="0"/>
          <c:showCatName val="0"/>
          <c:showSerName val="0"/>
          <c:showPercent val="0"/>
          <c:showBubbleSize val="0"/>
        </c:dLbls>
        <c:gapWidth val="150"/>
        <c:overlap val="100"/>
        <c:axId val="74058752"/>
        <c:axId val="74171968"/>
      </c:barChart>
      <c:catAx>
        <c:axId val="74058752"/>
        <c:scaling>
          <c:orientation val="minMax"/>
        </c:scaling>
        <c:delete val="0"/>
        <c:axPos val="l"/>
        <c:numFmt formatCode="General" sourceLinked="0"/>
        <c:majorTickMark val="out"/>
        <c:minorTickMark val="none"/>
        <c:tickLblPos val="nextTo"/>
        <c:txPr>
          <a:bodyPr/>
          <a:lstStyle/>
          <a:p>
            <a:pPr>
              <a:defRPr sz="1200" baseline="0"/>
            </a:pPr>
            <a:endParaRPr lang="en-US"/>
          </a:p>
        </c:txPr>
        <c:crossAx val="74171968"/>
        <c:crosses val="autoZero"/>
        <c:auto val="1"/>
        <c:lblAlgn val="ctr"/>
        <c:lblOffset val="100"/>
        <c:noMultiLvlLbl val="0"/>
      </c:catAx>
      <c:valAx>
        <c:axId val="74171968"/>
        <c:scaling>
          <c:orientation val="minMax"/>
          <c:max val="100"/>
        </c:scaling>
        <c:delete val="0"/>
        <c:axPos val="b"/>
        <c:majorGridlines/>
        <c:title>
          <c:tx>
            <c:rich>
              <a:bodyPr/>
              <a:lstStyle/>
              <a:p>
                <a:pPr>
                  <a:defRPr/>
                </a:pPr>
                <a:r>
                  <a:rPr lang="en-US" baseline="0" dirty="0"/>
                  <a:t>Average availability at 1%</a:t>
                </a:r>
              </a:p>
            </c:rich>
          </c:tx>
          <c:overlay val="0"/>
        </c:title>
        <c:numFmt formatCode="General" sourceLinked="1"/>
        <c:majorTickMark val="out"/>
        <c:minorTickMark val="none"/>
        <c:tickLblPos val="nextTo"/>
        <c:crossAx val="7405875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3"/>
          <c:order val="0"/>
          <c:invertIfNegative val="0"/>
          <c:cat>
            <c:strRef>
              <c:f>Sheet4!$A$10:$A$18</c:f>
              <c:strCache>
                <c:ptCount val="9"/>
                <c:pt idx="0">
                  <c:v>Charter</c:v>
                </c:pt>
                <c:pt idx="1">
                  <c:v>AT&amp;T</c:v>
                </c:pt>
                <c:pt idx="2">
                  <c:v>Insight</c:v>
                </c:pt>
                <c:pt idx="3">
                  <c:v>Cox</c:v>
                </c:pt>
                <c:pt idx="4">
                  <c:v>CenturyLink</c:v>
                </c:pt>
                <c:pt idx="5">
                  <c:v>Verison DSL</c:v>
                </c:pt>
                <c:pt idx="6">
                  <c:v>Mediacom</c:v>
                </c:pt>
                <c:pt idx="7">
                  <c:v>Windstream</c:v>
                </c:pt>
                <c:pt idx="8">
                  <c:v>Frontier DSL</c:v>
                </c:pt>
              </c:strCache>
            </c:strRef>
          </c:cat>
          <c:val>
            <c:numRef>
              <c:f>Sheet4!$E$10:$E$18</c:f>
              <c:numCache>
                <c:formatCode>General</c:formatCode>
                <c:ptCount val="9"/>
                <c:pt idx="0">
                  <c:v>189</c:v>
                </c:pt>
                <c:pt idx="1">
                  <c:v>274</c:v>
                </c:pt>
                <c:pt idx="2">
                  <c:v>318</c:v>
                </c:pt>
                <c:pt idx="3">
                  <c:v>320</c:v>
                </c:pt>
                <c:pt idx="4">
                  <c:v>322</c:v>
                </c:pt>
                <c:pt idx="5">
                  <c:v>389</c:v>
                </c:pt>
                <c:pt idx="6">
                  <c:v>396</c:v>
                </c:pt>
                <c:pt idx="7">
                  <c:v>495</c:v>
                </c:pt>
                <c:pt idx="8">
                  <c:v>553</c:v>
                </c:pt>
              </c:numCache>
            </c:numRef>
          </c:val>
          <c:extLst>
            <c:ext xmlns:c16="http://schemas.microsoft.com/office/drawing/2014/chart" uri="{C3380CC4-5D6E-409C-BE32-E72D297353CC}">
              <c16:uniqueId val="{00000000-D4E5-FF46-B8C1-76A8C27D7019}"/>
            </c:ext>
          </c:extLst>
        </c:ser>
        <c:dLbls>
          <c:showLegendKey val="0"/>
          <c:showVal val="0"/>
          <c:showCatName val="0"/>
          <c:showSerName val="0"/>
          <c:showPercent val="0"/>
          <c:showBubbleSize val="0"/>
        </c:dLbls>
        <c:gapWidth val="150"/>
        <c:axId val="73970576"/>
        <c:axId val="-66958016"/>
      </c:barChart>
      <c:catAx>
        <c:axId val="73970576"/>
        <c:scaling>
          <c:orientation val="minMax"/>
        </c:scaling>
        <c:delete val="0"/>
        <c:axPos val="l"/>
        <c:numFmt formatCode="General" sourceLinked="0"/>
        <c:majorTickMark val="out"/>
        <c:minorTickMark val="none"/>
        <c:tickLblPos val="nextTo"/>
        <c:crossAx val="-66958016"/>
        <c:crosses val="autoZero"/>
        <c:auto val="1"/>
        <c:lblAlgn val="ctr"/>
        <c:lblOffset val="100"/>
        <c:tickLblSkip val="1"/>
        <c:noMultiLvlLbl val="0"/>
      </c:catAx>
      <c:valAx>
        <c:axId val="-66958016"/>
        <c:scaling>
          <c:orientation val="minMax"/>
        </c:scaling>
        <c:delete val="0"/>
        <c:axPos val="b"/>
        <c:majorGridlines/>
        <c:numFmt formatCode="General" sourceLinked="1"/>
        <c:majorTickMark val="out"/>
        <c:minorTickMark val="none"/>
        <c:tickLblPos val="nextTo"/>
        <c:crossAx val="739705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5"/>
          <c:order val="0"/>
          <c:invertIfNegative val="0"/>
          <c:cat>
            <c:strRef>
              <c:f>Sheet5!$A$10:$A$18</c:f>
              <c:strCache>
                <c:ptCount val="9"/>
                <c:pt idx="0">
                  <c:v>Qwest</c:v>
                </c:pt>
                <c:pt idx="1">
                  <c:v>Windstream</c:v>
                </c:pt>
                <c:pt idx="2">
                  <c:v>AT&amp;T</c:v>
                </c:pt>
                <c:pt idx="3">
                  <c:v>CenturyLink</c:v>
                </c:pt>
                <c:pt idx="4">
                  <c:v>Cox</c:v>
                </c:pt>
                <c:pt idx="5">
                  <c:v>Mediacom</c:v>
                </c:pt>
                <c:pt idx="6">
                  <c:v>Verison DSL</c:v>
                </c:pt>
                <c:pt idx="7">
                  <c:v>Insight</c:v>
                </c:pt>
                <c:pt idx="8">
                  <c:v>Frontier DSL</c:v>
                </c:pt>
              </c:strCache>
            </c:strRef>
          </c:cat>
          <c:val>
            <c:numRef>
              <c:f>Sheet5!$G$10:$G$18</c:f>
              <c:numCache>
                <c:formatCode>General</c:formatCode>
                <c:ptCount val="9"/>
                <c:pt idx="0">
                  <c:v>42.8</c:v>
                </c:pt>
                <c:pt idx="1">
                  <c:v>50.6</c:v>
                </c:pt>
                <c:pt idx="2">
                  <c:v>51.1</c:v>
                </c:pt>
                <c:pt idx="3">
                  <c:v>53.7</c:v>
                </c:pt>
                <c:pt idx="4">
                  <c:v>58.4</c:v>
                </c:pt>
                <c:pt idx="5">
                  <c:v>85.3</c:v>
                </c:pt>
                <c:pt idx="6">
                  <c:v>88</c:v>
                </c:pt>
                <c:pt idx="7">
                  <c:v>93</c:v>
                </c:pt>
                <c:pt idx="8">
                  <c:v>98.7</c:v>
                </c:pt>
              </c:numCache>
            </c:numRef>
          </c:val>
          <c:extLst>
            <c:ext xmlns:c16="http://schemas.microsoft.com/office/drawing/2014/chart" uri="{C3380CC4-5D6E-409C-BE32-E72D297353CC}">
              <c16:uniqueId val="{00000000-1389-0243-BB17-D630D391AD2D}"/>
            </c:ext>
          </c:extLst>
        </c:ser>
        <c:dLbls>
          <c:showLegendKey val="0"/>
          <c:showVal val="0"/>
          <c:showCatName val="0"/>
          <c:showSerName val="0"/>
          <c:showPercent val="0"/>
          <c:showBubbleSize val="0"/>
        </c:dLbls>
        <c:gapWidth val="150"/>
        <c:axId val="96471344"/>
        <c:axId val="74099296"/>
      </c:barChart>
      <c:catAx>
        <c:axId val="96471344"/>
        <c:scaling>
          <c:orientation val="minMax"/>
        </c:scaling>
        <c:delete val="0"/>
        <c:axPos val="l"/>
        <c:numFmt formatCode="General" sourceLinked="0"/>
        <c:majorTickMark val="out"/>
        <c:minorTickMark val="none"/>
        <c:tickLblPos val="nextTo"/>
        <c:crossAx val="74099296"/>
        <c:crosses val="autoZero"/>
        <c:auto val="1"/>
        <c:lblAlgn val="ctr"/>
        <c:lblOffset val="100"/>
        <c:tickLblSkip val="1"/>
        <c:noMultiLvlLbl val="0"/>
      </c:catAx>
      <c:valAx>
        <c:axId val="74099296"/>
        <c:scaling>
          <c:orientation val="minMax"/>
        </c:scaling>
        <c:delete val="0"/>
        <c:axPos val="b"/>
        <c:majorGridlines/>
        <c:numFmt formatCode="General" sourceLinked="1"/>
        <c:majorTickMark val="out"/>
        <c:minorTickMark val="none"/>
        <c:tickLblPos val="nextTo"/>
        <c:crossAx val="9647134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179B4-F997-D14E-822F-9FC69CE03670}" type="datetimeFigureOut">
              <a:rPr lang="en-US" smtClean="0"/>
              <a:t>9/21/18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F46FD7-2071-D545-BE76-98C1CEF5A50C}" type="slidenum">
              <a:rPr lang="en-US" smtClean="0"/>
              <a:t>‹#›</a:t>
            </a:fld>
            <a:endParaRPr lang="en-US"/>
          </a:p>
        </p:txBody>
      </p:sp>
    </p:spTree>
    <p:extLst>
      <p:ext uri="{BB962C8B-B14F-4D97-AF65-F5344CB8AC3E}">
        <p14:creationId xmlns:p14="http://schemas.microsoft.com/office/powerpoint/2010/main" val="971816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Greetings, as Jason mentioned, my name is Zachary Bischof. I recently completed my PhD at Northwestern University and am currently doing a post doc at the IIJ Research Lab. Today I’ll be talking about some ongoing work on broadband service reliability. </a:t>
            </a:r>
          </a:p>
          <a:p>
            <a:endParaRPr lang="en-US" dirty="0"/>
          </a:p>
          <a:p>
            <a:endParaRPr lang="en-US" dirty="0"/>
          </a:p>
        </p:txBody>
      </p:sp>
      <p:sp>
        <p:nvSpPr>
          <p:cNvPr id="4" name="Slide Number Placeholder 3"/>
          <p:cNvSpPr>
            <a:spLocks noGrp="1"/>
          </p:cNvSpPr>
          <p:nvPr>
            <p:ph type="sldNum" sz="quarter" idx="10"/>
          </p:nvPr>
        </p:nvSpPr>
        <p:spPr/>
        <p:txBody>
          <a:bodyPr/>
          <a:lstStyle/>
          <a:p>
            <a:fld id="{2BFE6D1F-0326-DA41-8D30-BEFAB18BAA44}" type="slidenum">
              <a:rPr lang="en-US" smtClean="0"/>
              <a:t>1</a:t>
            </a:fld>
            <a:endParaRPr lang="en-US"/>
          </a:p>
        </p:txBody>
      </p:sp>
    </p:spTree>
    <p:extLst>
      <p:ext uri="{BB962C8B-B14F-4D97-AF65-F5344CB8AC3E}">
        <p14:creationId xmlns:p14="http://schemas.microsoft.com/office/powerpoint/2010/main" val="313484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issues with quantifying reliability in the context of the Internet is how to precisely define both reliability and a failure. </a:t>
            </a:r>
          </a:p>
          <a:p>
            <a:endParaRPr lang="en-US" dirty="0"/>
          </a:p>
          <a:p>
            <a:r>
              <a:rPr lang="en-US" dirty="0"/>
              <a:t>In this work, we’re talking about reliability in terms of whether or not the network service is available. Other works, including some from my lab, have looked at reliability in terms of consistency of performance. </a:t>
            </a:r>
          </a:p>
          <a:p>
            <a:endParaRPr lang="en-US" dirty="0"/>
          </a:p>
          <a:p>
            <a:r>
              <a:rPr lang="en-US" dirty="0"/>
              <a:t>Next, a failure in a “best effort” system like the Internet is difficult to define. A single lost packet shouldn’t be marked as a failure of the service. So we’ll be looking at the distribution of loss rates observed on each ISP and compare at different loss rate thresholds. </a:t>
            </a:r>
          </a:p>
          <a:p>
            <a:endParaRPr lang="en-US" dirty="0"/>
          </a:p>
          <a:p>
            <a:r>
              <a:rPr lang="en-US" dirty="0"/>
              <a:t>This figure represents the fraction of hours less than each loss rate threshold. Curves that are up and to the left represent more reliable connections. Lower and to the right means that high loss rates occur more frequently. </a:t>
            </a:r>
          </a:p>
          <a:p>
            <a:endParaRPr lang="en-US" dirty="0"/>
          </a:p>
          <a:p>
            <a:r>
              <a:rPr lang="en-US" dirty="0"/>
              <a:t>Five nines = ~5 minutes per year</a:t>
            </a:r>
          </a:p>
          <a:p>
            <a:r>
              <a:rPr lang="en-US" dirty="0"/>
              <a:t>Four nines = ~1 hour per year</a:t>
            </a:r>
          </a:p>
          <a:p>
            <a:r>
              <a:rPr lang="en-US" dirty="0"/>
              <a:t>Three nines = ~9 hours per year</a:t>
            </a:r>
          </a:p>
          <a:p>
            <a:r>
              <a:rPr lang="en-US" dirty="0"/>
              <a:t>Two nines = ~3.5 days per year</a:t>
            </a:r>
          </a:p>
          <a:p>
            <a:r>
              <a:rPr lang="en-US" dirty="0"/>
              <a:t>One nine = ~1 week</a:t>
            </a:r>
          </a:p>
        </p:txBody>
      </p:sp>
      <p:sp>
        <p:nvSpPr>
          <p:cNvPr id="4" name="Slide Number Placeholder 3"/>
          <p:cNvSpPr>
            <a:spLocks noGrp="1"/>
          </p:cNvSpPr>
          <p:nvPr>
            <p:ph type="sldNum" sz="quarter" idx="5"/>
          </p:nvPr>
        </p:nvSpPr>
        <p:spPr/>
        <p:txBody>
          <a:bodyPr/>
          <a:lstStyle/>
          <a:p>
            <a:fld id="{0AF46FD7-2071-D545-BE76-98C1CEF5A50C}" type="slidenum">
              <a:rPr lang="en-US" smtClean="0"/>
              <a:t>11</a:t>
            </a:fld>
            <a:endParaRPr lang="en-US"/>
          </a:p>
        </p:txBody>
      </p:sp>
    </p:spTree>
    <p:extLst>
      <p:ext uri="{BB962C8B-B14F-4D97-AF65-F5344CB8AC3E}">
        <p14:creationId xmlns:p14="http://schemas.microsoft.com/office/powerpoint/2010/main" val="352390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ranking of how these ISPs compare changes at a different threshold. In this case, Mediacom performs worse than Insight at the 1% loss rate threshold, but better than Insight at the 10% loss threshold. </a:t>
            </a:r>
          </a:p>
          <a:p>
            <a:endParaRPr lang="en-US" dirty="0"/>
          </a:p>
          <a:p>
            <a:r>
              <a:rPr lang="en-US" dirty="0"/>
              <a:t>Throughout this work, we compare providers across these thresholds because depending on the type application, performance can degrade significantly above these thresholds. Other works have shown that online gaming can be significantly affected at 1% loss. Live video streaming can start to suffer around 5% loss. And by 10% loss, most applications, even simple web browsing, suffer significantly. </a:t>
            </a:r>
          </a:p>
          <a:p>
            <a:endParaRPr lang="en-US" dirty="0"/>
          </a:p>
          <a:p>
            <a:r>
              <a:rPr lang="en-US" dirty="0"/>
              <a:t>Comcast -&gt; Cox -&gt; Insight -&gt; Mediacom at 1%</a:t>
            </a:r>
          </a:p>
          <a:p>
            <a:r>
              <a:rPr lang="en-US" dirty="0"/>
              <a:t>Comcast</a:t>
            </a:r>
            <a:r>
              <a:rPr lang="en-US" baseline="0" dirty="0"/>
              <a:t> -&gt; Cox -&gt; Mediacom -&gt; Insight at 10%</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12</a:t>
            </a:fld>
            <a:endParaRPr lang="en-US"/>
          </a:p>
        </p:txBody>
      </p:sp>
    </p:spTree>
    <p:extLst>
      <p:ext uri="{BB962C8B-B14F-4D97-AF65-F5344CB8AC3E}">
        <p14:creationId xmlns:p14="http://schemas.microsoft.com/office/powerpoint/2010/main" val="192552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briefly go over some of the highlights, but in our paper, we look evaluate services across different groupings. We compared across providers, by technology, across “tiers” of service (business vs. residential), demographics in the regions, and study ISP DNS availability. </a:t>
            </a:r>
          </a:p>
        </p:txBody>
      </p:sp>
      <p:sp>
        <p:nvSpPr>
          <p:cNvPr id="4" name="Slide Number Placeholder 3"/>
          <p:cNvSpPr>
            <a:spLocks noGrp="1"/>
          </p:cNvSpPr>
          <p:nvPr>
            <p:ph type="sldNum" sz="quarter" idx="5"/>
          </p:nvPr>
        </p:nvSpPr>
        <p:spPr/>
        <p:txBody>
          <a:bodyPr/>
          <a:lstStyle/>
          <a:p>
            <a:fld id="{0AF46FD7-2071-D545-BE76-98C1CEF5A50C}" type="slidenum">
              <a:rPr lang="en-US" smtClean="0"/>
              <a:t>13</a:t>
            </a:fld>
            <a:endParaRPr lang="en-US"/>
          </a:p>
        </p:txBody>
      </p:sp>
    </p:spTree>
    <p:extLst>
      <p:ext uri="{BB962C8B-B14F-4D97-AF65-F5344CB8AC3E}">
        <p14:creationId xmlns:p14="http://schemas.microsoft.com/office/powerpoint/2010/main" val="91236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results by provider, if we use the 1% loss rate as the threshold for a failure, then only a single provider is able to meet two nines of availability. At the 10% loss threshold, about 2/3 of the providers are able to reach two nines, though none are able to reach three nines of availability. This corresponds to a total of over 3 days of unavailability annually. </a:t>
            </a:r>
          </a:p>
        </p:txBody>
      </p:sp>
      <p:sp>
        <p:nvSpPr>
          <p:cNvPr id="4" name="Slide Number Placeholder 3"/>
          <p:cNvSpPr>
            <a:spLocks noGrp="1"/>
          </p:cNvSpPr>
          <p:nvPr>
            <p:ph type="sldNum" sz="quarter" idx="10"/>
          </p:nvPr>
        </p:nvSpPr>
        <p:spPr/>
        <p:txBody>
          <a:bodyPr/>
          <a:lstStyle/>
          <a:p>
            <a:fld id="{0AF46FD7-2071-D545-BE76-98C1CEF5A50C}" type="slidenum">
              <a:rPr lang="en-US" smtClean="0"/>
              <a:t>14</a:t>
            </a:fld>
            <a:endParaRPr lang="en-US"/>
          </a:p>
        </p:txBody>
      </p:sp>
    </p:spTree>
    <p:extLst>
      <p:ext uri="{BB962C8B-B14F-4D97-AF65-F5344CB8AC3E}">
        <p14:creationId xmlns:p14="http://schemas.microsoft.com/office/powerpoint/2010/main" val="57515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technologies, the trends were close to what we expected. Fiber services tended to be the most reliable, followed by cable and DSL. </a:t>
            </a:r>
            <a:r>
              <a:rPr lang="en-US" baseline="0" dirty="0"/>
              <a:t>Wireless and satellite trailed further behind.</a:t>
            </a:r>
            <a:endParaRPr lang="en-US" dirty="0"/>
          </a:p>
          <a:p>
            <a:endParaRPr lang="en-US" dirty="0"/>
          </a:p>
        </p:txBody>
      </p:sp>
      <p:sp>
        <p:nvSpPr>
          <p:cNvPr id="4" name="Slide Number Placeholder 3"/>
          <p:cNvSpPr>
            <a:spLocks noGrp="1"/>
          </p:cNvSpPr>
          <p:nvPr>
            <p:ph type="sldNum" sz="quarter" idx="5"/>
          </p:nvPr>
        </p:nvSpPr>
        <p:spPr/>
        <p:txBody>
          <a:bodyPr/>
          <a:lstStyle/>
          <a:p>
            <a:fld id="{0AF46FD7-2071-D545-BE76-98C1CEF5A50C}" type="slidenum">
              <a:rPr lang="en-US" smtClean="0"/>
              <a:t>15</a:t>
            </a:fld>
            <a:endParaRPr lang="en-US"/>
          </a:p>
        </p:txBody>
      </p:sp>
    </p:spTree>
    <p:extLst>
      <p:ext uri="{BB962C8B-B14F-4D97-AF65-F5344CB8AC3E}">
        <p14:creationId xmlns:p14="http://schemas.microsoft.com/office/powerpoint/2010/main" val="3869223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it’s difficult to state definitively that these trends are due solely to the technology being used. It is possible that companies with fiber services happen to be more reliable for other reasons. Luckily, there are a handful of providers in our dataset that offer service over multiple technologies, DSL and fiber. For each provider, customers of fiber services measured higher service reliability. </a:t>
            </a:r>
          </a:p>
          <a:p>
            <a:endParaRPr lang="en-US" dirty="0"/>
          </a:p>
          <a:p>
            <a:r>
              <a:rPr lang="en-US" dirty="0"/>
              <a:t>There were also some providers that also had “business” tier offerings. Though the sample size of these services was somewhat small, we were unable to differentiate them in terms of service availability from residential services. </a:t>
            </a:r>
          </a:p>
          <a:p>
            <a:endParaRPr lang="en-US" dirty="0"/>
          </a:p>
        </p:txBody>
      </p:sp>
      <p:sp>
        <p:nvSpPr>
          <p:cNvPr id="4" name="Slide Number Placeholder 3"/>
          <p:cNvSpPr>
            <a:spLocks noGrp="1"/>
          </p:cNvSpPr>
          <p:nvPr>
            <p:ph type="sldNum" sz="quarter" idx="5"/>
          </p:nvPr>
        </p:nvSpPr>
        <p:spPr/>
        <p:txBody>
          <a:bodyPr/>
          <a:lstStyle/>
          <a:p>
            <a:fld id="{0AF46FD7-2071-D545-BE76-98C1CEF5A50C}" type="slidenum">
              <a:rPr lang="en-US" smtClean="0"/>
              <a:t>16</a:t>
            </a:fld>
            <a:endParaRPr lang="en-US"/>
          </a:p>
        </p:txBody>
      </p:sp>
    </p:spTree>
    <p:extLst>
      <p:ext uri="{BB962C8B-B14F-4D97-AF65-F5344CB8AC3E}">
        <p14:creationId xmlns:p14="http://schemas.microsoft.com/office/powerpoint/2010/main" val="2600513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also looked at longitudinal trends across the providers. Unfortunately, we did not really see any consistent improvement across the datasets. However, some providers did tend to be noticeably more consistent than others. </a:t>
            </a:r>
          </a:p>
        </p:txBody>
      </p:sp>
      <p:sp>
        <p:nvSpPr>
          <p:cNvPr id="4" name="Slide Number Placeholder 3"/>
          <p:cNvSpPr>
            <a:spLocks noGrp="1"/>
          </p:cNvSpPr>
          <p:nvPr>
            <p:ph type="sldNum" sz="quarter" idx="5"/>
          </p:nvPr>
        </p:nvSpPr>
        <p:spPr/>
        <p:txBody>
          <a:bodyPr/>
          <a:lstStyle/>
          <a:p>
            <a:fld id="{0AF46FD7-2071-D545-BE76-98C1CEF5A50C}" type="slidenum">
              <a:rPr lang="en-US" smtClean="0"/>
              <a:t>17</a:t>
            </a:fld>
            <a:endParaRPr lang="en-US"/>
          </a:p>
        </p:txBody>
      </p:sp>
    </p:spTree>
    <p:extLst>
      <p:ext uri="{BB962C8B-B14F-4D97-AF65-F5344CB8AC3E}">
        <p14:creationId xmlns:p14="http://schemas.microsoft.com/office/powerpoint/2010/main" val="411235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reliability engineering, there are two traditional ways to improve the reliability of a system. One is to improve the parts and reduce the probability of component failure. The second is to add redundancy.</a:t>
            </a:r>
          </a:p>
          <a:p>
            <a:endParaRPr lang="en-US" dirty="0"/>
          </a:p>
          <a:p>
            <a:r>
              <a:rPr lang="en-US" dirty="0"/>
              <a:t>Unfortunately, improving the technology is a long expensive process and not something we can easily try. </a:t>
            </a:r>
          </a:p>
        </p:txBody>
      </p:sp>
      <p:sp>
        <p:nvSpPr>
          <p:cNvPr id="4" name="Slide Number Placeholder 3"/>
          <p:cNvSpPr>
            <a:spLocks noGrp="1"/>
          </p:cNvSpPr>
          <p:nvPr>
            <p:ph type="sldNum" sz="quarter" idx="5"/>
          </p:nvPr>
        </p:nvSpPr>
        <p:spPr/>
        <p:txBody>
          <a:bodyPr/>
          <a:lstStyle/>
          <a:p>
            <a:fld id="{0AF46FD7-2071-D545-BE76-98C1CEF5A50C}" type="slidenum">
              <a:rPr lang="en-US" smtClean="0"/>
              <a:t>18</a:t>
            </a:fld>
            <a:endParaRPr lang="en-US"/>
          </a:p>
        </p:txBody>
      </p:sp>
    </p:spTree>
    <p:extLst>
      <p:ext uri="{BB962C8B-B14F-4D97-AF65-F5344CB8AC3E}">
        <p14:creationId xmlns:p14="http://schemas.microsoft.com/office/powerpoint/2010/main" val="3102145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leaves us with the possibility of adding redundancy. Our idea here is to “</a:t>
            </a:r>
            <a:r>
              <a:rPr lang="en-US" dirty="0" err="1"/>
              <a:t>multihome</a:t>
            </a:r>
            <a:r>
              <a:rPr lang="en-US" dirty="0"/>
              <a:t>” the access link. There are multiple ways this can be done, such as neighbors lending access to their network as a backup. A number of ISPs are also in the mobile market and could potentially provide customers with a 4G backup connection (perhaps limited). </a:t>
            </a:r>
          </a:p>
          <a:p>
            <a:endParaRPr lang="en-US" dirty="0"/>
          </a:p>
          <a:p>
            <a:r>
              <a:rPr lang="en-US" dirty="0"/>
              <a:t>To get a sense of the potential of this approach, we simulated a multihomed connection by grouping users in the same census block. Though two users in the same census block may not be able to feasible share their connections, it does give us an idea of how much improvement we could see from this approach.</a:t>
            </a:r>
          </a:p>
          <a:p>
            <a:endParaRPr lang="en-US" dirty="0"/>
          </a:p>
          <a:p>
            <a:endParaRPr lang="en-US" dirty="0"/>
          </a:p>
        </p:txBody>
      </p:sp>
      <p:sp>
        <p:nvSpPr>
          <p:cNvPr id="4" name="Slide Number Placeholder 3"/>
          <p:cNvSpPr>
            <a:spLocks noGrp="1"/>
          </p:cNvSpPr>
          <p:nvPr>
            <p:ph type="sldNum" sz="quarter" idx="5"/>
          </p:nvPr>
        </p:nvSpPr>
        <p:spPr/>
        <p:txBody>
          <a:bodyPr/>
          <a:lstStyle/>
          <a:p>
            <a:fld id="{0AF46FD7-2071-D545-BE76-98C1CEF5A50C}" type="slidenum">
              <a:rPr lang="en-US" smtClean="0"/>
              <a:t>19</a:t>
            </a:fld>
            <a:endParaRPr lang="en-US"/>
          </a:p>
        </p:txBody>
      </p:sp>
    </p:spTree>
    <p:extLst>
      <p:ext uri="{BB962C8B-B14F-4D97-AF65-F5344CB8AC3E}">
        <p14:creationId xmlns:p14="http://schemas.microsoft.com/office/powerpoint/2010/main" val="122031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40E3E74-58FA-2349-97AE-410CEC8A8310}" type="slidenum">
              <a:rPr lang="en-US" smtClean="0"/>
              <a:t>21</a:t>
            </a:fld>
            <a:endParaRPr lang="en-US"/>
          </a:p>
        </p:txBody>
      </p:sp>
    </p:spTree>
    <p:extLst>
      <p:ext uri="{BB962C8B-B14F-4D97-AF65-F5344CB8AC3E}">
        <p14:creationId xmlns:p14="http://schemas.microsoft.com/office/powerpoint/2010/main" val="1805780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 sure I don’t really need to sell people here on the importance and growth of broadband in the last few decades, but there are just a couple of points I’d like to highlight really quick. </a:t>
            </a:r>
          </a:p>
          <a:p>
            <a:endParaRPr lang="en-US" baseline="0" dirty="0"/>
          </a:p>
          <a:p>
            <a:r>
              <a:rPr lang="en-US" baseline="0" dirty="0"/>
              <a:t>Mobile subscriptions have received a lot of attention in recent years, due to their wide adoption over the last decade, but in most regions this is supplementary to a connection at home. And while this growth has slowed down in recent years, the amount of traffic over fixed line connections has grown rapidly.</a:t>
            </a:r>
          </a:p>
          <a:p>
            <a:endParaRPr lang="en-US" baseline="0" dirty="0"/>
          </a:p>
          <a:p>
            <a:r>
              <a:rPr lang="en-US" baseline="0" dirty="0"/>
              <a:t>Part of this is likely due to increases in broadband access speeds. Subscribers in countries that are investing heavily in broadband access infrastructure have seen speeds increase by 15-20% year to year. </a:t>
            </a:r>
          </a:p>
          <a:p>
            <a:endParaRPr lang="en-US" baseline="0" dirty="0"/>
          </a:p>
          <a:p>
            <a:endParaRPr lang="en-US" baseline="0" dirty="0"/>
          </a:p>
          <a:p>
            <a:endParaRPr lang="en-US" baseline="0" dirty="0"/>
          </a:p>
          <a:p>
            <a:endParaRPr lang="en-US" baseline="0" dirty="0"/>
          </a:p>
          <a:p>
            <a:endParaRPr lang="en-US" baseline="0" dirty="0"/>
          </a:p>
          <a:p>
            <a:endParaRPr lang="en-US" baseline="0" dirty="0"/>
          </a:p>
          <a:p>
            <a:r>
              <a:rPr lang="en-US" baseline="0" dirty="0"/>
              <a:t>Nearly 1 billion fixed line connections (</a:t>
            </a:r>
            <a:r>
              <a:rPr lang="en-US" dirty="0"/>
              <a:t>884 million).</a:t>
            </a:r>
          </a:p>
          <a:p>
            <a:r>
              <a:rPr lang="en-US" baseline="0" dirty="0"/>
              <a:t>“</a:t>
            </a:r>
            <a:r>
              <a:rPr lang="en-US" dirty="0"/>
              <a:t>while IHS/</a:t>
            </a:r>
            <a:r>
              <a:rPr lang="en-US" dirty="0" err="1"/>
              <a:t>Infonetics</a:t>
            </a:r>
            <a:r>
              <a:rPr lang="en-US" dirty="0"/>
              <a:t> Research estimated that fixed broadband will reach 1 billion worldwide in 2019”</a:t>
            </a:r>
          </a:p>
          <a:p>
            <a:r>
              <a:rPr lang="en-US" baseline="0" dirty="0"/>
              <a:t>“</a:t>
            </a:r>
            <a:r>
              <a:rPr lang="en-US" dirty="0"/>
              <a:t>Growth in fixed broadband subscriptions roughly matches growth in overall Internet usage, with fixed broadband continuing to maintain its overall share in Internet usage over the last four years, despite the explosion of mobile broadband.”</a:t>
            </a:r>
          </a:p>
          <a:p>
            <a:pPr marL="0" marR="0" indent="0" algn="l" defTabSz="713232" rtl="0" eaLnBrk="1" fontAlgn="auto" latinLnBrk="0" hangingPunct="1">
              <a:lnSpc>
                <a:spcPct val="100000"/>
              </a:lnSpc>
              <a:spcBef>
                <a:spcPts val="0"/>
              </a:spcBef>
              <a:spcAft>
                <a:spcPts val="0"/>
              </a:spcAft>
              <a:buClrTx/>
              <a:buSzTx/>
              <a:buFontTx/>
              <a:buNone/>
              <a:tabLst/>
              <a:defRPr/>
            </a:pPr>
            <a:r>
              <a:rPr lang="en-US" baseline="0" dirty="0"/>
              <a:t>“</a:t>
            </a:r>
            <a:r>
              <a:rPr lang="en-US" dirty="0"/>
              <a:t>The speed and capacity of passive optical networks </a:t>
            </a:r>
            <a:r>
              <a:rPr lang="en-US" dirty="0" err="1"/>
              <a:t>contiue</a:t>
            </a:r>
            <a:r>
              <a:rPr lang="en-US" dirty="0"/>
              <a:t> to increase steadily, helping promote quality of experience (</a:t>
            </a:r>
            <a:r>
              <a:rPr lang="en-US" dirty="0" err="1"/>
              <a:t>QoE</a:t>
            </a:r>
            <a:r>
              <a:rPr lang="en-US" dirty="0"/>
              <a:t>) in new services and applications”</a:t>
            </a:r>
          </a:p>
          <a:p>
            <a:endParaRPr lang="en-US" sz="2000" dirty="0"/>
          </a:p>
          <a:p>
            <a:r>
              <a:rPr lang="en-US" sz="2000" dirty="0"/>
              <a:t>Instrumental for social and economic development</a:t>
            </a:r>
            <a:endParaRPr lang="en-US" sz="1800" dirty="0"/>
          </a:p>
          <a:p>
            <a:pPr lvl="1"/>
            <a:r>
              <a:rPr lang="en-US" sz="1800" dirty="0"/>
              <a:t>Evidence that increasing capacity can increase GDP</a:t>
            </a:r>
          </a:p>
          <a:p>
            <a:endParaRPr lang="en-US" sz="2000" dirty="0"/>
          </a:p>
          <a:p>
            <a:r>
              <a:rPr lang="en-US" sz="2000" dirty="0"/>
              <a:t>Declared a basic human right in several countries </a:t>
            </a:r>
          </a:p>
          <a:p>
            <a:pPr lvl="1"/>
            <a:r>
              <a:rPr lang="en-US" sz="1800" dirty="0"/>
              <a:t>E.g. France, Finland, Spain, Greece</a:t>
            </a:r>
          </a:p>
          <a:p>
            <a:pPr lvl="1"/>
            <a:endParaRPr lang="en-US" sz="1800" dirty="0"/>
          </a:p>
          <a:p>
            <a:pPr marL="356616" marR="0" lvl="1" indent="0" algn="l" defTabSz="713232" rtl="0" eaLnBrk="1" fontAlgn="auto" latinLnBrk="0" hangingPunct="1">
              <a:lnSpc>
                <a:spcPct val="100000"/>
              </a:lnSpc>
              <a:spcBef>
                <a:spcPts val="0"/>
              </a:spcBef>
              <a:spcAft>
                <a:spcPts val="0"/>
              </a:spcAft>
              <a:buClrTx/>
              <a:buSzTx/>
              <a:buFontTx/>
              <a:buNone/>
              <a:tabLst/>
              <a:defRPr/>
            </a:pPr>
            <a:r>
              <a:rPr lang="en-US" sz="1800" dirty="0"/>
              <a:t>Over the past decade, broadband networks have </a:t>
            </a:r>
            <a:r>
              <a:rPr lang="en-US" sz="1800" baseline="0" dirty="0"/>
              <a:t>become one of the fastest growing sectors of the Internet. Studies have shown that increased access to broadband can result in social and economic gains, such as an increase in GDP. In some countries, as well as the UN, have declared broadband access a basic human right, similar to access to education or water, and many governments have taken steps to increase access to broadband services. </a:t>
            </a:r>
          </a:p>
          <a:p>
            <a:pPr lvl="1"/>
            <a:endParaRPr lang="en-US" sz="1800" dirty="0"/>
          </a:p>
        </p:txBody>
      </p:sp>
      <p:sp>
        <p:nvSpPr>
          <p:cNvPr id="4" name="Slide Number Placeholder 3"/>
          <p:cNvSpPr>
            <a:spLocks noGrp="1"/>
          </p:cNvSpPr>
          <p:nvPr>
            <p:ph type="sldNum" sz="quarter" idx="10"/>
          </p:nvPr>
        </p:nvSpPr>
        <p:spPr/>
        <p:txBody>
          <a:bodyPr/>
          <a:lstStyle/>
          <a:p>
            <a:fld id="{61ECFE55-669A-2B40-B9A9-D02000C7FA32}" type="slidenum">
              <a:rPr lang="en-US" smtClean="0"/>
              <a:t>2</a:t>
            </a:fld>
            <a:endParaRPr lang="en-US"/>
          </a:p>
        </p:txBody>
      </p:sp>
    </p:spTree>
    <p:extLst>
      <p:ext uri="{BB962C8B-B14F-4D97-AF65-F5344CB8AC3E}">
        <p14:creationId xmlns:p14="http://schemas.microsoft.com/office/powerpoint/2010/main" val="1798005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46FD7-2071-D545-BE76-98C1CEF5A50C}" type="slidenum">
              <a:rPr lang="en-US" smtClean="0"/>
              <a:t>22</a:t>
            </a:fld>
            <a:endParaRPr lang="en-US"/>
          </a:p>
        </p:txBody>
      </p:sp>
    </p:spTree>
    <p:extLst>
      <p:ext uri="{BB962C8B-B14F-4D97-AF65-F5344CB8AC3E}">
        <p14:creationId xmlns:p14="http://schemas.microsoft.com/office/powerpoint/2010/main" val="496274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r>
              <a:rPr lang="en-US" baseline="0" dirty="0"/>
              <a:t>o not only do users complain about reliability, but we now know that it can affect user behavior. Despite the importance of reliability, it is typically overlooked by studies on broadband access.</a:t>
            </a:r>
          </a:p>
          <a:p>
            <a:endParaRPr lang="en-US" baseline="0" dirty="0"/>
          </a:p>
          <a:p>
            <a:r>
              <a:rPr lang="en-US" baseline="0" dirty="0"/>
              <a:t>As part of this work, we developed an approach to characterizing broadband service reliability using data from studies like the FCC’s Measuring broadband America. We used traditional metrics like MTBF, downtime, and availability. </a:t>
            </a:r>
          </a:p>
          <a:p>
            <a:endParaRPr lang="en-US" baseline="0" dirty="0"/>
          </a:p>
          <a:p>
            <a:r>
              <a:rPr lang="en-US" baseline="0" dirty="0"/>
              <a:t>However, how to define a failure in a best effort service like the Internet is somewhat unclear. A single packet loss could be considered a failure, but is unlikely to be noticed by the user. So instead, we look for a significant number of dropped packets and use multiple thresholds to capture different severities of failures.</a:t>
            </a:r>
          </a:p>
          <a:p>
            <a:endParaRPr lang="en-US" baseline="0" dirty="0"/>
          </a:p>
          <a:p>
            <a:r>
              <a:rPr lang="en-US" baseline="0" dirty="0"/>
              <a:t>Previous works have found that ~1% loss was manageable for many applications. Was problematic for some real-time apps like gaming, but video chatting, though possibly degraded was manageable. Around 4-6% loss, video chat starts to suffer. And around 10% loss, throughput rates are severely degraded and most applications become nearly unusable. </a:t>
            </a:r>
          </a:p>
          <a:p>
            <a:endParaRPr lang="en-US" baseline="0" dirty="0"/>
          </a:p>
          <a:p>
            <a:r>
              <a:rPr lang="en-US" baseline="0" dirty="0"/>
              <a:t>~30 seconds, 3 minutes, and 6 minutes. </a:t>
            </a:r>
          </a:p>
        </p:txBody>
      </p:sp>
      <p:sp>
        <p:nvSpPr>
          <p:cNvPr id="4" name="Slide Number Placeholder 3"/>
          <p:cNvSpPr>
            <a:spLocks noGrp="1"/>
          </p:cNvSpPr>
          <p:nvPr>
            <p:ph type="sldNum" sz="quarter" idx="10"/>
          </p:nvPr>
        </p:nvSpPr>
        <p:spPr/>
        <p:txBody>
          <a:bodyPr/>
          <a:lstStyle/>
          <a:p>
            <a:fld id="{0AF46FD7-2071-D545-BE76-98C1CEF5A50C}" type="slidenum">
              <a:rPr lang="en-US" smtClean="0"/>
              <a:t>24</a:t>
            </a:fld>
            <a:endParaRPr lang="en-US"/>
          </a:p>
        </p:txBody>
      </p:sp>
    </p:spTree>
    <p:extLst>
      <p:ext uri="{BB962C8B-B14F-4D97-AF65-F5344CB8AC3E}">
        <p14:creationId xmlns:p14="http://schemas.microsoft.com/office/powerpoint/2010/main" val="143446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exception was </a:t>
            </a:r>
            <a:r>
              <a:rPr lang="en-US" dirty="0" err="1"/>
              <a:t>Viasat</a:t>
            </a:r>
            <a:r>
              <a:rPr lang="en-US" dirty="0"/>
              <a:t>, a satellite service provider. There was an improvement, but this was mostly due to multiple outages over a longer period of time. </a:t>
            </a:r>
          </a:p>
        </p:txBody>
      </p:sp>
      <p:sp>
        <p:nvSpPr>
          <p:cNvPr id="4" name="Slide Number Placeholder 3"/>
          <p:cNvSpPr>
            <a:spLocks noGrp="1"/>
          </p:cNvSpPr>
          <p:nvPr>
            <p:ph type="sldNum" sz="quarter" idx="5"/>
          </p:nvPr>
        </p:nvSpPr>
        <p:spPr/>
        <p:txBody>
          <a:bodyPr/>
          <a:lstStyle/>
          <a:p>
            <a:fld id="{0AF46FD7-2071-D545-BE76-98C1CEF5A50C}" type="slidenum">
              <a:rPr lang="en-US" smtClean="0"/>
              <a:t>26</a:t>
            </a:fld>
            <a:endParaRPr lang="en-US"/>
          </a:p>
        </p:txBody>
      </p:sp>
    </p:spTree>
    <p:extLst>
      <p:ext uri="{BB962C8B-B14F-4D97-AF65-F5344CB8AC3E}">
        <p14:creationId xmlns:p14="http://schemas.microsoft.com/office/powerpoint/2010/main" val="86080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looked for trends in the relationship between service reliability and the demographics of a region. Using census data, we looked for relationships between reliability and urbanization levels, and reliability and median income. In both cases, we found some negative correlation. This was largely due to the fact that less urbanized regions and regions with lower median incomes were more highly reliant on less reliable technologies. </a:t>
            </a:r>
          </a:p>
        </p:txBody>
      </p:sp>
      <p:sp>
        <p:nvSpPr>
          <p:cNvPr id="4" name="Slide Number Placeholder 3"/>
          <p:cNvSpPr>
            <a:spLocks noGrp="1"/>
          </p:cNvSpPr>
          <p:nvPr>
            <p:ph type="sldNum" sz="quarter" idx="5"/>
          </p:nvPr>
        </p:nvSpPr>
        <p:spPr/>
        <p:txBody>
          <a:bodyPr/>
          <a:lstStyle/>
          <a:p>
            <a:fld id="{0AF46FD7-2071-D545-BE76-98C1CEF5A50C}" type="slidenum">
              <a:rPr lang="en-US" smtClean="0"/>
              <a:t>27</a:t>
            </a:fld>
            <a:endParaRPr lang="en-US"/>
          </a:p>
        </p:txBody>
      </p:sp>
    </p:spTree>
    <p:extLst>
      <p:ext uri="{BB962C8B-B14F-4D97-AF65-F5344CB8AC3E}">
        <p14:creationId xmlns:p14="http://schemas.microsoft.com/office/powerpoint/2010/main" val="3775751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Previous work has shown that DNS plays a significant role in determining application level performance [40 , 54 ] and thus users’ experience. </a:t>
            </a:r>
          </a:p>
          <a:p>
            <a:r>
              <a:rPr lang="en-US" sz="1200" b="0" i="0" u="none" strike="noStrike" kern="1200" baseline="0" dirty="0">
                <a:solidFill>
                  <a:schemeClr val="tx1"/>
                </a:solidFill>
                <a:latin typeface="+mn-lt"/>
                <a:ea typeface="+mn-ea"/>
                <a:cs typeface="+mn-cs"/>
              </a:rPr>
              <a:t>Additionally, for most broadband users, the effect of a DNS outage is identical to that of a faulty connection.</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29</a:t>
            </a:fld>
            <a:endParaRPr lang="en-US"/>
          </a:p>
        </p:txBody>
      </p:sp>
    </p:spTree>
    <p:extLst>
      <p:ext uri="{BB962C8B-B14F-4D97-AF65-F5344CB8AC3E}">
        <p14:creationId xmlns:p14="http://schemas.microsoft.com/office/powerpoint/2010/main" val="4203842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a:t>
            </a:r>
            <a:r>
              <a:rPr lang="en-US" baseline="0" dirty="0"/>
              <a:t> analysis was done using measurement from our </a:t>
            </a:r>
            <a:r>
              <a:rPr lang="en-US" baseline="0" dirty="0" err="1"/>
              <a:t>namehelp</a:t>
            </a:r>
            <a:r>
              <a:rPr lang="en-US" baseline="0" dirty="0"/>
              <a:t> platform rather than </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30</a:t>
            </a:fld>
            <a:endParaRPr lang="en-US"/>
          </a:p>
        </p:txBody>
      </p:sp>
    </p:spTree>
    <p:extLst>
      <p:ext uri="{BB962C8B-B14F-4D97-AF65-F5344CB8AC3E}">
        <p14:creationId xmlns:p14="http://schemas.microsoft.com/office/powerpoint/2010/main" val="56736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a:t>This growth has encouraged users to switch many of their residential services to “over the top“ alternatives. From video streaming to telephony and even home security. Some are also adopting new home monitoring services. </a:t>
            </a:r>
          </a:p>
          <a:p>
            <a:endParaRPr lang="is-IS" baseline="0" dirty="0"/>
          </a:p>
          <a:p>
            <a:r>
              <a:rPr lang="is-IS" baseline="0" dirty="0"/>
              <a:t>This increase in broadband access and capacity has lead to high expectations of service reliability. </a:t>
            </a:r>
          </a:p>
          <a:p>
            <a:endParaRPr lang="is-IS" baseline="0" dirty="0"/>
          </a:p>
          <a:p>
            <a:r>
              <a:rPr lang="en-US" baseline="0" dirty="0"/>
              <a:t>In a survey of broadband customers, the most common complaints about providers have shifted from “Not offering fast enough services” in 2009 to high frequency of service disruptions (39%) and periods of poor quality of service (33%).</a:t>
            </a:r>
          </a:p>
        </p:txBody>
      </p:sp>
      <p:sp>
        <p:nvSpPr>
          <p:cNvPr id="4" name="Slide Number Placeholder 3"/>
          <p:cNvSpPr>
            <a:spLocks noGrp="1"/>
          </p:cNvSpPr>
          <p:nvPr>
            <p:ph type="sldNum" sz="quarter" idx="10"/>
          </p:nvPr>
        </p:nvSpPr>
        <p:spPr/>
        <p:txBody>
          <a:bodyPr/>
          <a:lstStyle/>
          <a:p>
            <a:fld id="{F40E3E74-58FA-2349-97AE-410CEC8A8310}" type="slidenum">
              <a:rPr lang="en-US" smtClean="0"/>
              <a:t>3</a:t>
            </a:fld>
            <a:endParaRPr lang="en-US"/>
          </a:p>
        </p:txBody>
      </p:sp>
    </p:spTree>
    <p:extLst>
      <p:ext uri="{BB962C8B-B14F-4D97-AF65-F5344CB8AC3E}">
        <p14:creationId xmlns:p14="http://schemas.microsoft.com/office/powerpoint/2010/main" val="31795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topic that I’ve been interested in a while now, so it was interesting to see that the Office of Communications in the UK proposed an automatic compensation model for </a:t>
            </a:r>
            <a:r>
              <a:rPr lang="en-US" baseline="0" dirty="0"/>
              <a:t>users hit by service outages or extended periods of poor quality of service. For example, they proposed reimbursing subscribers 10 pounds per day after two days of service issues not being resolved.</a:t>
            </a:r>
            <a:endParaRPr lang="en-US" dirty="0"/>
          </a:p>
        </p:txBody>
      </p:sp>
      <p:sp>
        <p:nvSpPr>
          <p:cNvPr id="4" name="Slide Number Placeholder 3"/>
          <p:cNvSpPr>
            <a:spLocks noGrp="1"/>
          </p:cNvSpPr>
          <p:nvPr>
            <p:ph type="sldNum" sz="quarter" idx="10"/>
          </p:nvPr>
        </p:nvSpPr>
        <p:spPr/>
        <p:txBody>
          <a:bodyPr/>
          <a:lstStyle/>
          <a:p>
            <a:fld id="{61ECFE55-669A-2B40-B9A9-D02000C7FA32}" type="slidenum">
              <a:rPr lang="en-US" smtClean="0"/>
              <a:t>4</a:t>
            </a:fld>
            <a:endParaRPr lang="en-US"/>
          </a:p>
        </p:txBody>
      </p:sp>
    </p:spTree>
    <p:extLst>
      <p:ext uri="{BB962C8B-B14F-4D97-AF65-F5344CB8AC3E}">
        <p14:creationId xmlns:p14="http://schemas.microsoft.com/office/powerpoint/2010/main" val="191311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46FD7-2071-D545-BE76-98C1CEF5A50C}" type="slidenum">
              <a:rPr lang="en-US" smtClean="0"/>
              <a:t>5</a:t>
            </a:fld>
            <a:endParaRPr lang="en-US"/>
          </a:p>
        </p:txBody>
      </p:sp>
    </p:spTree>
    <p:extLst>
      <p:ext uri="{BB962C8B-B14F-4D97-AF65-F5344CB8AC3E}">
        <p14:creationId xmlns:p14="http://schemas.microsoft.com/office/powerpoint/2010/main" val="840653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context of this work, we measure users’ reactions to network</a:t>
            </a:r>
            <a:r>
              <a:rPr lang="en-US" baseline="0" dirty="0"/>
              <a:t> conditions that occur “naturally”</a:t>
            </a:r>
          </a:p>
          <a:p>
            <a:endParaRPr lang="en-US" baseline="0" dirty="0"/>
          </a:p>
          <a:p>
            <a:r>
              <a:rPr lang="en-US" baseline="0" dirty="0"/>
              <a:t>Most of the analysis in this presentation is based on data from the public FCC/</a:t>
            </a:r>
            <a:r>
              <a:rPr lang="en-US" baseline="0" dirty="0" err="1"/>
              <a:t>SamKnows</a:t>
            </a:r>
            <a:r>
              <a:rPr lang="en-US" baseline="0" dirty="0"/>
              <a:t> dataset, using data collected from approximately 8,000 gateways in the US. </a:t>
            </a:r>
          </a:p>
          <a:p>
            <a:endParaRPr lang="en-US" baseline="0" dirty="0"/>
          </a:p>
          <a:p>
            <a:r>
              <a:rPr lang="en-US" baseline="0" dirty="0"/>
              <a:t>In our experiments on reliability, we looked at how network usage was affected by poor reliability. That is, if users are unhappy, they use their service less. </a:t>
            </a:r>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6</a:t>
            </a:fld>
            <a:endParaRPr lang="en-US"/>
          </a:p>
        </p:txBody>
      </p:sp>
    </p:spTree>
    <p:extLst>
      <p:ext uri="{BB962C8B-B14F-4D97-AF65-F5344CB8AC3E}">
        <p14:creationId xmlns:p14="http://schemas.microsoft.com/office/powerpoint/2010/main" val="414595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7</a:t>
            </a:fld>
            <a:endParaRPr lang="en-US"/>
          </a:p>
        </p:txBody>
      </p:sp>
    </p:spTree>
    <p:extLst>
      <p:ext uri="{BB962C8B-B14F-4D97-AF65-F5344CB8AC3E}">
        <p14:creationId xmlns:p14="http://schemas.microsoft.com/office/powerpoint/2010/main" val="3002020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order to study the importance of broadband reliability, we</a:t>
            </a:r>
            <a:r>
              <a:rPr lang="en-US" baseline="0" dirty="0"/>
              <a:t> performed multiple experiments that looked at the relationship between reliability and user behavior.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the context of this work, we measure users’ reactions to network</a:t>
            </a:r>
            <a:r>
              <a:rPr lang="en-US" baseline="0" dirty="0"/>
              <a:t> reliability conditions that occur “naturally”. Using the FCC data, we compared user demand between groups otherwise similar users (e.g., similar service speeds).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Obviously, you expect usage to drop during an after an outage, which we saw, so I’ll just be going over what I thought was one of the most informative experiments.</a:t>
            </a:r>
          </a:p>
          <a:p>
            <a:endParaRPr lang="en-US" dirty="0"/>
          </a:p>
          <a:p>
            <a:endParaRPr lang="en-US" dirty="0"/>
          </a:p>
        </p:txBody>
      </p:sp>
      <p:sp>
        <p:nvSpPr>
          <p:cNvPr id="4" name="Slide Number Placeholder 3"/>
          <p:cNvSpPr>
            <a:spLocks noGrp="1"/>
          </p:cNvSpPr>
          <p:nvPr>
            <p:ph type="sldNum" sz="quarter" idx="10"/>
          </p:nvPr>
        </p:nvSpPr>
        <p:spPr/>
        <p:txBody>
          <a:bodyPr/>
          <a:lstStyle/>
          <a:p>
            <a:fld id="{0AF46FD7-2071-D545-BE76-98C1CEF5A50C}" type="slidenum">
              <a:rPr lang="en-US" smtClean="0"/>
              <a:t>9</a:t>
            </a:fld>
            <a:endParaRPr lang="en-US"/>
          </a:p>
        </p:txBody>
      </p:sp>
    </p:spTree>
    <p:extLst>
      <p:ext uri="{BB962C8B-B14F-4D97-AF65-F5344CB8AC3E}">
        <p14:creationId xmlns:p14="http://schemas.microsoft.com/office/powerpoint/2010/main" val="2247269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Our hypothesis in this experiment was that users that experienced frequent periods of high packet loss, would have lower demand on their network, even during periods of while their service operated normally. To rephrase one more time, we believed subscribers with less reliable connections used them less heavily even when they weren’t having issues.</a:t>
            </a:r>
          </a:p>
          <a:p>
            <a:endParaRPr lang="en-US" baseline="0" dirty="0"/>
          </a:p>
          <a:p>
            <a:r>
              <a:rPr lang="en-US" baseline="0" dirty="0"/>
              <a:t>To perform this experiment, we grouped users based on how frequently they experienced high loss. We then matched otherwise similar users across these groups and compared their demand during peak hours.</a:t>
            </a:r>
          </a:p>
          <a:p>
            <a:endParaRPr lang="en-US" baseline="0" dirty="0"/>
          </a:p>
          <a:p>
            <a:r>
              <a:rPr lang="en-US" dirty="0"/>
              <a:t>Overall, we did find that that this held true, particularly when looking at users of services with very frequent periods of high loss.  </a:t>
            </a:r>
          </a:p>
        </p:txBody>
      </p:sp>
      <p:sp>
        <p:nvSpPr>
          <p:cNvPr id="4" name="Slide Number Placeholder 3"/>
          <p:cNvSpPr>
            <a:spLocks noGrp="1"/>
          </p:cNvSpPr>
          <p:nvPr>
            <p:ph type="sldNum" sz="quarter" idx="10"/>
          </p:nvPr>
        </p:nvSpPr>
        <p:spPr/>
        <p:txBody>
          <a:bodyPr/>
          <a:lstStyle/>
          <a:p>
            <a:fld id="{0AF46FD7-2071-D545-BE76-98C1CEF5A50C}" type="slidenum">
              <a:rPr lang="en-US" smtClean="0"/>
              <a:t>10</a:t>
            </a:fld>
            <a:endParaRPr lang="en-US"/>
          </a:p>
        </p:txBody>
      </p:sp>
    </p:spTree>
    <p:extLst>
      <p:ext uri="{BB962C8B-B14F-4D97-AF65-F5344CB8AC3E}">
        <p14:creationId xmlns:p14="http://schemas.microsoft.com/office/powerpoint/2010/main" val="302845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9" name="Rectangle 5"/>
          <p:cNvSpPr>
            <a:spLocks noGrp="1" noChangeArrowheads="1"/>
          </p:cNvSpPr>
          <p:nvPr>
            <p:ph type="subTitle" sz="quarter" idx="1"/>
          </p:nvPr>
        </p:nvSpPr>
        <p:spPr>
          <a:xfrm>
            <a:off x="496887" y="3329164"/>
            <a:ext cx="6400800" cy="2012950"/>
          </a:xfrm>
        </p:spPr>
        <p:txBody>
          <a:bodyPr/>
          <a:lstStyle>
            <a:lvl1pPr marL="0" indent="0" algn="l">
              <a:buFont typeface="Wingdings" pitchFamily="2" charset="2"/>
              <a:buNone/>
              <a:defRPr sz="2800"/>
            </a:lvl1pPr>
          </a:lstStyle>
          <a:p>
            <a:r>
              <a:rPr lang="en-US"/>
              <a:t>Click to edit Master subtitle style</a:t>
            </a:r>
          </a:p>
        </p:txBody>
      </p:sp>
      <p:sp>
        <p:nvSpPr>
          <p:cNvPr id="6150" name="Rectangle 6"/>
          <p:cNvSpPr>
            <a:spLocks noGrp="1" noChangeArrowheads="1"/>
          </p:cNvSpPr>
          <p:nvPr>
            <p:ph type="ctrTitle" sz="quarter"/>
          </p:nvPr>
        </p:nvSpPr>
        <p:spPr>
          <a:xfrm>
            <a:off x="496887" y="2116097"/>
            <a:ext cx="8418513" cy="707886"/>
          </a:xfrm>
        </p:spPr>
        <p:txBody>
          <a:bodyPr anchor="b">
            <a:spAutoFit/>
          </a:bodyPr>
          <a:lstStyle>
            <a:lvl1pPr algn="l">
              <a:defRPr sz="4000">
                <a:ln w="18415" cmpd="sng">
                  <a:solidFill>
                    <a:srgbClr val="545EB4"/>
                  </a:solidFill>
                  <a:prstDash val="solid"/>
                </a:ln>
                <a:solidFill>
                  <a:srgbClr val="444488"/>
                </a:solidFill>
                <a:effectLst/>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23825"/>
            <a:ext cx="8077200" cy="533400"/>
          </a:xfrm>
        </p:spPr>
        <p:txBody>
          <a:bodyPr/>
          <a:lstStyle/>
          <a:p>
            <a:r>
              <a:rPr lang="en-US"/>
              <a:t>Click to edit Master title style</a:t>
            </a:r>
          </a:p>
        </p:txBody>
      </p:sp>
      <p:sp>
        <p:nvSpPr>
          <p:cNvPr id="3" name="Content Placeholder 2"/>
          <p:cNvSpPr>
            <a:spLocks noGrp="1"/>
          </p:cNvSpPr>
          <p:nvPr>
            <p:ph sz="half" idx="1"/>
          </p:nvPr>
        </p:nvSpPr>
        <p:spPr>
          <a:xfrm>
            <a:off x="533400" y="914400"/>
            <a:ext cx="3962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914400"/>
            <a:ext cx="3962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04800" y="301976"/>
            <a:ext cx="8534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304800" y="9906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4"/>
          <p:cNvSpPr txBox="1">
            <a:spLocks/>
          </p:cNvSpPr>
          <p:nvPr/>
        </p:nvSpPr>
        <p:spPr>
          <a:xfrm>
            <a:off x="8734425" y="6553200"/>
            <a:ext cx="409575"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020D3DC-CDC9-4B94-A0DB-13F4D6987516}" type="slidenum">
              <a:rPr kumimoji="0" lang="en-US" sz="1200" b="0" i="0" u="none" strike="noStrike" kern="1200" cap="none" spc="0" normalizeH="0" baseline="0" noProof="0" smtClean="0">
                <a:ln>
                  <a:noFill/>
                </a:ln>
                <a:solidFill>
                  <a:schemeClr val="accent1">
                    <a:lumMod val="75000"/>
                  </a:schemeClr>
                </a:solidFill>
                <a:effectLst/>
                <a:uLnTx/>
                <a:uFillTx/>
                <a:latin typeface="Avenir Book"/>
                <a:ea typeface="+mn-ea"/>
                <a:cs typeface="Avenir Book"/>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chemeClr val="accent1">
                  <a:lumMod val="75000"/>
                </a:schemeClr>
              </a:solidFill>
              <a:effectLst/>
              <a:uLnTx/>
              <a:uFillTx/>
              <a:latin typeface="Avenir Book"/>
              <a:ea typeface="+mn-ea"/>
              <a:cs typeface="Avenir Book"/>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4" r:id="rId3"/>
    <p:sldLayoutId id="2147483736" r:id="rId4"/>
    <p:sldLayoutId id="2147483737" r:id="rId5"/>
    <p:sldLayoutId id="2147483740" r:id="rId6"/>
    <p:sldLayoutId id="2147483742" r:id="rId7"/>
  </p:sldLayoutIdLst>
  <p:hf hdr="0" dt="0"/>
  <p:txStyles>
    <p:titleStyle>
      <a:lvl1pPr algn="l" rtl="0" eaLnBrk="1" fontAlgn="base" hangingPunct="1">
        <a:spcBef>
          <a:spcPct val="0"/>
        </a:spcBef>
        <a:spcAft>
          <a:spcPct val="0"/>
        </a:spcAft>
        <a:defRPr sz="3600" b="0" cap="none" spc="0">
          <a:ln>
            <a:noFill/>
          </a:ln>
          <a:solidFill>
            <a:srgbClr val="545EB4"/>
          </a:solidFill>
          <a:effectLst/>
          <a:latin typeface="Avenir Book"/>
          <a:ea typeface="+mj-ea"/>
          <a:cs typeface="Avenir Book"/>
        </a:defRPr>
      </a:lvl1pPr>
      <a:lvl2pPr algn="l" rtl="0" eaLnBrk="1" fontAlgn="base" hangingPunct="1">
        <a:spcBef>
          <a:spcPct val="0"/>
        </a:spcBef>
        <a:spcAft>
          <a:spcPct val="0"/>
        </a:spcAft>
        <a:defRPr sz="3200">
          <a:solidFill>
            <a:schemeClr val="tx2"/>
          </a:solidFill>
          <a:latin typeface="Tahoma" pitchFamily="34" charset="0"/>
        </a:defRPr>
      </a:lvl2pPr>
      <a:lvl3pPr algn="l" rtl="0" eaLnBrk="1" fontAlgn="base" hangingPunct="1">
        <a:spcBef>
          <a:spcPct val="0"/>
        </a:spcBef>
        <a:spcAft>
          <a:spcPct val="0"/>
        </a:spcAft>
        <a:defRPr sz="3200">
          <a:solidFill>
            <a:schemeClr val="tx2"/>
          </a:solidFill>
          <a:latin typeface="Tahoma" pitchFamily="34" charset="0"/>
        </a:defRPr>
      </a:lvl3pPr>
      <a:lvl4pPr algn="l" rtl="0" eaLnBrk="1" fontAlgn="base" hangingPunct="1">
        <a:spcBef>
          <a:spcPct val="0"/>
        </a:spcBef>
        <a:spcAft>
          <a:spcPct val="0"/>
        </a:spcAft>
        <a:defRPr sz="3200">
          <a:solidFill>
            <a:schemeClr val="tx2"/>
          </a:solidFill>
          <a:latin typeface="Tahoma" pitchFamily="34" charset="0"/>
        </a:defRPr>
      </a:lvl4pPr>
      <a:lvl5pPr algn="l" rtl="0" eaLnBrk="1" fontAlgn="base" hangingPunct="1">
        <a:spcBef>
          <a:spcPct val="0"/>
        </a:spcBef>
        <a:spcAft>
          <a:spcPct val="0"/>
        </a:spcAft>
        <a:defRPr sz="3200">
          <a:solidFill>
            <a:schemeClr val="tx2"/>
          </a:solidFill>
          <a:latin typeface="Tahoma" pitchFamily="34" charset="0"/>
        </a:defRPr>
      </a:lvl5pPr>
      <a:lvl6pPr marL="457200" algn="l" rtl="0" eaLnBrk="1" fontAlgn="base" hangingPunct="1">
        <a:spcBef>
          <a:spcPct val="0"/>
        </a:spcBef>
        <a:spcAft>
          <a:spcPct val="0"/>
        </a:spcAft>
        <a:defRPr sz="3200">
          <a:solidFill>
            <a:schemeClr val="tx2"/>
          </a:solidFill>
          <a:latin typeface="Tahoma" pitchFamily="34" charset="0"/>
        </a:defRPr>
      </a:lvl6pPr>
      <a:lvl7pPr marL="914400" algn="l" rtl="0" eaLnBrk="1" fontAlgn="base" hangingPunct="1">
        <a:spcBef>
          <a:spcPct val="0"/>
        </a:spcBef>
        <a:spcAft>
          <a:spcPct val="0"/>
        </a:spcAft>
        <a:defRPr sz="3200">
          <a:solidFill>
            <a:schemeClr val="tx2"/>
          </a:solidFill>
          <a:latin typeface="Tahoma" pitchFamily="34" charset="0"/>
        </a:defRPr>
      </a:lvl7pPr>
      <a:lvl8pPr marL="1371600" algn="l" rtl="0" eaLnBrk="1" fontAlgn="base" hangingPunct="1">
        <a:spcBef>
          <a:spcPct val="0"/>
        </a:spcBef>
        <a:spcAft>
          <a:spcPct val="0"/>
        </a:spcAft>
        <a:defRPr sz="3200">
          <a:solidFill>
            <a:schemeClr val="tx2"/>
          </a:solidFill>
          <a:latin typeface="Tahoma" pitchFamily="34" charset="0"/>
        </a:defRPr>
      </a:lvl8pPr>
      <a:lvl9pPr marL="1828800" algn="l" rtl="0" eaLnBrk="1" fontAlgn="base" hangingPunct="1">
        <a:spcBef>
          <a:spcPct val="0"/>
        </a:spcBef>
        <a:spcAft>
          <a:spcPct val="0"/>
        </a:spcAft>
        <a:defRPr sz="32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accent1"/>
        </a:buClr>
        <a:buSzPct val="80000"/>
        <a:buFont typeface="Wingdings" pitchFamily="2" charset="2"/>
        <a:buBlip>
          <a:blip r:embed="rId9"/>
        </a:buBlip>
        <a:defRPr sz="28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400">
          <a:solidFill>
            <a:schemeClr val="tx1"/>
          </a:solidFill>
          <a:latin typeface="Avenir Book"/>
          <a:cs typeface="Avenir Book"/>
        </a:defRPr>
      </a:lvl2pPr>
      <a:lvl3pPr marL="1143000" indent="-228600" algn="l" rtl="0" eaLnBrk="1" fontAlgn="base" hangingPunct="1">
        <a:spcBef>
          <a:spcPct val="20000"/>
        </a:spcBef>
        <a:spcAft>
          <a:spcPct val="0"/>
        </a:spcAft>
        <a:buChar char="•"/>
        <a:defRPr sz="2000">
          <a:solidFill>
            <a:schemeClr val="tx1"/>
          </a:solidFill>
          <a:latin typeface="Avenir Book"/>
          <a:cs typeface="Avenir Book"/>
        </a:defRPr>
      </a:lvl3pPr>
      <a:lvl4pPr marL="1600200" indent="-228600" algn="l" rtl="0" eaLnBrk="1" fontAlgn="base" hangingPunct="1">
        <a:spcBef>
          <a:spcPct val="20000"/>
        </a:spcBef>
        <a:spcAft>
          <a:spcPct val="0"/>
        </a:spcAft>
        <a:buChar char="–"/>
        <a:defRPr sz="2000">
          <a:solidFill>
            <a:schemeClr val="tx1"/>
          </a:solidFill>
          <a:latin typeface="Avenir Book"/>
          <a:cs typeface="Avenir Book"/>
        </a:defRPr>
      </a:lvl4pPr>
      <a:lvl5pPr marL="2057400" indent="-228600" algn="l" rtl="0" eaLnBrk="1" fontAlgn="base" hangingPunct="1">
        <a:spcBef>
          <a:spcPct val="20000"/>
        </a:spcBef>
        <a:spcAft>
          <a:spcPct val="0"/>
        </a:spcAft>
        <a:buChar char="»"/>
        <a:defRPr sz="16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389855" y="3477183"/>
            <a:ext cx="6400800" cy="2012950"/>
          </a:xfrm>
        </p:spPr>
        <p:txBody>
          <a:bodyPr/>
          <a:lstStyle/>
          <a:p>
            <a:pPr algn="ctr"/>
            <a:endParaRPr lang="en-US" sz="1400" b="1" dirty="0">
              <a:latin typeface="Avenir Next Ultra Light" charset="0"/>
              <a:ea typeface="Avenir Next Ultra Light" charset="0"/>
              <a:cs typeface="Avenir Next Ultra Light" charset="0"/>
            </a:endParaRPr>
          </a:p>
          <a:p>
            <a:pPr algn="ctr"/>
            <a:r>
              <a:rPr lang="en-US" b="1" dirty="0">
                <a:latin typeface="Avenir Next Ultra Light" charset="0"/>
                <a:ea typeface="Avenir Next Ultra Light" charset="0"/>
                <a:cs typeface="Avenir Next Ultra Light" charset="0"/>
              </a:rPr>
              <a:t>Zachary Bischof*, Northwestern U. </a:t>
            </a:r>
          </a:p>
          <a:p>
            <a:pPr algn="ctr"/>
            <a:r>
              <a:rPr lang="en-US" dirty="0">
                <a:latin typeface="Avenir Next Ultra Light" charset="0"/>
                <a:ea typeface="Avenir Next Ultra Light" charset="0"/>
                <a:cs typeface="Avenir Next Ultra Light" charset="0"/>
              </a:rPr>
              <a:t>Fabián Bustamante, Northwestern U.</a:t>
            </a:r>
          </a:p>
          <a:p>
            <a:pPr algn="ctr"/>
            <a:r>
              <a:rPr lang="en-US" dirty="0">
                <a:latin typeface="Avenir Next Ultra Light" charset="0"/>
                <a:ea typeface="Avenir Next Ultra Light" charset="0"/>
                <a:cs typeface="Avenir Next Ultra Light" charset="0"/>
              </a:rPr>
              <a:t>Nick </a:t>
            </a:r>
            <a:r>
              <a:rPr lang="en-US" dirty="0" err="1">
                <a:latin typeface="Avenir Next Ultra Light" charset="0"/>
                <a:ea typeface="Avenir Next Ultra Light" charset="0"/>
                <a:cs typeface="Avenir Next Ultra Light" charset="0"/>
              </a:rPr>
              <a:t>Feamster</a:t>
            </a:r>
            <a:r>
              <a:rPr lang="en-US" dirty="0">
                <a:latin typeface="Avenir Next Ultra Light" charset="0"/>
                <a:ea typeface="Avenir Next Ultra Light" charset="0"/>
                <a:cs typeface="Avenir Next Ultra Light" charset="0"/>
              </a:rPr>
              <a:t>, Princeton U.</a:t>
            </a:r>
            <a:endParaRPr lang="en-US" dirty="0">
              <a:solidFill>
                <a:schemeClr val="accent4">
                  <a:lumMod val="65000"/>
                  <a:lumOff val="35000"/>
                </a:schemeClr>
              </a:solidFill>
              <a:latin typeface="Avenir Next Ultra Light" charset="0"/>
              <a:ea typeface="Avenir Next Ultra Light" charset="0"/>
              <a:cs typeface="Avenir Next Ultra Light" charset="0"/>
            </a:endParaRPr>
          </a:p>
        </p:txBody>
      </p:sp>
      <p:sp>
        <p:nvSpPr>
          <p:cNvPr id="2" name="Title 1"/>
          <p:cNvSpPr>
            <a:spLocks noGrp="1"/>
          </p:cNvSpPr>
          <p:nvPr>
            <p:ph type="ctrTitle" sz="quarter"/>
          </p:nvPr>
        </p:nvSpPr>
        <p:spPr>
          <a:xfrm>
            <a:off x="380998" y="890154"/>
            <a:ext cx="8418513" cy="2195638"/>
          </a:xfrm>
        </p:spPr>
        <p:txBody>
          <a:bodyPr>
            <a:noAutofit/>
          </a:bodyPr>
          <a:lstStyle/>
          <a:p>
            <a:pPr algn="ctr"/>
            <a:r>
              <a:rPr lang="en-US" sz="4400" dirty="0"/>
              <a:t>Characterizing and Improving the Reliability of Broadband Internet Access</a:t>
            </a:r>
            <a:endParaRPr lang="en-US" sz="3200" b="1" dirty="0">
              <a:latin typeface="Avenir Next Ultra Light" charset="0"/>
              <a:ea typeface="Avenir Next Ultra Light" charset="0"/>
              <a:cs typeface="Avenir Next Ultra Light" charset="0"/>
            </a:endParaRPr>
          </a:p>
        </p:txBody>
      </p:sp>
      <p:sp>
        <p:nvSpPr>
          <p:cNvPr id="4" name="TextBox 3">
            <a:extLst>
              <a:ext uri="{FF2B5EF4-FFF2-40B4-BE49-F238E27FC236}">
                <a16:creationId xmlns:a16="http://schemas.microsoft.com/office/drawing/2014/main" id="{2D8B5B09-5928-7A47-B8C4-5784E45759A2}"/>
              </a:ext>
            </a:extLst>
          </p:cNvPr>
          <p:cNvSpPr txBox="1"/>
          <p:nvPr/>
        </p:nvSpPr>
        <p:spPr>
          <a:xfrm>
            <a:off x="0" y="6488668"/>
            <a:ext cx="5881034" cy="369332"/>
          </a:xfrm>
          <a:prstGeom prst="rect">
            <a:avLst/>
          </a:prstGeom>
          <a:noFill/>
        </p:spPr>
        <p:txBody>
          <a:bodyPr wrap="none" rtlCol="0">
            <a:spAutoFit/>
          </a:bodyPr>
          <a:lstStyle/>
          <a:p>
            <a:r>
              <a:rPr lang="en-US" baseline="30000" dirty="0">
                <a:latin typeface="Avenir Roman" panose="02000503020000020003" pitchFamily="2" charset="0"/>
              </a:rPr>
              <a:t>*</a:t>
            </a:r>
            <a:r>
              <a:rPr lang="en-US" dirty="0">
                <a:latin typeface="Avenir Roman" panose="02000503020000020003" pitchFamily="2" charset="0"/>
              </a:rPr>
              <a:t>Now at Postdoctoral Fellow at IIJ Research Lab, Japan</a:t>
            </a:r>
            <a:endParaRPr lang="en-US" baseline="30000" dirty="0">
              <a:latin typeface="Avenir Roman" panose="02000503020000020003" pitchFamily="2" charset="0"/>
            </a:endParaRPr>
          </a:p>
        </p:txBody>
      </p:sp>
    </p:spTree>
    <p:extLst>
      <p:ext uri="{BB962C8B-B14F-4D97-AF65-F5344CB8AC3E}">
        <p14:creationId xmlns:p14="http://schemas.microsoft.com/office/powerpoint/2010/main" val="3713868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 high loss &amp; usage</a:t>
            </a:r>
          </a:p>
        </p:txBody>
      </p:sp>
      <p:sp>
        <p:nvSpPr>
          <p:cNvPr id="3" name="Content Placeholder 2"/>
          <p:cNvSpPr>
            <a:spLocks noGrp="1"/>
          </p:cNvSpPr>
          <p:nvPr>
            <p:ph idx="1"/>
          </p:nvPr>
        </p:nvSpPr>
        <p:spPr/>
        <p:txBody>
          <a:bodyPr/>
          <a:lstStyle/>
          <a:p>
            <a:r>
              <a:rPr lang="en-US" sz="2800" dirty="0"/>
              <a:t>Hypothesis – </a:t>
            </a:r>
            <a:r>
              <a:rPr lang="en-US" i="1" dirty="0"/>
              <a:t>Frequent periods of high</a:t>
            </a:r>
            <a:r>
              <a:rPr lang="en-US" sz="2800" i="1" dirty="0"/>
              <a:t> packet loss rates result in lower network demand during periods of normal operation</a:t>
            </a:r>
            <a:endParaRPr lang="en-US" i="1" dirty="0"/>
          </a:p>
          <a:p>
            <a:r>
              <a:rPr lang="en-US" sz="2800" dirty="0"/>
              <a:t>Natural experiment</a:t>
            </a:r>
          </a:p>
          <a:p>
            <a:pPr lvl="1"/>
            <a:r>
              <a:rPr lang="en-US" dirty="0"/>
              <a:t>Group users based on fraction of hours with loss ≥ 5%</a:t>
            </a:r>
            <a:endParaRPr lang="en-US" sz="2400" dirty="0"/>
          </a:p>
          <a:p>
            <a:pPr lvl="1"/>
            <a:r>
              <a:rPr lang="en-US" sz="2400" dirty="0"/>
              <a:t>Compare across groups, matching confounding factors</a:t>
            </a:r>
          </a:p>
        </p:txBody>
      </p:sp>
      <p:graphicFrame>
        <p:nvGraphicFramePr>
          <p:cNvPr id="4" name="Table 3"/>
          <p:cNvGraphicFramePr>
            <a:graphicFrameLocks noGrp="1"/>
          </p:cNvGraphicFramePr>
          <p:nvPr>
            <p:extLst>
              <p:ext uri="{D42A27DB-BD31-4B8C-83A1-F6EECF244321}">
                <p14:modId xmlns:p14="http://schemas.microsoft.com/office/powerpoint/2010/main" val="3973691455"/>
              </p:ext>
            </p:extLst>
          </p:nvPr>
        </p:nvGraphicFramePr>
        <p:xfrm>
          <a:off x="1213553" y="3983863"/>
          <a:ext cx="6491112" cy="1828800"/>
        </p:xfrm>
        <a:graphic>
          <a:graphicData uri="http://schemas.openxmlformats.org/drawingml/2006/table">
            <a:tbl>
              <a:tblPr firstRow="1" bandRow="1">
                <a:tableStyleId>{B301B821-A1FF-4177-AEE7-76D212191A09}</a:tableStyleId>
              </a:tblPr>
              <a:tblGrid>
                <a:gridCol w="1854604">
                  <a:extLst>
                    <a:ext uri="{9D8B030D-6E8A-4147-A177-3AD203B41FA5}">
                      <a16:colId xmlns:a16="http://schemas.microsoft.com/office/drawing/2014/main" val="20000"/>
                    </a:ext>
                  </a:extLst>
                </a:gridCol>
                <a:gridCol w="1997730">
                  <a:extLst>
                    <a:ext uri="{9D8B030D-6E8A-4147-A177-3AD203B41FA5}">
                      <a16:colId xmlns:a16="http://schemas.microsoft.com/office/drawing/2014/main" val="20001"/>
                    </a:ext>
                  </a:extLst>
                </a:gridCol>
                <a:gridCol w="1387657">
                  <a:extLst>
                    <a:ext uri="{9D8B030D-6E8A-4147-A177-3AD203B41FA5}">
                      <a16:colId xmlns:a16="http://schemas.microsoft.com/office/drawing/2014/main" val="20002"/>
                    </a:ext>
                  </a:extLst>
                </a:gridCol>
                <a:gridCol w="1251121">
                  <a:extLst>
                    <a:ext uri="{9D8B030D-6E8A-4147-A177-3AD203B41FA5}">
                      <a16:colId xmlns:a16="http://schemas.microsoft.com/office/drawing/2014/main" val="20003"/>
                    </a:ext>
                  </a:extLst>
                </a:gridCol>
              </a:tblGrid>
              <a:tr h="255694">
                <a:tc>
                  <a:txBody>
                    <a:bodyPr/>
                    <a:lstStyle/>
                    <a:p>
                      <a:r>
                        <a:rPr lang="en-US" dirty="0"/>
                        <a:t>Control</a:t>
                      </a:r>
                      <a:r>
                        <a:rPr lang="en-US" baseline="0" dirty="0"/>
                        <a:t> group</a:t>
                      </a:r>
                      <a:endParaRPr lang="en-US" dirty="0"/>
                    </a:p>
                  </a:txBody>
                  <a:tcPr/>
                </a:tc>
                <a:tc>
                  <a:txBody>
                    <a:bodyPr/>
                    <a:lstStyle/>
                    <a:p>
                      <a:r>
                        <a:rPr lang="en-US" dirty="0"/>
                        <a:t>Treatment group</a:t>
                      </a:r>
                    </a:p>
                  </a:txBody>
                  <a:tcPr/>
                </a:tc>
                <a:tc>
                  <a:txBody>
                    <a:bodyPr/>
                    <a:lstStyle/>
                    <a:p>
                      <a:r>
                        <a:rPr lang="en-US" dirty="0"/>
                        <a:t>% </a:t>
                      </a:r>
                      <a:r>
                        <a:rPr lang="en-US" i="1" dirty="0"/>
                        <a:t>H</a:t>
                      </a:r>
                      <a:r>
                        <a:rPr lang="en-US" baseline="0" dirty="0"/>
                        <a:t> holds</a:t>
                      </a:r>
                      <a:endParaRPr lang="en-US" dirty="0"/>
                    </a:p>
                  </a:txBody>
                  <a:tcPr/>
                </a:tc>
                <a:tc>
                  <a:txBody>
                    <a:bodyPr/>
                    <a:lstStyle/>
                    <a:p>
                      <a:r>
                        <a:rPr lang="en-US" dirty="0"/>
                        <a:t>P-value</a:t>
                      </a:r>
                    </a:p>
                  </a:txBody>
                  <a:tcPr/>
                </a:tc>
                <a:extLst>
                  <a:ext uri="{0D108BD9-81ED-4DB2-BD59-A6C34878D82A}">
                    <a16:rowId xmlns:a16="http://schemas.microsoft.com/office/drawing/2014/main" val="10000"/>
                  </a:ext>
                </a:extLst>
              </a:tr>
              <a:tr h="255694">
                <a:tc>
                  <a:txBody>
                    <a:bodyPr/>
                    <a:lstStyle/>
                    <a:p>
                      <a:pPr algn="l"/>
                      <a:r>
                        <a:rPr lang="en-US" dirty="0"/>
                        <a:t>(1%,</a:t>
                      </a:r>
                      <a:r>
                        <a:rPr lang="en-US" baseline="0" dirty="0"/>
                        <a:t> 10%)</a:t>
                      </a:r>
                      <a:endParaRPr lang="en-US" dirty="0"/>
                    </a:p>
                  </a:txBody>
                  <a:tcPr/>
                </a:tc>
                <a:tc>
                  <a:txBody>
                    <a:bodyPr/>
                    <a:lstStyle/>
                    <a:p>
                      <a:pPr algn="l"/>
                      <a:r>
                        <a:rPr lang="en-US" dirty="0"/>
                        <a:t>&gt;10%</a:t>
                      </a:r>
                    </a:p>
                  </a:txBody>
                  <a:tcPr/>
                </a:tc>
                <a:tc>
                  <a:txBody>
                    <a:bodyPr/>
                    <a:lstStyle/>
                    <a:p>
                      <a:r>
                        <a:rPr lang="en-US" dirty="0"/>
                        <a:t>68.3</a:t>
                      </a:r>
                    </a:p>
                  </a:txBody>
                  <a:tcPr/>
                </a:tc>
                <a:tc>
                  <a:txBody>
                    <a:bodyPr/>
                    <a:lstStyle/>
                    <a:p>
                      <a:r>
                        <a:rPr lang="en-US" dirty="0"/>
                        <a:t>3.65x10</a:t>
                      </a:r>
                      <a:r>
                        <a:rPr lang="en-US" baseline="30000" dirty="0"/>
                        <a:t>-5</a:t>
                      </a:r>
                      <a:endParaRPr lang="en-US" dirty="0"/>
                    </a:p>
                  </a:txBody>
                  <a:tcPr/>
                </a:tc>
                <a:extLst>
                  <a:ext uri="{0D108BD9-81ED-4DB2-BD59-A6C34878D82A}">
                    <a16:rowId xmlns:a16="http://schemas.microsoft.com/office/drawing/2014/main" val="10001"/>
                  </a:ext>
                </a:extLst>
              </a:tr>
              <a:tr h="255694">
                <a:tc>
                  <a:txBody>
                    <a:bodyPr/>
                    <a:lstStyle/>
                    <a:p>
                      <a:pPr algn="l"/>
                      <a:r>
                        <a:rPr lang="en-US" dirty="0"/>
                        <a:t>(0,5%, 1%)</a:t>
                      </a:r>
                    </a:p>
                  </a:txBody>
                  <a:tcPr/>
                </a:tc>
                <a:tc>
                  <a:txBody>
                    <a:bodyPr/>
                    <a:lstStyle/>
                    <a:p>
                      <a:pPr algn="l"/>
                      <a:r>
                        <a:rPr lang="en-US" dirty="0"/>
                        <a:t>&gt;10%</a:t>
                      </a:r>
                    </a:p>
                  </a:txBody>
                  <a:tcPr/>
                </a:tc>
                <a:tc>
                  <a:txBody>
                    <a:bodyPr/>
                    <a:lstStyle/>
                    <a:p>
                      <a:r>
                        <a:rPr lang="en-US" dirty="0"/>
                        <a:t>70.0</a:t>
                      </a:r>
                    </a:p>
                  </a:txBody>
                  <a:tcPr/>
                </a:tc>
                <a:tc>
                  <a:txBody>
                    <a:bodyPr/>
                    <a:lstStyle/>
                    <a:p>
                      <a:r>
                        <a:rPr lang="en-US" dirty="0"/>
                        <a:t>6.95x10</a:t>
                      </a:r>
                      <a:r>
                        <a:rPr lang="en-US" baseline="30000" dirty="0"/>
                        <a:t>-6</a:t>
                      </a:r>
                      <a:endParaRPr lang="en-US" dirty="0"/>
                    </a:p>
                  </a:txBody>
                  <a:tcPr/>
                </a:tc>
                <a:extLst>
                  <a:ext uri="{0D108BD9-81ED-4DB2-BD59-A6C34878D82A}">
                    <a16:rowId xmlns:a16="http://schemas.microsoft.com/office/drawing/2014/main" val="10002"/>
                  </a:ext>
                </a:extLst>
              </a:tr>
              <a:tr h="255694">
                <a:tc>
                  <a:txBody>
                    <a:bodyPr/>
                    <a:lstStyle/>
                    <a:p>
                      <a:pPr algn="l"/>
                      <a:r>
                        <a:rPr lang="en-US" dirty="0"/>
                        <a:t>(0.1%, 0.5%)</a:t>
                      </a:r>
                    </a:p>
                  </a:txBody>
                  <a:tcPr/>
                </a:tc>
                <a:tc>
                  <a:txBody>
                    <a:bodyPr/>
                    <a:lstStyle/>
                    <a:p>
                      <a:pPr algn="l"/>
                      <a:r>
                        <a:rPr lang="en-US" dirty="0"/>
                        <a:t>&gt;10%</a:t>
                      </a:r>
                    </a:p>
                  </a:txBody>
                  <a:tcPr/>
                </a:tc>
                <a:tc>
                  <a:txBody>
                    <a:bodyPr/>
                    <a:lstStyle/>
                    <a:p>
                      <a:r>
                        <a:rPr lang="en-US" dirty="0"/>
                        <a:t>70.8</a:t>
                      </a:r>
                    </a:p>
                  </a:txBody>
                  <a:tcPr/>
                </a:tc>
                <a:tc>
                  <a:txBody>
                    <a:bodyPr/>
                    <a:lstStyle/>
                    <a:p>
                      <a:r>
                        <a:rPr lang="en-US" dirty="0"/>
                        <a:t>2.87x10</a:t>
                      </a:r>
                      <a:r>
                        <a:rPr lang="en-US" baseline="30000" dirty="0"/>
                        <a:t>-6</a:t>
                      </a:r>
                      <a:endParaRPr lang="en-US" dirty="0"/>
                    </a:p>
                  </a:txBody>
                  <a:tcPr/>
                </a:tc>
                <a:extLst>
                  <a:ext uri="{0D108BD9-81ED-4DB2-BD59-A6C34878D82A}">
                    <a16:rowId xmlns:a16="http://schemas.microsoft.com/office/drawing/2014/main" val="10003"/>
                  </a:ext>
                </a:extLst>
              </a:tr>
              <a:tr h="255694">
                <a:tc>
                  <a:txBody>
                    <a:bodyPr/>
                    <a:lstStyle/>
                    <a:p>
                      <a:pPr algn="l"/>
                      <a:r>
                        <a:rPr lang="en-US" dirty="0"/>
                        <a:t>(0%, 0.1%)</a:t>
                      </a:r>
                    </a:p>
                  </a:txBody>
                  <a:tcPr/>
                </a:tc>
                <a:tc>
                  <a:txBody>
                    <a:bodyPr/>
                    <a:lstStyle/>
                    <a:p>
                      <a:pPr algn="l"/>
                      <a:r>
                        <a:rPr lang="en-US" dirty="0"/>
                        <a:t>&gt;10%</a:t>
                      </a:r>
                    </a:p>
                  </a:txBody>
                  <a:tcPr/>
                </a:tc>
                <a:tc>
                  <a:txBody>
                    <a:bodyPr/>
                    <a:lstStyle/>
                    <a:p>
                      <a:r>
                        <a:rPr lang="en-US" dirty="0"/>
                        <a:t>72.5</a:t>
                      </a:r>
                    </a:p>
                  </a:txBody>
                  <a:tcPr/>
                </a:tc>
                <a:tc>
                  <a:txBody>
                    <a:bodyPr/>
                    <a:lstStyle/>
                    <a:p>
                      <a:r>
                        <a:rPr lang="en-US" dirty="0"/>
                        <a:t>4.34x10</a:t>
                      </a:r>
                      <a:r>
                        <a:rPr lang="en-US" baseline="30000" dirty="0"/>
                        <a:t>-7</a:t>
                      </a:r>
                      <a:endParaRPr lang="en-US" dirty="0"/>
                    </a:p>
                  </a:txBody>
                  <a:tcPr/>
                </a:tc>
                <a:extLst>
                  <a:ext uri="{0D108BD9-81ED-4DB2-BD59-A6C34878D82A}">
                    <a16:rowId xmlns:a16="http://schemas.microsoft.com/office/drawing/2014/main" val="10004"/>
                  </a:ext>
                </a:extLst>
              </a:tr>
            </a:tbl>
          </a:graphicData>
        </a:graphic>
      </p:graphicFrame>
      <p:grpSp>
        <p:nvGrpSpPr>
          <p:cNvPr id="11" name="Group 10"/>
          <p:cNvGrpSpPr/>
          <p:nvPr/>
        </p:nvGrpSpPr>
        <p:grpSpPr>
          <a:xfrm>
            <a:off x="762001" y="4500792"/>
            <a:ext cx="4162780" cy="2198553"/>
            <a:chOff x="762001" y="4261556"/>
            <a:chExt cx="4162780" cy="2198553"/>
          </a:xfrm>
        </p:grpSpPr>
        <p:sp>
          <p:nvSpPr>
            <p:cNvPr id="6" name="Down Arrow 5"/>
            <p:cNvSpPr/>
            <p:nvPr/>
          </p:nvSpPr>
          <p:spPr bwMode="auto">
            <a:xfrm>
              <a:off x="2666999" y="4261556"/>
              <a:ext cx="338667" cy="1552222"/>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TextBox 7"/>
            <p:cNvSpPr txBox="1"/>
            <p:nvPr/>
          </p:nvSpPr>
          <p:spPr>
            <a:xfrm>
              <a:off x="762001" y="5813778"/>
              <a:ext cx="4162780" cy="646331"/>
            </a:xfrm>
            <a:prstGeom prst="rect">
              <a:avLst/>
            </a:prstGeom>
            <a:noFill/>
          </p:spPr>
          <p:txBody>
            <a:bodyPr wrap="square" rtlCol="0">
              <a:spAutoFit/>
            </a:bodyPr>
            <a:lstStyle/>
            <a:p>
              <a:r>
                <a:rPr lang="en-US" dirty="0"/>
                <a:t>Increasing difference between control and treatment group’s services</a:t>
              </a:r>
            </a:p>
          </p:txBody>
        </p:sp>
      </p:grpSp>
      <p:grpSp>
        <p:nvGrpSpPr>
          <p:cNvPr id="10" name="Group 9"/>
          <p:cNvGrpSpPr/>
          <p:nvPr/>
        </p:nvGrpSpPr>
        <p:grpSpPr>
          <a:xfrm>
            <a:off x="4981225" y="4486681"/>
            <a:ext cx="1777997" cy="1961066"/>
            <a:chOff x="4981225" y="4247445"/>
            <a:chExt cx="1777997" cy="1961066"/>
          </a:xfrm>
        </p:grpSpPr>
        <p:sp>
          <p:nvSpPr>
            <p:cNvPr id="7" name="Down Arrow 6"/>
            <p:cNvSpPr/>
            <p:nvPr/>
          </p:nvSpPr>
          <p:spPr bwMode="auto">
            <a:xfrm>
              <a:off x="5726286" y="4247445"/>
              <a:ext cx="338667" cy="1552222"/>
            </a:xfrm>
            <a:prstGeom prst="downArrow">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TextBox 8"/>
            <p:cNvSpPr txBox="1"/>
            <p:nvPr/>
          </p:nvSpPr>
          <p:spPr>
            <a:xfrm>
              <a:off x="4981225" y="5839179"/>
              <a:ext cx="1777997" cy="369332"/>
            </a:xfrm>
            <a:prstGeom prst="rect">
              <a:avLst/>
            </a:prstGeom>
            <a:noFill/>
          </p:spPr>
          <p:txBody>
            <a:bodyPr wrap="square" rtlCol="0">
              <a:spAutoFit/>
            </a:bodyPr>
            <a:lstStyle/>
            <a:p>
              <a:r>
                <a:rPr lang="en-US" dirty="0"/>
                <a:t>Greater impact</a:t>
              </a:r>
            </a:p>
          </p:txBody>
        </p:sp>
      </p:grpSp>
      <p:sp>
        <p:nvSpPr>
          <p:cNvPr id="5" name="Rectangular Callout 4"/>
          <p:cNvSpPr/>
          <p:nvPr/>
        </p:nvSpPr>
        <p:spPr bwMode="auto">
          <a:xfrm>
            <a:off x="553976" y="3520957"/>
            <a:ext cx="2113023" cy="625026"/>
          </a:xfrm>
          <a:prstGeom prst="wedgeRectCallout">
            <a:avLst>
              <a:gd name="adj1" fmla="val -4382"/>
              <a:gd name="adj2" fmla="val 75838"/>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t>Users with 1-10% hours of ≥ 5% loss</a:t>
            </a: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644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Characterizing reliability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512" y="1287054"/>
            <a:ext cx="8387670" cy="4516438"/>
          </a:xfrm>
        </p:spPr>
      </p:pic>
      <p:sp>
        <p:nvSpPr>
          <p:cNvPr id="3" name="Rectangle 2"/>
          <p:cNvSpPr/>
          <p:nvPr/>
        </p:nvSpPr>
        <p:spPr bwMode="auto">
          <a:xfrm>
            <a:off x="1843087" y="1571624"/>
            <a:ext cx="6429375" cy="332898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cxnSp>
        <p:nvCxnSpPr>
          <p:cNvPr id="22" name="Curved Connector 21"/>
          <p:cNvCxnSpPr/>
          <p:nvPr/>
        </p:nvCxnSpPr>
        <p:spPr bwMode="auto">
          <a:xfrm flipV="1">
            <a:off x="1843087" y="1571625"/>
            <a:ext cx="6429375" cy="3328987"/>
          </a:xfrm>
          <a:prstGeom prst="curvedConnector3">
            <a:avLst>
              <a:gd name="adj1" fmla="val 222"/>
            </a:avLst>
          </a:prstGeom>
          <a:solidFill>
            <a:schemeClr val="accent1"/>
          </a:solidFill>
          <a:ln w="66675" cap="flat" cmpd="sng" algn="ctr">
            <a:solidFill>
              <a:schemeClr val="tx1"/>
            </a:solidFill>
            <a:prstDash val="solid"/>
            <a:round/>
            <a:headEnd type="none" w="med" len="med"/>
            <a:tailEnd type="none" w="med" len="med"/>
          </a:ln>
          <a:effectLst>
            <a:outerShdw blurRad="50800" dist="50800" dir="5400000" sx="1000" sy="1000" algn="ctr" rotWithShape="0">
              <a:srgbClr val="000000">
                <a:alpha val="43137"/>
              </a:srgbClr>
            </a:outerShdw>
          </a:effectLst>
        </p:spPr>
      </p:cxnSp>
      <p:sp>
        <p:nvSpPr>
          <p:cNvPr id="28" name="TextBox 27"/>
          <p:cNvSpPr txBox="1"/>
          <p:nvPr/>
        </p:nvSpPr>
        <p:spPr>
          <a:xfrm>
            <a:off x="3616683" y="2431076"/>
            <a:ext cx="3778599" cy="830997"/>
          </a:xfrm>
          <a:prstGeom prst="rect">
            <a:avLst/>
          </a:prstGeom>
          <a:noFill/>
        </p:spPr>
        <p:txBody>
          <a:bodyPr wrap="none" rtlCol="0">
            <a:spAutoFit/>
          </a:bodyPr>
          <a:lstStyle/>
          <a:p>
            <a:pPr algn="ctr"/>
            <a:r>
              <a:rPr lang="en-US" sz="2400" dirty="0"/>
              <a:t>More reliable; high loss </a:t>
            </a:r>
          </a:p>
          <a:p>
            <a:pPr algn="ctr"/>
            <a:r>
              <a:rPr lang="en-US" sz="2400" dirty="0"/>
              <a:t>rates occur less frequently</a:t>
            </a:r>
          </a:p>
        </p:txBody>
      </p:sp>
      <p:sp>
        <p:nvSpPr>
          <p:cNvPr id="29" name="Down Arrow 28"/>
          <p:cNvSpPr/>
          <p:nvPr/>
        </p:nvSpPr>
        <p:spPr bwMode="auto">
          <a:xfrm rot="8490098">
            <a:off x="3086099" y="2430841"/>
            <a:ext cx="400050" cy="88582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0" name="Curved Connector 29"/>
          <p:cNvCxnSpPr/>
          <p:nvPr/>
        </p:nvCxnSpPr>
        <p:spPr bwMode="auto">
          <a:xfrm flipV="1">
            <a:off x="1843087" y="1532598"/>
            <a:ext cx="6429375" cy="3328987"/>
          </a:xfrm>
          <a:prstGeom prst="curvedConnector3">
            <a:avLst>
              <a:gd name="adj1" fmla="val 99333"/>
            </a:avLst>
          </a:prstGeom>
          <a:solidFill>
            <a:schemeClr val="accent1"/>
          </a:solidFill>
          <a:ln w="66675" cap="flat" cmpd="sng" algn="ctr">
            <a:solidFill>
              <a:schemeClr val="tx1"/>
            </a:solidFill>
            <a:prstDash val="solid"/>
            <a:round/>
            <a:headEnd type="none" w="med" len="med"/>
            <a:tailEnd type="none" w="med" len="med"/>
          </a:ln>
          <a:effectLst>
            <a:outerShdw blurRad="50800" dist="50800" dir="5400000" sx="1000" sy="1000" algn="ctr" rotWithShape="0">
              <a:srgbClr val="000000">
                <a:alpha val="43137"/>
              </a:srgbClr>
            </a:outerShdw>
          </a:effectLst>
        </p:spPr>
      </p:cxnSp>
      <p:sp>
        <p:nvSpPr>
          <p:cNvPr id="31" name="TextBox 30"/>
          <p:cNvSpPr txBox="1"/>
          <p:nvPr/>
        </p:nvSpPr>
        <p:spPr>
          <a:xfrm>
            <a:off x="2532391" y="3321794"/>
            <a:ext cx="3932488" cy="830997"/>
          </a:xfrm>
          <a:prstGeom prst="rect">
            <a:avLst/>
          </a:prstGeom>
          <a:noFill/>
        </p:spPr>
        <p:txBody>
          <a:bodyPr wrap="none" rtlCol="0">
            <a:spAutoFit/>
          </a:bodyPr>
          <a:lstStyle/>
          <a:p>
            <a:pPr algn="ctr"/>
            <a:r>
              <a:rPr lang="en-US" sz="2400" dirty="0"/>
              <a:t>Less reliable; high loss </a:t>
            </a:r>
          </a:p>
          <a:p>
            <a:pPr algn="ctr"/>
            <a:r>
              <a:rPr lang="en-US" sz="2400" dirty="0"/>
              <a:t>rates occur more frequently</a:t>
            </a:r>
          </a:p>
        </p:txBody>
      </p:sp>
      <p:sp>
        <p:nvSpPr>
          <p:cNvPr id="32" name="Down Arrow 31"/>
          <p:cNvSpPr/>
          <p:nvPr/>
        </p:nvSpPr>
        <p:spPr bwMode="auto">
          <a:xfrm rot="18702941">
            <a:off x="6343782" y="3308771"/>
            <a:ext cx="400050" cy="88582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52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animBg="1"/>
      <p:bldP spid="29" grpId="1" animBg="1"/>
      <p:bldP spid="31" grpId="0"/>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failure?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84287"/>
            <a:ext cx="8387670" cy="4516438"/>
          </a:xfrm>
        </p:spPr>
      </p:pic>
      <p:sp>
        <p:nvSpPr>
          <p:cNvPr id="5" name="Rectangle 4"/>
          <p:cNvSpPr/>
          <p:nvPr/>
        </p:nvSpPr>
        <p:spPr bwMode="auto">
          <a:xfrm>
            <a:off x="3886200" y="1571625"/>
            <a:ext cx="257175" cy="3314700"/>
          </a:xfrm>
          <a:prstGeom prst="rect">
            <a:avLst/>
          </a:prstGeom>
          <a:solidFill>
            <a:srgbClr val="FFFF00">
              <a:alpha val="42000"/>
            </a:srgbClr>
          </a:solidFill>
          <a:ln w="9525" cap="flat" cmpd="sng" algn="ctr">
            <a:solidFill>
              <a:schemeClr val="tx1">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6" name="Rectangle 5"/>
          <p:cNvSpPr/>
          <p:nvPr/>
        </p:nvSpPr>
        <p:spPr bwMode="auto">
          <a:xfrm>
            <a:off x="6010728" y="1571625"/>
            <a:ext cx="257175" cy="3314700"/>
          </a:xfrm>
          <a:prstGeom prst="rect">
            <a:avLst/>
          </a:prstGeom>
          <a:solidFill>
            <a:srgbClr val="FFFF00">
              <a:alpha val="42000"/>
            </a:srgbClr>
          </a:solidFill>
          <a:ln w="9525" cap="flat" cmpd="sng" algn="ctr">
            <a:solidFill>
              <a:schemeClr val="tx1">
                <a:alpha val="56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3282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t>
            </a:r>
          </a:p>
        </p:txBody>
      </p:sp>
      <p:sp>
        <p:nvSpPr>
          <p:cNvPr id="3" name="Content Placeholder 2"/>
          <p:cNvSpPr>
            <a:spLocks noGrp="1"/>
          </p:cNvSpPr>
          <p:nvPr>
            <p:ph idx="1"/>
          </p:nvPr>
        </p:nvSpPr>
        <p:spPr/>
        <p:txBody>
          <a:bodyPr/>
          <a:lstStyle/>
          <a:p>
            <a:r>
              <a:rPr lang="en-US" dirty="0"/>
              <a:t>Service provider</a:t>
            </a:r>
          </a:p>
          <a:p>
            <a:r>
              <a:rPr lang="en-US" dirty="0"/>
              <a:t>Access technology</a:t>
            </a:r>
          </a:p>
          <a:p>
            <a:r>
              <a:rPr lang="en-US" dirty="0"/>
              <a:t>Service tier</a:t>
            </a:r>
          </a:p>
          <a:p>
            <a:r>
              <a:rPr lang="en-US" dirty="0"/>
              <a:t>Longitudinal trends</a:t>
            </a:r>
          </a:p>
          <a:p>
            <a:r>
              <a:rPr lang="en-US" dirty="0"/>
              <a:t>Demographics</a:t>
            </a:r>
          </a:p>
          <a:p>
            <a:r>
              <a:rPr lang="en-US" dirty="0"/>
              <a:t>ISP’s DNS availability</a:t>
            </a:r>
          </a:p>
        </p:txBody>
      </p:sp>
    </p:spTree>
    <p:extLst>
      <p:ext uri="{BB962C8B-B14F-4D97-AF65-F5344CB8AC3E}">
        <p14:creationId xmlns:p14="http://schemas.microsoft.com/office/powerpoint/2010/main" val="91693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ISP and reliability</a:t>
            </a:r>
          </a:p>
        </p:txBody>
      </p:sp>
      <p:sp>
        <p:nvSpPr>
          <p:cNvPr id="3" name="Content Placeholder 2"/>
          <p:cNvSpPr>
            <a:spLocks noGrp="1"/>
          </p:cNvSpPr>
          <p:nvPr>
            <p:ph idx="1"/>
          </p:nvPr>
        </p:nvSpPr>
        <p:spPr>
          <a:xfrm>
            <a:off x="195943" y="990600"/>
            <a:ext cx="8643257" cy="5334000"/>
          </a:xfrm>
        </p:spPr>
        <p:txBody>
          <a:bodyPr/>
          <a:lstStyle/>
          <a:p>
            <a:r>
              <a:rPr lang="en-US" dirty="0"/>
              <a:t>At 1% threshold, one provider with &gt;</a:t>
            </a:r>
            <a:r>
              <a:rPr lang="en-US" i="1" dirty="0"/>
              <a:t>99%</a:t>
            </a:r>
            <a:r>
              <a:rPr lang="en-US" dirty="0"/>
              <a:t> avail.</a:t>
            </a:r>
          </a:p>
        </p:txBody>
      </p:sp>
      <p:sp>
        <p:nvSpPr>
          <p:cNvPr id="8" name="Rectangle 7"/>
          <p:cNvSpPr/>
          <p:nvPr/>
        </p:nvSpPr>
        <p:spPr bwMode="auto">
          <a:xfrm>
            <a:off x="6674555" y="1721561"/>
            <a:ext cx="1001889" cy="3839795"/>
          </a:xfrm>
          <a:prstGeom prst="rect">
            <a:avLst/>
          </a:prstGeom>
          <a:solidFill>
            <a:srgbClr val="FF6600">
              <a:alpha val="25000"/>
            </a:srgbClr>
          </a:solid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6" name="Chart 5"/>
          <p:cNvGraphicFramePr>
            <a:graphicFrameLocks/>
          </p:cNvGraphicFramePr>
          <p:nvPr>
            <p:extLst>
              <p:ext uri="{D42A27DB-BD31-4B8C-83A1-F6EECF244321}">
                <p14:modId xmlns:p14="http://schemas.microsoft.com/office/powerpoint/2010/main" val="629589811"/>
              </p:ext>
            </p:extLst>
          </p:nvPr>
        </p:nvGraphicFramePr>
        <p:xfrm>
          <a:off x="945443" y="1563863"/>
          <a:ext cx="6970890" cy="460269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41345" y="2886892"/>
            <a:ext cx="363147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s-IS" sz="2400" dirty="0"/>
              <a:t>At 10% threshold, 13/19 providers with &gt;99% availability</a:t>
            </a:r>
            <a:endParaRPr lang="en-US" sz="2400" dirty="0">
              <a:cs typeface="Avenir Book"/>
            </a:endParaRPr>
          </a:p>
        </p:txBody>
      </p:sp>
    </p:spTree>
    <p:extLst>
      <p:ext uri="{BB962C8B-B14F-4D97-AF65-F5344CB8AC3E}">
        <p14:creationId xmlns:p14="http://schemas.microsoft.com/office/powerpoint/2010/main" val="230981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technology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1143" y="1593954"/>
            <a:ext cx="8321714" cy="439975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4838" y="2000180"/>
            <a:ext cx="1797050" cy="1734362"/>
          </a:xfrm>
          <a:prstGeom prst="rect">
            <a:avLst/>
          </a:prstGeom>
        </p:spPr>
      </p:pic>
    </p:spTree>
    <p:extLst>
      <p:ext uri="{BB962C8B-B14F-4D97-AF65-F5344CB8AC3E}">
        <p14:creationId xmlns:p14="http://schemas.microsoft.com/office/powerpoint/2010/main" val="14865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service tier and reliability</a:t>
            </a:r>
          </a:p>
        </p:txBody>
      </p:sp>
      <p:sp>
        <p:nvSpPr>
          <p:cNvPr id="3" name="Content Placeholder 2"/>
          <p:cNvSpPr>
            <a:spLocks noGrp="1"/>
          </p:cNvSpPr>
          <p:nvPr>
            <p:ph idx="1"/>
          </p:nvPr>
        </p:nvSpPr>
        <p:spPr/>
        <p:txBody>
          <a:bodyPr/>
          <a:lstStyle/>
          <a:p>
            <a:r>
              <a:rPr lang="en-US" dirty="0"/>
              <a:t>Two providers offering services over two</a:t>
            </a:r>
            <a:br>
              <a:rPr lang="en-US" dirty="0"/>
            </a:br>
            <a:r>
              <a:rPr lang="en-US" dirty="0"/>
              <a:t>different access technologies</a:t>
            </a:r>
          </a:p>
          <a:p>
            <a:pPr marL="457200" lvl="1" indent="0">
              <a:buNone/>
            </a:pPr>
            <a:r>
              <a:rPr lang="en-US" dirty="0"/>
              <a:t>CDF service availability</a:t>
            </a:r>
          </a:p>
        </p:txBody>
      </p:sp>
      <p:pic>
        <p:nvPicPr>
          <p:cNvPr id="4" name="Picture 3" descr="isps-multi-tech-all_loss_cdf.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155" y="2453822"/>
            <a:ext cx="7605082" cy="4095044"/>
          </a:xfrm>
          <a:prstGeom prst="rect">
            <a:avLst/>
          </a:prstGeom>
        </p:spPr>
      </p:pic>
      <p:sp>
        <p:nvSpPr>
          <p:cNvPr id="5" name="TextBox 4"/>
          <p:cNvSpPr txBox="1"/>
          <p:nvPr/>
        </p:nvSpPr>
        <p:spPr>
          <a:xfrm>
            <a:off x="4056186" y="4900478"/>
            <a:ext cx="4783014"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t>It’s technology over provider</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3085" b="41915" l="0" r="43000">
                        <a14:foregroundMark x1="43111" y1="41915" x2="43111" y2="41915"/>
                      </a14:backgroundRemoval>
                    </a14:imgEffect>
                  </a14:imgLayer>
                </a14:imgProps>
              </a:ext>
            </a:extLst>
          </a:blip>
          <a:srcRect t="3664" r="65555" b="66548"/>
          <a:stretch/>
        </p:blipFill>
        <p:spPr>
          <a:xfrm>
            <a:off x="4593167" y="4176889"/>
            <a:ext cx="703514" cy="635432"/>
          </a:xfrm>
          <a:prstGeom prst="rect">
            <a:avLst/>
          </a:prstGeom>
        </p:spPr>
      </p:pic>
      <p:sp>
        <p:nvSpPr>
          <p:cNvPr id="7" name="TextBox 6"/>
          <p:cNvSpPr txBox="1"/>
          <p:nvPr/>
        </p:nvSpPr>
        <p:spPr>
          <a:xfrm>
            <a:off x="3866606" y="5511856"/>
            <a:ext cx="4916774"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a:t>Tier (residential vs. business) has very little effect</a:t>
            </a:r>
          </a:p>
        </p:txBody>
      </p:sp>
    </p:spTree>
    <p:extLst>
      <p:ext uri="{BB962C8B-B14F-4D97-AF65-F5344CB8AC3E}">
        <p14:creationId xmlns:p14="http://schemas.microsoft.com/office/powerpoint/2010/main" val="26962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trends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826" y="1757761"/>
            <a:ext cx="4524012" cy="3856037"/>
          </a:xfrm>
        </p:spPr>
      </p:pic>
      <p:sp>
        <p:nvSpPr>
          <p:cNvPr id="5" name="TextBox 4"/>
          <p:cNvSpPr txBox="1"/>
          <p:nvPr/>
        </p:nvSpPr>
        <p:spPr>
          <a:xfrm>
            <a:off x="2200275" y="1331456"/>
            <a:ext cx="947375" cy="461665"/>
          </a:xfrm>
          <a:prstGeom prst="rect">
            <a:avLst/>
          </a:prstGeom>
          <a:noFill/>
        </p:spPr>
        <p:txBody>
          <a:bodyPr wrap="none" rtlCol="0">
            <a:spAutoFit/>
          </a:bodyPr>
          <a:lstStyle/>
          <a:p>
            <a:r>
              <a:rPr lang="en-US" sz="2400" dirty="0"/>
              <a:t>AT&amp;T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9989" y="1757762"/>
            <a:ext cx="4524011" cy="3856037"/>
          </a:xfrm>
          <a:prstGeom prst="rect">
            <a:avLst/>
          </a:prstGeom>
        </p:spPr>
      </p:pic>
      <p:sp>
        <p:nvSpPr>
          <p:cNvPr id="7" name="TextBox 6"/>
          <p:cNvSpPr txBox="1"/>
          <p:nvPr/>
        </p:nvSpPr>
        <p:spPr>
          <a:xfrm>
            <a:off x="6268071" y="1331456"/>
            <a:ext cx="1399742" cy="461665"/>
          </a:xfrm>
          <a:prstGeom prst="rect">
            <a:avLst/>
          </a:prstGeom>
          <a:noFill/>
        </p:spPr>
        <p:txBody>
          <a:bodyPr wrap="none" rtlCol="0">
            <a:spAutoFit/>
          </a:bodyPr>
          <a:lstStyle/>
          <a:p>
            <a:r>
              <a:rPr lang="en-US" sz="2400" dirty="0"/>
              <a:t>Comcast</a:t>
            </a:r>
          </a:p>
        </p:txBody>
      </p:sp>
    </p:spTree>
    <p:extLst>
      <p:ext uri="{BB962C8B-B14F-4D97-AF65-F5344CB8AC3E}">
        <p14:creationId xmlns:p14="http://schemas.microsoft.com/office/powerpoint/2010/main" val="88809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reliability</a:t>
            </a:r>
          </a:p>
        </p:txBody>
      </p:sp>
      <p:sp>
        <p:nvSpPr>
          <p:cNvPr id="3" name="Content Placeholder 2"/>
          <p:cNvSpPr>
            <a:spLocks noGrp="1"/>
          </p:cNvSpPr>
          <p:nvPr>
            <p:ph idx="1"/>
          </p:nvPr>
        </p:nvSpPr>
        <p:spPr/>
        <p:txBody>
          <a:bodyPr/>
          <a:lstStyle/>
          <a:p>
            <a:r>
              <a:rPr lang="en-US" sz="2800" dirty="0"/>
              <a:t>Two ways to improve reliability</a:t>
            </a:r>
          </a:p>
          <a:p>
            <a:pPr lvl="1"/>
            <a:r>
              <a:rPr lang="en-US" sz="2400" dirty="0"/>
              <a:t>Reduce the probability of a component </a:t>
            </a:r>
            <a:r>
              <a:rPr lang="en-US" dirty="0"/>
              <a:t>failure</a:t>
            </a:r>
            <a:endParaRPr lang="en-US" sz="2400" dirty="0"/>
          </a:p>
          <a:p>
            <a:pPr lvl="1"/>
            <a:r>
              <a:rPr lang="en-US" dirty="0"/>
              <a:t>Bypass failures by adding</a:t>
            </a:r>
            <a:r>
              <a:rPr lang="en-US" sz="2400" dirty="0"/>
              <a:t> redundancy</a:t>
            </a:r>
          </a:p>
          <a:p>
            <a:endParaRPr lang="en-US" sz="2800" dirty="0"/>
          </a:p>
          <a:p>
            <a:r>
              <a:rPr lang="en-US" sz="2800" dirty="0"/>
              <a:t>Improving the technology itself is a long, expensive process</a:t>
            </a:r>
          </a:p>
          <a:p>
            <a:pPr lvl="1"/>
            <a:r>
              <a:rPr lang="en-US" sz="2400" dirty="0"/>
              <a:t>E.g., upgrading DSL to fiber means laying new cable</a:t>
            </a:r>
          </a:p>
        </p:txBody>
      </p:sp>
    </p:spTree>
    <p:extLst>
      <p:ext uri="{BB962C8B-B14F-4D97-AF65-F5344CB8AC3E}">
        <p14:creationId xmlns:p14="http://schemas.microsoft.com/office/powerpoint/2010/main" val="1332578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End-system “</a:t>
            </a:r>
            <a:r>
              <a:rPr lang="en-US" dirty="0" err="1"/>
              <a:t>multihoming</a:t>
            </a:r>
            <a:r>
              <a:rPr lang="en-US" dirty="0"/>
              <a:t>”</a:t>
            </a:r>
          </a:p>
        </p:txBody>
      </p:sp>
      <p:sp>
        <p:nvSpPr>
          <p:cNvPr id="3" name="Content Placeholder 2"/>
          <p:cNvSpPr>
            <a:spLocks noGrp="1"/>
          </p:cNvSpPr>
          <p:nvPr>
            <p:ph idx="1"/>
          </p:nvPr>
        </p:nvSpPr>
        <p:spPr/>
        <p:txBody>
          <a:bodyPr/>
          <a:lstStyle/>
          <a:p>
            <a:r>
              <a:rPr lang="en-US" sz="2800" dirty="0"/>
              <a:t>Neighbors </a:t>
            </a:r>
            <a:r>
              <a:rPr lang="en-US" dirty="0"/>
              <a:t>lending</a:t>
            </a:r>
            <a:r>
              <a:rPr lang="en-US" sz="2800" dirty="0"/>
              <a:t> networks as a backup</a:t>
            </a:r>
          </a:p>
          <a:p>
            <a:r>
              <a:rPr lang="en-US" dirty="0"/>
              <a:t>ISP provided 3/4G backup connections</a:t>
            </a:r>
            <a:endParaRPr lang="en-US" sz="2800" dirty="0"/>
          </a:p>
          <a:p>
            <a:pPr lvl="5"/>
            <a:endParaRPr lang="en-US" dirty="0"/>
          </a:p>
          <a:p>
            <a:r>
              <a:rPr lang="en-US" sz="2800" dirty="0"/>
              <a:t>To get a sense of its potential </a:t>
            </a:r>
          </a:p>
          <a:p>
            <a:pPr lvl="1"/>
            <a:r>
              <a:rPr lang="en-US" dirty="0"/>
              <a:t>Group users p</a:t>
            </a:r>
            <a:r>
              <a:rPr lang="en-US" sz="2400" dirty="0"/>
              <a:t>er census block</a:t>
            </a:r>
          </a:p>
          <a:p>
            <a:pPr lvl="1"/>
            <a:r>
              <a:rPr lang="en-US" dirty="0"/>
              <a:t>O</a:t>
            </a:r>
            <a:r>
              <a:rPr lang="en-US" sz="2400" dirty="0"/>
              <a:t>nline during the same </a:t>
            </a:r>
            <a:br>
              <a:rPr lang="en-US" sz="2400" dirty="0"/>
            </a:br>
            <a:r>
              <a:rPr lang="en-US" sz="2400" dirty="0"/>
              <a:t>period</a:t>
            </a:r>
          </a:p>
        </p:txBody>
      </p:sp>
      <p:grpSp>
        <p:nvGrpSpPr>
          <p:cNvPr id="5" name="Group 4"/>
          <p:cNvGrpSpPr/>
          <p:nvPr/>
        </p:nvGrpSpPr>
        <p:grpSpPr>
          <a:xfrm>
            <a:off x="5216678" y="3182582"/>
            <a:ext cx="3480944" cy="3621704"/>
            <a:chOff x="4379378" y="3196539"/>
            <a:chExt cx="3480944" cy="3621704"/>
          </a:xfrm>
        </p:grpSpPr>
        <p:pic>
          <p:nvPicPr>
            <p:cNvPr id="4" name="Picture 3" descr="multihome_loss_interval_bar.pdf"/>
            <p:cNvPicPr>
              <a:picLocks noChangeAspect="1"/>
            </p:cNvPicPr>
            <p:nvPr/>
          </p:nvPicPr>
          <p:blipFill rotWithShape="1">
            <a:blip r:embed="rId3">
              <a:extLst>
                <a:ext uri="{28A0092B-C50C-407E-A947-70E740481C1C}">
                  <a14:useLocalDpi xmlns:a14="http://schemas.microsoft.com/office/drawing/2010/main" val="0"/>
                </a:ext>
              </a:extLst>
            </a:blip>
            <a:srcRect l="35856" r="33004"/>
            <a:stretch/>
          </p:blipFill>
          <p:spPr>
            <a:xfrm>
              <a:off x="4579432" y="3196539"/>
              <a:ext cx="3280890" cy="3621704"/>
            </a:xfrm>
            <a:prstGeom prst="rect">
              <a:avLst/>
            </a:prstGeom>
          </p:spPr>
        </p:pic>
        <p:sp>
          <p:nvSpPr>
            <p:cNvPr id="21" name="TextBox 20"/>
            <p:cNvSpPr txBox="1"/>
            <p:nvPr/>
          </p:nvSpPr>
          <p:spPr>
            <a:xfrm rot="16200000" flipH="1">
              <a:off x="3729080" y="4697037"/>
              <a:ext cx="1700705" cy="400110"/>
            </a:xfrm>
            <a:prstGeom prst="rect">
              <a:avLst/>
            </a:prstGeom>
            <a:noFill/>
          </p:spPr>
          <p:txBody>
            <a:bodyPr wrap="none" rtlCol="0">
              <a:spAutoFit/>
            </a:bodyPr>
            <a:lstStyle/>
            <a:p>
              <a:r>
                <a:rPr lang="en-US" sz="2000" dirty="0">
                  <a:latin typeface="Avenir Book"/>
                  <a:cs typeface="Avenir Book"/>
                </a:rPr>
                <a:t>MTBF (hours)</a:t>
              </a:r>
            </a:p>
          </p:txBody>
        </p:sp>
        <p:sp>
          <p:nvSpPr>
            <p:cNvPr id="8" name="Rectangle 7"/>
            <p:cNvSpPr/>
            <p:nvPr/>
          </p:nvSpPr>
          <p:spPr>
            <a:xfrm rot="16200000">
              <a:off x="5180169" y="4619945"/>
              <a:ext cx="1608667" cy="646331"/>
            </a:xfrm>
            <a:prstGeom prst="rect">
              <a:avLst/>
            </a:prstGeom>
          </p:spPr>
          <p:txBody>
            <a:bodyPr wrap="square">
              <a:spAutoFit/>
            </a:bodyPr>
            <a:lstStyle/>
            <a:p>
              <a:r>
                <a:rPr lang="en-US" dirty="0" err="1">
                  <a:solidFill>
                    <a:schemeClr val="bg1"/>
                  </a:solidFill>
                </a:rPr>
                <a:t>Multihomed</a:t>
              </a:r>
              <a:r>
                <a:rPr lang="en-US" dirty="0">
                  <a:solidFill>
                    <a:schemeClr val="bg1"/>
                  </a:solidFill>
                </a:rPr>
                <a:t> </a:t>
              </a:r>
              <a:br>
                <a:rPr lang="en-US" dirty="0">
                  <a:solidFill>
                    <a:schemeClr val="bg1"/>
                  </a:solidFill>
                </a:rPr>
              </a:br>
              <a:r>
                <a:rPr lang="en-US" dirty="0">
                  <a:solidFill>
                    <a:schemeClr val="bg1"/>
                  </a:solidFill>
                </a:rPr>
                <a:t>(different ISP)</a:t>
              </a:r>
            </a:p>
          </p:txBody>
        </p:sp>
        <p:sp>
          <p:nvSpPr>
            <p:cNvPr id="17" name="Rectangle 16"/>
            <p:cNvSpPr/>
            <p:nvPr/>
          </p:nvSpPr>
          <p:spPr>
            <a:xfrm rot="16200000">
              <a:off x="5825066" y="4560680"/>
              <a:ext cx="1608667" cy="646331"/>
            </a:xfrm>
            <a:prstGeom prst="rect">
              <a:avLst/>
            </a:prstGeom>
          </p:spPr>
          <p:txBody>
            <a:bodyPr wrap="square">
              <a:spAutoFit/>
            </a:bodyPr>
            <a:lstStyle/>
            <a:p>
              <a:r>
                <a:rPr lang="en-US" dirty="0" err="1">
                  <a:solidFill>
                    <a:srgbClr val="000000"/>
                  </a:solidFill>
                </a:rPr>
                <a:t>Multihomed</a:t>
              </a:r>
              <a:r>
                <a:rPr lang="en-US" dirty="0">
                  <a:solidFill>
                    <a:srgbClr val="000000"/>
                  </a:solidFill>
                </a:rPr>
                <a:t> </a:t>
              </a:r>
              <a:br>
                <a:rPr lang="en-US" dirty="0">
                  <a:solidFill>
                    <a:srgbClr val="000000"/>
                  </a:solidFill>
                </a:rPr>
              </a:br>
              <a:r>
                <a:rPr lang="en-US" dirty="0">
                  <a:solidFill>
                    <a:srgbClr val="000000"/>
                  </a:solidFill>
                </a:rPr>
                <a:t>(same ISP)</a:t>
              </a:r>
            </a:p>
          </p:txBody>
        </p:sp>
        <p:sp>
          <p:nvSpPr>
            <p:cNvPr id="22" name="Rectangle 21"/>
            <p:cNvSpPr/>
            <p:nvPr/>
          </p:nvSpPr>
          <p:spPr>
            <a:xfrm rot="16200000">
              <a:off x="6368339" y="4903787"/>
              <a:ext cx="1899357" cy="369332"/>
            </a:xfrm>
            <a:prstGeom prst="rect">
              <a:avLst/>
            </a:prstGeom>
          </p:spPr>
          <p:txBody>
            <a:bodyPr wrap="square">
              <a:spAutoFit/>
            </a:bodyPr>
            <a:lstStyle/>
            <a:p>
              <a:r>
                <a:rPr lang="en-US" dirty="0">
                  <a:solidFill>
                    <a:srgbClr val="000000"/>
                  </a:solidFill>
                </a:rPr>
                <a:t>No </a:t>
              </a:r>
              <a:r>
                <a:rPr lang="en-US" dirty="0" err="1">
                  <a:solidFill>
                    <a:srgbClr val="000000"/>
                  </a:solidFill>
                </a:rPr>
                <a:t>multihoming</a:t>
              </a:r>
              <a:endParaRPr lang="en-US" dirty="0">
                <a:solidFill>
                  <a:srgbClr val="000000"/>
                </a:solidFill>
              </a:endParaRPr>
            </a:p>
          </p:txBody>
        </p:sp>
      </p:grpSp>
    </p:spTree>
    <p:extLst>
      <p:ext uri="{BB962C8B-B14F-4D97-AF65-F5344CB8AC3E}">
        <p14:creationId xmlns:p14="http://schemas.microsoft.com/office/powerpoint/2010/main" val="276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growth of broadband </a:t>
            </a:r>
          </a:p>
        </p:txBody>
      </p:sp>
      <p:sp>
        <p:nvSpPr>
          <p:cNvPr id="3" name="Content Placeholder 2"/>
          <p:cNvSpPr>
            <a:spLocks noGrp="1"/>
          </p:cNvSpPr>
          <p:nvPr>
            <p:ph idx="1"/>
          </p:nvPr>
        </p:nvSpPr>
        <p:spPr/>
        <p:txBody>
          <a:bodyPr/>
          <a:lstStyle/>
          <a:p>
            <a:r>
              <a:rPr lang="en-US" sz="2000" dirty="0"/>
              <a:t>Nearly 1 billion fixed-line broadband subscriptions worldwide</a:t>
            </a:r>
          </a:p>
          <a:p>
            <a:pPr lvl="1"/>
            <a:r>
              <a:rPr lang="en-US" sz="1800" dirty="0"/>
              <a:t>Consistent share of total Internet usage, despite increase in mobile subscriptions [ITU State of Broadband report 2016]</a:t>
            </a:r>
          </a:p>
          <a:p>
            <a:r>
              <a:rPr lang="en-US" sz="2000" dirty="0"/>
              <a:t>Rapidly increasing speeds</a:t>
            </a:r>
          </a:p>
        </p:txBody>
      </p:sp>
      <p:graphicFrame>
        <p:nvGraphicFramePr>
          <p:cNvPr id="5" name="Chart 4"/>
          <p:cNvGraphicFramePr/>
          <p:nvPr>
            <p:extLst/>
          </p:nvPr>
        </p:nvGraphicFramePr>
        <p:xfrm>
          <a:off x="1762180" y="2836405"/>
          <a:ext cx="4820968" cy="33086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044272" y="2836406"/>
            <a:ext cx="3668268" cy="6258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667" dirty="0">
                <a:latin typeface="Avenir Book"/>
                <a:cs typeface="Avenir Book"/>
              </a:rPr>
              <a:t>Average connection speed</a:t>
            </a:r>
          </a:p>
          <a:p>
            <a:pPr algn="ctr"/>
            <a:r>
              <a:rPr lang="en-US" sz="1667" dirty="0">
                <a:latin typeface="Avenir Book"/>
                <a:cs typeface="Avenir Book"/>
              </a:rPr>
              <a:t>[</a:t>
            </a:r>
            <a:r>
              <a:rPr lang="en-US" dirty="0">
                <a:latin typeface="Avenir Book"/>
                <a:cs typeface="Avenir Book"/>
              </a:rPr>
              <a:t>Akamai’s State of Internet Report]</a:t>
            </a:r>
          </a:p>
        </p:txBody>
      </p:sp>
    </p:spTree>
    <p:extLst>
      <p:ext uri="{BB962C8B-B14F-4D97-AF65-F5344CB8AC3E}">
        <p14:creationId xmlns:p14="http://schemas.microsoft.com/office/powerpoint/2010/main" val="142401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End-system </a:t>
            </a:r>
            <a:r>
              <a:rPr lang="en-US" dirty="0" err="1"/>
              <a:t>multihoming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76" y="1071557"/>
            <a:ext cx="8944546" cy="4757737"/>
          </a:xfrm>
        </p:spPr>
      </p:pic>
      <p:sp>
        <p:nvSpPr>
          <p:cNvPr id="5" name="Rectangle 4"/>
          <p:cNvSpPr/>
          <p:nvPr/>
        </p:nvSpPr>
        <p:spPr>
          <a:xfrm>
            <a:off x="2525789" y="5702725"/>
            <a:ext cx="6027662"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latin typeface="Avenir Book"/>
                <a:cs typeface="Avenir Book"/>
              </a:rPr>
              <a:t>By </a:t>
            </a:r>
            <a:r>
              <a:rPr lang="en-US" sz="2800" dirty="0" err="1">
                <a:latin typeface="Avenir Book"/>
                <a:cs typeface="Avenir Book"/>
              </a:rPr>
              <a:t>multihoming</a:t>
            </a:r>
            <a:r>
              <a:rPr lang="en-US" sz="2800" dirty="0">
                <a:latin typeface="Avenir Book"/>
                <a:cs typeface="Avenir Book"/>
              </a:rPr>
              <a:t> with different ISPs – four 9s availability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614" y="3564724"/>
            <a:ext cx="2411413" cy="1436586"/>
          </a:xfrm>
          <a:prstGeom prst="rect">
            <a:avLst/>
          </a:prstGeom>
        </p:spPr>
      </p:pic>
    </p:spTree>
    <p:extLst>
      <p:ext uri="{BB962C8B-B14F-4D97-AF65-F5344CB8AC3E}">
        <p14:creationId xmlns:p14="http://schemas.microsoft.com/office/powerpoint/2010/main" val="381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open issues</a:t>
            </a:r>
          </a:p>
        </p:txBody>
      </p:sp>
      <p:sp>
        <p:nvSpPr>
          <p:cNvPr id="3" name="Content Placeholder 2"/>
          <p:cNvSpPr>
            <a:spLocks noGrp="1"/>
          </p:cNvSpPr>
          <p:nvPr>
            <p:ph idx="1"/>
          </p:nvPr>
        </p:nvSpPr>
        <p:spPr/>
        <p:txBody>
          <a:bodyPr/>
          <a:lstStyle/>
          <a:p>
            <a:r>
              <a:rPr lang="en-US" i="1" dirty="0"/>
              <a:t>An e</a:t>
            </a:r>
            <a:r>
              <a:rPr lang="en-US" sz="2800" i="1" dirty="0"/>
              <a:t>mpirical demonstration of the impact of broadband reliability on user demand</a:t>
            </a:r>
          </a:p>
          <a:p>
            <a:r>
              <a:rPr lang="en-US" dirty="0"/>
              <a:t>A characterization of service reliability in the US</a:t>
            </a:r>
          </a:p>
          <a:p>
            <a:r>
              <a:rPr lang="en-US" sz="2800" dirty="0"/>
              <a:t>And a practica</a:t>
            </a:r>
            <a:r>
              <a:rPr lang="en-US" dirty="0"/>
              <a:t>l proposal to improve on it</a:t>
            </a:r>
          </a:p>
          <a:p>
            <a:endParaRPr lang="en-US" dirty="0"/>
          </a:p>
          <a:p>
            <a:r>
              <a:rPr lang="en-US" dirty="0"/>
              <a:t>How to capture </a:t>
            </a:r>
            <a:r>
              <a:rPr lang="en-US" dirty="0" err="1"/>
              <a:t>QoE</a:t>
            </a:r>
            <a:r>
              <a:rPr lang="en-US" dirty="0"/>
              <a:t> at scale, diagnose and localize impairments?</a:t>
            </a:r>
          </a:p>
          <a:p>
            <a:endParaRPr lang="en-US" dirty="0"/>
          </a:p>
        </p:txBody>
      </p:sp>
    </p:spTree>
    <p:extLst>
      <p:ext uri="{BB962C8B-B14F-4D97-AF65-F5344CB8AC3E}">
        <p14:creationId xmlns:p14="http://schemas.microsoft.com/office/powerpoint/2010/main" val="1490198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541591" y="1544455"/>
            <a:ext cx="8303784" cy="13849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0" cap="none" spc="0">
                <a:ln>
                  <a:noFill/>
                </a:ln>
                <a:solidFill>
                  <a:srgbClr val="545EB4"/>
                </a:solidFill>
                <a:effectLst/>
                <a:latin typeface="Avenir Book"/>
                <a:ea typeface="+mj-ea"/>
                <a:cs typeface="Avenir Book"/>
              </a:defRPr>
            </a:lvl1pPr>
            <a:lvl2pPr algn="l" rtl="0" eaLnBrk="1" fontAlgn="base" hangingPunct="1">
              <a:spcBef>
                <a:spcPct val="0"/>
              </a:spcBef>
              <a:spcAft>
                <a:spcPct val="0"/>
              </a:spcAft>
              <a:defRPr sz="3200">
                <a:solidFill>
                  <a:schemeClr val="tx2"/>
                </a:solidFill>
                <a:latin typeface="Tahoma" pitchFamily="34" charset="0"/>
              </a:defRPr>
            </a:lvl2pPr>
            <a:lvl3pPr algn="l" rtl="0" eaLnBrk="1" fontAlgn="base" hangingPunct="1">
              <a:spcBef>
                <a:spcPct val="0"/>
              </a:spcBef>
              <a:spcAft>
                <a:spcPct val="0"/>
              </a:spcAft>
              <a:defRPr sz="3200">
                <a:solidFill>
                  <a:schemeClr val="tx2"/>
                </a:solidFill>
                <a:latin typeface="Tahoma" pitchFamily="34" charset="0"/>
              </a:defRPr>
            </a:lvl3pPr>
            <a:lvl4pPr algn="l" rtl="0" eaLnBrk="1" fontAlgn="base" hangingPunct="1">
              <a:spcBef>
                <a:spcPct val="0"/>
              </a:spcBef>
              <a:spcAft>
                <a:spcPct val="0"/>
              </a:spcAft>
              <a:defRPr sz="3200">
                <a:solidFill>
                  <a:schemeClr val="tx2"/>
                </a:solidFill>
                <a:latin typeface="Tahoma" pitchFamily="34" charset="0"/>
              </a:defRPr>
            </a:lvl4pPr>
            <a:lvl5pPr algn="l" rtl="0" eaLnBrk="1" fontAlgn="base" hangingPunct="1">
              <a:spcBef>
                <a:spcPct val="0"/>
              </a:spcBef>
              <a:spcAft>
                <a:spcPct val="0"/>
              </a:spcAft>
              <a:defRPr sz="3200">
                <a:solidFill>
                  <a:schemeClr val="tx2"/>
                </a:solidFill>
                <a:latin typeface="Tahoma" pitchFamily="34" charset="0"/>
              </a:defRPr>
            </a:lvl5pPr>
            <a:lvl6pPr marL="457200" algn="l" rtl="0" eaLnBrk="1" fontAlgn="base" hangingPunct="1">
              <a:spcBef>
                <a:spcPct val="0"/>
              </a:spcBef>
              <a:spcAft>
                <a:spcPct val="0"/>
              </a:spcAft>
              <a:defRPr sz="3200">
                <a:solidFill>
                  <a:schemeClr val="tx2"/>
                </a:solidFill>
                <a:latin typeface="Tahoma" pitchFamily="34" charset="0"/>
              </a:defRPr>
            </a:lvl6pPr>
            <a:lvl7pPr marL="914400" algn="l" rtl="0" eaLnBrk="1" fontAlgn="base" hangingPunct="1">
              <a:spcBef>
                <a:spcPct val="0"/>
              </a:spcBef>
              <a:spcAft>
                <a:spcPct val="0"/>
              </a:spcAft>
              <a:defRPr sz="3200">
                <a:solidFill>
                  <a:schemeClr val="tx2"/>
                </a:solidFill>
                <a:latin typeface="Tahoma" pitchFamily="34" charset="0"/>
              </a:defRPr>
            </a:lvl7pPr>
            <a:lvl8pPr marL="1371600" algn="l" rtl="0" eaLnBrk="1" fontAlgn="base" hangingPunct="1">
              <a:spcBef>
                <a:spcPct val="0"/>
              </a:spcBef>
              <a:spcAft>
                <a:spcPct val="0"/>
              </a:spcAft>
              <a:defRPr sz="3200">
                <a:solidFill>
                  <a:schemeClr val="tx2"/>
                </a:solidFill>
                <a:latin typeface="Tahoma" pitchFamily="34" charset="0"/>
              </a:defRPr>
            </a:lvl8pPr>
            <a:lvl9pPr marL="1828800" algn="l" rtl="0" eaLnBrk="1" fontAlgn="base" hangingPunct="1">
              <a:spcBef>
                <a:spcPct val="0"/>
              </a:spcBef>
              <a:spcAft>
                <a:spcPct val="0"/>
              </a:spcAft>
              <a:defRPr sz="3200">
                <a:solidFill>
                  <a:schemeClr val="tx2"/>
                </a:solidFill>
                <a:latin typeface="Tahoma" pitchFamily="34" charset="0"/>
              </a:defRPr>
            </a:lvl9pPr>
          </a:lstStyle>
          <a:p>
            <a:r>
              <a:rPr lang="en-US" sz="4400" kern="0" dirty="0"/>
              <a:t>Characterizing and Improving the Reliability of Broadband Internet Access</a:t>
            </a:r>
            <a:endParaRPr lang="en-US" sz="4000" i="1" kern="0" dirty="0">
              <a:solidFill>
                <a:schemeClr val="tx1"/>
              </a:solidFill>
              <a:latin typeface="Consolas"/>
              <a:cs typeface="Consolas"/>
            </a:endParaRPr>
          </a:p>
        </p:txBody>
      </p:sp>
      <p:pic>
        <p:nvPicPr>
          <p:cNvPr id="6" name="Picture 5"/>
          <p:cNvPicPr>
            <a:picLocks noChangeAspect="1"/>
          </p:cNvPicPr>
          <p:nvPr/>
        </p:nvPicPr>
        <p:blipFill>
          <a:blip r:embed="rId3"/>
          <a:stretch>
            <a:fillRect/>
          </a:stretch>
        </p:blipFill>
        <p:spPr>
          <a:xfrm>
            <a:off x="4868333" y="2984796"/>
            <a:ext cx="3738235" cy="3267218"/>
          </a:xfrm>
          <a:prstGeom prst="rect">
            <a:avLst/>
          </a:prstGeom>
        </p:spPr>
      </p:pic>
      <p:sp>
        <p:nvSpPr>
          <p:cNvPr id="8" name="Subtitle 2"/>
          <p:cNvSpPr txBox="1">
            <a:spLocks/>
          </p:cNvSpPr>
          <p:nvPr/>
        </p:nvSpPr>
        <p:spPr bwMode="auto">
          <a:xfrm>
            <a:off x="804067" y="3611930"/>
            <a:ext cx="6400800" cy="2012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4"/>
              </a:buBlip>
              <a:defRPr sz="28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400">
                <a:solidFill>
                  <a:schemeClr val="tx1"/>
                </a:solidFill>
                <a:latin typeface="Avenir Book"/>
                <a:cs typeface="Avenir Book"/>
              </a:defRPr>
            </a:lvl2pPr>
            <a:lvl3pPr marL="1143000" indent="-228600" algn="l" rtl="0" eaLnBrk="1" fontAlgn="base" hangingPunct="1">
              <a:spcBef>
                <a:spcPct val="20000"/>
              </a:spcBef>
              <a:spcAft>
                <a:spcPct val="0"/>
              </a:spcAft>
              <a:buChar char="•"/>
              <a:defRPr sz="2000">
                <a:solidFill>
                  <a:schemeClr val="tx1"/>
                </a:solidFill>
                <a:latin typeface="Avenir Book"/>
                <a:cs typeface="Avenir Book"/>
              </a:defRPr>
            </a:lvl3pPr>
            <a:lvl4pPr marL="1600200" indent="-228600" algn="l" rtl="0" eaLnBrk="1" fontAlgn="base" hangingPunct="1">
              <a:spcBef>
                <a:spcPct val="20000"/>
              </a:spcBef>
              <a:spcAft>
                <a:spcPct val="0"/>
              </a:spcAft>
              <a:buChar char="–"/>
              <a:defRPr sz="2000">
                <a:solidFill>
                  <a:schemeClr val="tx1"/>
                </a:solidFill>
                <a:latin typeface="Avenir Book"/>
                <a:cs typeface="Avenir Book"/>
              </a:defRPr>
            </a:lvl4pPr>
            <a:lvl5pPr marL="2057400" indent="-228600" algn="l" rtl="0" eaLnBrk="1" fontAlgn="base" hangingPunct="1">
              <a:spcBef>
                <a:spcPct val="20000"/>
              </a:spcBef>
              <a:spcAft>
                <a:spcPct val="0"/>
              </a:spcAft>
              <a:buChar char="»"/>
              <a:defRPr sz="16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0" indent="0">
              <a:buNone/>
            </a:pPr>
            <a:r>
              <a:rPr lang="en-US" sz="3200" b="1" kern="0" dirty="0">
                <a:latin typeface="Avenir Next Ultra Light" charset="0"/>
                <a:ea typeface="Avenir Next Ultra Light" charset="0"/>
                <a:cs typeface="Avenir Next Ultra Light" charset="0"/>
              </a:rPr>
              <a:t>Zachary Bischof </a:t>
            </a:r>
          </a:p>
          <a:p>
            <a:pPr marL="0" indent="0">
              <a:buNone/>
            </a:pPr>
            <a:r>
              <a:rPr lang="en-US" sz="3200" b="1" kern="0" dirty="0">
                <a:latin typeface="Avenir Next Ultra Light" charset="0"/>
                <a:ea typeface="Avenir Next Ultra Light" charset="0"/>
                <a:cs typeface="Avenir Next Ultra Light" charset="0"/>
              </a:rPr>
              <a:t>Fabian Bustamante</a:t>
            </a:r>
          </a:p>
          <a:p>
            <a:pPr marL="0" indent="0">
              <a:buNone/>
            </a:pPr>
            <a:r>
              <a:rPr lang="en-US" sz="3200" b="1" kern="0" dirty="0">
                <a:latin typeface="Avenir Next Ultra Light" charset="0"/>
                <a:ea typeface="Avenir Next Ultra Light" charset="0"/>
                <a:cs typeface="Avenir Next Ultra Light" charset="0"/>
              </a:rPr>
              <a:t>Nick </a:t>
            </a:r>
            <a:r>
              <a:rPr lang="en-US" sz="3200" b="1" kern="0" dirty="0" err="1">
                <a:latin typeface="Avenir Next Ultra Light" charset="0"/>
                <a:ea typeface="Avenir Next Ultra Light" charset="0"/>
                <a:cs typeface="Avenir Next Ultra Light" charset="0"/>
              </a:rPr>
              <a:t>Feamster</a:t>
            </a:r>
            <a:endParaRPr lang="en-US" sz="3200" b="1" kern="0" dirty="0">
              <a:solidFill>
                <a:schemeClr val="accent4">
                  <a:lumMod val="65000"/>
                  <a:lumOff val="35000"/>
                </a:schemeClr>
              </a:solidFill>
              <a:latin typeface="Avenir Next Ultra Light" charset="0"/>
              <a:ea typeface="Avenir Next Ultra Light" charset="0"/>
              <a:cs typeface="Avenir Next Ultra Light" charset="0"/>
            </a:endParaRPr>
          </a:p>
        </p:txBody>
      </p:sp>
    </p:spTree>
    <p:extLst>
      <p:ext uri="{BB962C8B-B14F-4D97-AF65-F5344CB8AC3E}">
        <p14:creationId xmlns:p14="http://schemas.microsoft.com/office/powerpoint/2010/main" val="240943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Adjusting window sizes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98" y="2391275"/>
            <a:ext cx="8724899" cy="2971800"/>
          </a:xfrm>
        </p:spPr>
      </p:pic>
      <p:sp>
        <p:nvSpPr>
          <p:cNvPr id="5" name="TextBox 4"/>
          <p:cNvSpPr txBox="1"/>
          <p:nvPr/>
        </p:nvSpPr>
        <p:spPr>
          <a:xfrm>
            <a:off x="1319211" y="5363075"/>
            <a:ext cx="6696075" cy="830997"/>
          </a:xfrm>
          <a:prstGeom prst="rect">
            <a:avLst/>
          </a:prstGeom>
          <a:noFill/>
        </p:spPr>
        <p:txBody>
          <a:bodyPr wrap="square" rtlCol="0">
            <a:spAutoFit/>
          </a:bodyPr>
          <a:lstStyle/>
          <a:p>
            <a:pPr algn="ctr"/>
            <a:r>
              <a:rPr lang="en-US" sz="2400" i="1" dirty="0"/>
              <a:t>Changing time window size only minor impact on availability, no impact on relative ranking</a:t>
            </a:r>
          </a:p>
        </p:txBody>
      </p:sp>
      <p:sp>
        <p:nvSpPr>
          <p:cNvPr id="7" name="Content Placeholder 2"/>
          <p:cNvSpPr txBox="1">
            <a:spLocks/>
          </p:cNvSpPr>
          <p:nvPr/>
        </p:nvSpPr>
        <p:spPr bwMode="auto">
          <a:xfrm>
            <a:off x="304800" y="990600"/>
            <a:ext cx="8534400" cy="1338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3"/>
              </a:buBlip>
              <a:defRPr sz="28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400">
                <a:solidFill>
                  <a:schemeClr val="tx1"/>
                </a:solidFill>
                <a:latin typeface="Avenir Book"/>
                <a:cs typeface="Avenir Book"/>
              </a:defRPr>
            </a:lvl2pPr>
            <a:lvl3pPr marL="1143000" indent="-228600" algn="l" rtl="0" eaLnBrk="1" fontAlgn="base" hangingPunct="1">
              <a:spcBef>
                <a:spcPct val="20000"/>
              </a:spcBef>
              <a:spcAft>
                <a:spcPct val="0"/>
              </a:spcAft>
              <a:buChar char="•"/>
              <a:defRPr sz="2000">
                <a:solidFill>
                  <a:schemeClr val="tx1"/>
                </a:solidFill>
                <a:latin typeface="Avenir Book"/>
                <a:cs typeface="Avenir Book"/>
              </a:defRPr>
            </a:lvl3pPr>
            <a:lvl4pPr marL="1600200" indent="-228600" algn="l" rtl="0" eaLnBrk="1" fontAlgn="base" hangingPunct="1">
              <a:spcBef>
                <a:spcPct val="20000"/>
              </a:spcBef>
              <a:spcAft>
                <a:spcPct val="0"/>
              </a:spcAft>
              <a:buChar char="–"/>
              <a:defRPr sz="2000">
                <a:solidFill>
                  <a:schemeClr val="tx1"/>
                </a:solidFill>
                <a:latin typeface="Avenir Book"/>
                <a:cs typeface="Avenir Book"/>
              </a:defRPr>
            </a:lvl4pPr>
            <a:lvl5pPr marL="2057400" indent="-228600" algn="l" rtl="0" eaLnBrk="1" fontAlgn="base" hangingPunct="1">
              <a:spcBef>
                <a:spcPct val="20000"/>
              </a:spcBef>
              <a:spcAft>
                <a:spcPct val="0"/>
              </a:spcAft>
              <a:buChar char="»"/>
              <a:defRPr sz="16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kern="0" dirty="0"/>
              <a:t>Use </a:t>
            </a:r>
            <a:r>
              <a:rPr lang="en-US" kern="0" dirty="0" err="1"/>
              <a:t>Namehelp</a:t>
            </a:r>
            <a:r>
              <a:rPr lang="en-US" kern="0" dirty="0"/>
              <a:t> data to simulate different window size selection for outages</a:t>
            </a:r>
          </a:p>
        </p:txBody>
      </p:sp>
    </p:spTree>
    <p:extLst>
      <p:ext uri="{BB962C8B-B14F-4D97-AF65-F5344CB8AC3E}">
        <p14:creationId xmlns:p14="http://schemas.microsoft.com/office/powerpoint/2010/main" val="566346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01888" y="5362184"/>
            <a:ext cx="3841917" cy="338554"/>
          </a:xfrm>
          <a:prstGeom prst="rect">
            <a:avLst/>
          </a:prstGeom>
          <a:noFill/>
        </p:spPr>
        <p:txBody>
          <a:bodyPr wrap="none" rtlCol="0">
            <a:spAutoFit/>
          </a:bodyPr>
          <a:lstStyle/>
          <a:p>
            <a:r>
              <a:rPr lang="en-US" sz="1600" dirty="0" err="1"/>
              <a:t>Avg</a:t>
            </a:r>
            <a:r>
              <a:rPr lang="en-US" sz="1600" dirty="0"/>
              <a:t> Annual Down Time – Failures at 1%</a:t>
            </a:r>
          </a:p>
        </p:txBody>
      </p:sp>
      <p:grpSp>
        <p:nvGrpSpPr>
          <p:cNvPr id="6" name="Group 5"/>
          <p:cNvGrpSpPr/>
          <p:nvPr/>
        </p:nvGrpSpPr>
        <p:grpSpPr>
          <a:xfrm>
            <a:off x="4566739" y="3129843"/>
            <a:ext cx="3787039" cy="879102"/>
            <a:chOff x="4566739" y="3062111"/>
            <a:chExt cx="3787039" cy="773286"/>
          </a:xfrm>
        </p:grpSpPr>
        <p:sp>
          <p:nvSpPr>
            <p:cNvPr id="29" name="Rectangle 28"/>
            <p:cNvSpPr/>
            <p:nvPr/>
          </p:nvSpPr>
          <p:spPr bwMode="auto">
            <a:xfrm>
              <a:off x="4569560" y="3062111"/>
              <a:ext cx="3784218" cy="141112"/>
            </a:xfrm>
            <a:prstGeom prst="rect">
              <a:avLst/>
            </a:prstGeom>
            <a:solidFill>
              <a:schemeClr val="bg1">
                <a:lumMod val="75000"/>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0" name="Rectangle 29"/>
            <p:cNvSpPr/>
            <p:nvPr/>
          </p:nvSpPr>
          <p:spPr bwMode="auto">
            <a:xfrm>
              <a:off x="4566739" y="3694285"/>
              <a:ext cx="3784218" cy="141112"/>
            </a:xfrm>
            <a:prstGeom prst="rect">
              <a:avLst/>
            </a:prstGeom>
            <a:solidFill>
              <a:schemeClr val="bg1">
                <a:lumMod val="75000"/>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5" name="Rectangle 4"/>
          <p:cNvSpPr/>
          <p:nvPr/>
        </p:nvSpPr>
        <p:spPr bwMode="auto">
          <a:xfrm>
            <a:off x="296332" y="4100685"/>
            <a:ext cx="2954866" cy="451555"/>
          </a:xfrm>
          <a:prstGeom prst="rect">
            <a:avLst/>
          </a:prstGeom>
          <a:solidFill>
            <a:schemeClr val="bg1">
              <a:lumMod val="75000"/>
              <a:alpha val="6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Characterizing reliability</a:t>
            </a:r>
          </a:p>
        </p:txBody>
      </p:sp>
      <p:sp>
        <p:nvSpPr>
          <p:cNvPr id="3" name="Content Placeholder 2"/>
          <p:cNvSpPr>
            <a:spLocks noGrp="1"/>
          </p:cNvSpPr>
          <p:nvPr>
            <p:ph idx="1"/>
          </p:nvPr>
        </p:nvSpPr>
        <p:spPr/>
        <p:txBody>
          <a:bodyPr/>
          <a:lstStyle/>
          <a:p>
            <a:r>
              <a:rPr lang="is-IS" dirty="0"/>
              <a:t>Metrics of reliability: Mean Time Between Failure (MTBF), Down Time, Availability</a:t>
            </a:r>
          </a:p>
          <a:p>
            <a:r>
              <a:rPr lang="is-IS" dirty="0"/>
              <a:t>Defining a </a:t>
            </a:r>
            <a:r>
              <a:rPr lang="is-IS" i="1" dirty="0"/>
              <a:t>failure</a:t>
            </a:r>
            <a:r>
              <a:rPr lang="is-IS" dirty="0"/>
              <a:t> for a best-effort service</a:t>
            </a:r>
          </a:p>
        </p:txBody>
      </p:sp>
      <p:sp>
        <p:nvSpPr>
          <p:cNvPr id="24" name="TextBox 23"/>
          <p:cNvSpPr txBox="1"/>
          <p:nvPr/>
        </p:nvSpPr>
        <p:spPr>
          <a:xfrm>
            <a:off x="3321755" y="5862935"/>
            <a:ext cx="551744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s-IS" sz="2400" dirty="0"/>
              <a:t>Use three thresholds: 1%, 5% and 10%</a:t>
            </a:r>
            <a:endParaRPr lang="en-US" sz="2400" dirty="0">
              <a:cs typeface="Avenir Book"/>
            </a:endParaRPr>
          </a:p>
        </p:txBody>
      </p:sp>
      <p:graphicFrame>
        <p:nvGraphicFramePr>
          <p:cNvPr id="27" name="Chart 26"/>
          <p:cNvGraphicFramePr>
            <a:graphicFrameLocks/>
          </p:cNvGraphicFramePr>
          <p:nvPr>
            <p:extLst>
              <p:ext uri="{D42A27DB-BD31-4B8C-83A1-F6EECF244321}">
                <p14:modId xmlns:p14="http://schemas.microsoft.com/office/powerpoint/2010/main" val="4099282135"/>
              </p:ext>
            </p:extLst>
          </p:nvPr>
        </p:nvGraphicFramePr>
        <p:xfrm>
          <a:off x="177801" y="2627293"/>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p:cNvGraphicFramePr>
            <a:graphicFrameLocks/>
          </p:cNvGraphicFramePr>
          <p:nvPr>
            <p:extLst>
              <p:ext uri="{D42A27DB-BD31-4B8C-83A1-F6EECF244321}">
                <p14:modId xmlns:p14="http://schemas.microsoft.com/office/powerpoint/2010/main" val="429444800"/>
              </p:ext>
            </p:extLst>
          </p:nvPr>
        </p:nvGraphicFramePr>
        <p:xfrm>
          <a:off x="4569560" y="26272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90512" y="2738945"/>
            <a:ext cx="364968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Avenir Book"/>
                <a:cs typeface="Avenir Book"/>
              </a:rPr>
              <a:t>Cox vs. Insight at 1% packet loss: </a:t>
            </a:r>
            <a:r>
              <a:rPr lang="en-US" dirty="0" err="1">
                <a:latin typeface="Avenir Book"/>
                <a:cs typeface="Avenir Book"/>
              </a:rPr>
              <a:t>Avg</a:t>
            </a:r>
            <a:r>
              <a:rPr lang="en-US" dirty="0">
                <a:latin typeface="Avenir Book"/>
                <a:cs typeface="Avenir Book"/>
              </a:rPr>
              <a:t> ADT ~0.6% difference (2hr)</a:t>
            </a:r>
          </a:p>
        </p:txBody>
      </p:sp>
      <p:sp>
        <p:nvSpPr>
          <p:cNvPr id="21" name="TextBox 20"/>
          <p:cNvSpPr txBox="1"/>
          <p:nvPr/>
        </p:nvSpPr>
        <p:spPr>
          <a:xfrm>
            <a:off x="5153759" y="4008945"/>
            <a:ext cx="3784219"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latin typeface="Avenir Book"/>
                <a:cs typeface="Avenir Book"/>
              </a:rPr>
              <a:t>Cox vs. Insight at 10% packet loss: </a:t>
            </a:r>
            <a:r>
              <a:rPr lang="en-US" dirty="0" err="1">
                <a:latin typeface="Avenir Book"/>
                <a:cs typeface="Avenir Book"/>
              </a:rPr>
              <a:t>Avg</a:t>
            </a:r>
            <a:r>
              <a:rPr lang="en-US" dirty="0">
                <a:latin typeface="Avenir Book"/>
                <a:cs typeface="Avenir Book"/>
              </a:rPr>
              <a:t> ADT ~37% difference (34hrs) </a:t>
            </a:r>
          </a:p>
        </p:txBody>
      </p:sp>
      <p:sp>
        <p:nvSpPr>
          <p:cNvPr id="14" name="TextBox 13"/>
          <p:cNvSpPr txBox="1"/>
          <p:nvPr/>
        </p:nvSpPr>
        <p:spPr>
          <a:xfrm>
            <a:off x="5153759" y="5362184"/>
            <a:ext cx="3956031" cy="338554"/>
          </a:xfrm>
          <a:prstGeom prst="rect">
            <a:avLst/>
          </a:prstGeom>
          <a:noFill/>
        </p:spPr>
        <p:txBody>
          <a:bodyPr wrap="none" rtlCol="0">
            <a:spAutoFit/>
          </a:bodyPr>
          <a:lstStyle/>
          <a:p>
            <a:r>
              <a:rPr lang="en-US" sz="1600" dirty="0" err="1"/>
              <a:t>Avg</a:t>
            </a:r>
            <a:r>
              <a:rPr lang="en-US" sz="1600" dirty="0"/>
              <a:t> Annual Down Time – Failures at 10%</a:t>
            </a:r>
          </a:p>
        </p:txBody>
      </p:sp>
    </p:spTree>
    <p:extLst>
      <p:ext uri="{BB962C8B-B14F-4D97-AF65-F5344CB8AC3E}">
        <p14:creationId xmlns:p14="http://schemas.microsoft.com/office/powerpoint/2010/main" val="293357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24" grpId="0" animBg="1"/>
      <p:bldGraphic spid="27" grpId="0">
        <p:bldAsOne/>
      </p:bldGraphic>
      <p:bldGraphic spid="28" grpId="0">
        <p:bldAsOne/>
      </p:bldGraphic>
      <p:bldP spid="13" grpId="0" animBg="1"/>
      <p:bldP spid="21"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echnologies-all_bar_interval.pdf"/>
          <p:cNvPicPr>
            <a:picLocks noChangeAspect="1"/>
          </p:cNvPicPr>
          <p:nvPr/>
        </p:nvPicPr>
        <p:blipFill rotWithShape="1">
          <a:blip r:embed="rId2">
            <a:extLst>
              <a:ext uri="{28A0092B-C50C-407E-A947-70E740481C1C}">
                <a14:useLocalDpi xmlns:a14="http://schemas.microsoft.com/office/drawing/2010/main" val="0"/>
              </a:ext>
            </a:extLst>
          </a:blip>
          <a:srcRect l="67394"/>
          <a:stretch/>
        </p:blipFill>
        <p:spPr>
          <a:xfrm>
            <a:off x="6110110" y="2234064"/>
            <a:ext cx="2909711" cy="3127728"/>
          </a:xfrm>
          <a:prstGeom prst="rect">
            <a:avLst/>
          </a:prstGeom>
        </p:spPr>
      </p:pic>
      <p:pic>
        <p:nvPicPr>
          <p:cNvPr id="22" name="Picture 21" descr="technologies-all_bar_interval.pdf"/>
          <p:cNvPicPr>
            <a:picLocks noChangeAspect="1"/>
          </p:cNvPicPr>
          <p:nvPr/>
        </p:nvPicPr>
        <p:blipFill rotWithShape="1">
          <a:blip r:embed="rId2">
            <a:extLst>
              <a:ext uri="{28A0092B-C50C-407E-A947-70E740481C1C}">
                <a14:useLocalDpi xmlns:a14="http://schemas.microsoft.com/office/drawing/2010/main" val="0"/>
              </a:ext>
            </a:extLst>
          </a:blip>
          <a:srcRect l="5060" r="63410"/>
          <a:stretch/>
        </p:blipFill>
        <p:spPr>
          <a:xfrm>
            <a:off x="333148" y="2190321"/>
            <a:ext cx="2813632" cy="3127728"/>
          </a:xfrm>
          <a:prstGeom prst="rect">
            <a:avLst/>
          </a:prstGeom>
        </p:spPr>
      </p:pic>
      <p:sp>
        <p:nvSpPr>
          <p:cNvPr id="2" name="Title 1"/>
          <p:cNvSpPr>
            <a:spLocks noGrp="1"/>
          </p:cNvSpPr>
          <p:nvPr>
            <p:ph type="title"/>
          </p:nvPr>
        </p:nvSpPr>
        <p:spPr/>
        <p:txBody>
          <a:bodyPr/>
          <a:lstStyle/>
          <a:p>
            <a:r>
              <a:rPr lang="en-US" dirty="0"/>
              <a:t>Access technology and reliability</a:t>
            </a:r>
          </a:p>
        </p:txBody>
      </p:sp>
      <p:sp>
        <p:nvSpPr>
          <p:cNvPr id="3" name="Content Placeholder 2"/>
          <p:cNvSpPr>
            <a:spLocks noGrp="1"/>
          </p:cNvSpPr>
          <p:nvPr>
            <p:ph idx="1"/>
          </p:nvPr>
        </p:nvSpPr>
        <p:spPr/>
        <p:txBody>
          <a:bodyPr/>
          <a:lstStyle/>
          <a:p>
            <a:pPr marL="0" indent="0">
              <a:buNone/>
            </a:pPr>
            <a:endParaRPr lang="en-US" sz="2400" dirty="0"/>
          </a:p>
          <a:p>
            <a:pPr marL="0" indent="0">
              <a:buNone/>
            </a:pPr>
            <a:r>
              <a:rPr lang="en-US" sz="2400" dirty="0"/>
              <a:t>Mean Time Between Failures in hours</a:t>
            </a:r>
          </a:p>
        </p:txBody>
      </p:sp>
      <p:pic>
        <p:nvPicPr>
          <p:cNvPr id="6" name="Picture 5" descr="technologies-all_bar_interval.pdf"/>
          <p:cNvPicPr>
            <a:picLocks noChangeAspect="1"/>
          </p:cNvPicPr>
          <p:nvPr/>
        </p:nvPicPr>
        <p:blipFill rotWithShape="1">
          <a:blip r:embed="rId2">
            <a:extLst>
              <a:ext uri="{28A0092B-C50C-407E-A947-70E740481C1C}">
                <a14:useLocalDpi xmlns:a14="http://schemas.microsoft.com/office/drawing/2010/main" val="0"/>
              </a:ext>
            </a:extLst>
          </a:blip>
          <a:srcRect l="36368" r="32590"/>
          <a:stretch/>
        </p:blipFill>
        <p:spPr>
          <a:xfrm>
            <a:off x="3160889" y="2208663"/>
            <a:ext cx="2770012" cy="3127728"/>
          </a:xfrm>
          <a:prstGeom prst="rect">
            <a:avLst/>
          </a:prstGeom>
        </p:spPr>
      </p:pic>
      <p:pic>
        <p:nvPicPr>
          <p:cNvPr id="5" name="Picture 4"/>
          <p:cNvPicPr>
            <a:picLocks noChangeAspect="1"/>
          </p:cNvPicPr>
          <p:nvPr/>
        </p:nvPicPr>
        <p:blipFill>
          <a:blip r:embed="rId3"/>
          <a:stretch>
            <a:fillRect/>
          </a:stretch>
        </p:blipFill>
        <p:spPr>
          <a:xfrm rot="16200000">
            <a:off x="2046749" y="3148650"/>
            <a:ext cx="3654778" cy="1220753"/>
          </a:xfrm>
          <a:prstGeom prst="rect">
            <a:avLst/>
          </a:prstGeom>
        </p:spPr>
      </p:pic>
      <p:sp>
        <p:nvSpPr>
          <p:cNvPr id="15" name="TextBox 14"/>
          <p:cNvSpPr txBox="1"/>
          <p:nvPr/>
        </p:nvSpPr>
        <p:spPr>
          <a:xfrm rot="16200000">
            <a:off x="3471334" y="3451656"/>
            <a:ext cx="710576" cy="369332"/>
          </a:xfrm>
          <a:prstGeom prst="rect">
            <a:avLst/>
          </a:prstGeom>
          <a:noFill/>
        </p:spPr>
        <p:txBody>
          <a:bodyPr wrap="none" rtlCol="0">
            <a:spAutoFit/>
          </a:bodyPr>
          <a:lstStyle/>
          <a:p>
            <a:r>
              <a:rPr lang="en-US" dirty="0">
                <a:solidFill>
                  <a:srgbClr val="FFFFFF"/>
                </a:solidFill>
              </a:rPr>
              <a:t>Fiber</a:t>
            </a:r>
          </a:p>
        </p:txBody>
      </p:sp>
      <p:sp>
        <p:nvSpPr>
          <p:cNvPr id="16" name="TextBox 15"/>
          <p:cNvSpPr txBox="1"/>
          <p:nvPr/>
        </p:nvSpPr>
        <p:spPr>
          <a:xfrm rot="16200000">
            <a:off x="3905956" y="4200836"/>
            <a:ext cx="787783" cy="369332"/>
          </a:xfrm>
          <a:prstGeom prst="rect">
            <a:avLst/>
          </a:prstGeom>
          <a:noFill/>
        </p:spPr>
        <p:txBody>
          <a:bodyPr wrap="none" rtlCol="0">
            <a:spAutoFit/>
          </a:bodyPr>
          <a:lstStyle/>
          <a:p>
            <a:r>
              <a:rPr lang="en-US" dirty="0">
                <a:solidFill>
                  <a:srgbClr val="FFFFFF"/>
                </a:solidFill>
              </a:rPr>
              <a:t>Cable</a:t>
            </a:r>
          </a:p>
        </p:txBody>
      </p:sp>
      <p:sp>
        <p:nvSpPr>
          <p:cNvPr id="17" name="TextBox 16"/>
          <p:cNvSpPr txBox="1"/>
          <p:nvPr/>
        </p:nvSpPr>
        <p:spPr>
          <a:xfrm rot="16200000" flipH="1">
            <a:off x="4354901" y="4302305"/>
            <a:ext cx="826262" cy="369332"/>
          </a:xfrm>
          <a:prstGeom prst="rect">
            <a:avLst/>
          </a:prstGeom>
          <a:noFill/>
        </p:spPr>
        <p:txBody>
          <a:bodyPr wrap="square" rtlCol="0">
            <a:spAutoFit/>
          </a:bodyPr>
          <a:lstStyle/>
          <a:p>
            <a:r>
              <a:rPr lang="en-US" dirty="0">
                <a:solidFill>
                  <a:srgbClr val="FFFFFF"/>
                </a:solidFill>
              </a:rPr>
              <a:t>DSL</a:t>
            </a:r>
          </a:p>
        </p:txBody>
      </p:sp>
      <p:sp>
        <p:nvSpPr>
          <p:cNvPr id="18" name="TextBox 17"/>
          <p:cNvSpPr txBox="1"/>
          <p:nvPr/>
        </p:nvSpPr>
        <p:spPr>
          <a:xfrm>
            <a:off x="4301146" y="3389695"/>
            <a:ext cx="1069561" cy="369332"/>
          </a:xfrm>
          <a:prstGeom prst="rect">
            <a:avLst/>
          </a:prstGeom>
          <a:noFill/>
        </p:spPr>
        <p:txBody>
          <a:bodyPr wrap="none" rtlCol="0">
            <a:spAutoFit/>
          </a:bodyPr>
          <a:lstStyle/>
          <a:p>
            <a:r>
              <a:rPr lang="en-US" dirty="0"/>
              <a:t>Wireless</a:t>
            </a:r>
          </a:p>
        </p:txBody>
      </p:sp>
      <p:sp>
        <p:nvSpPr>
          <p:cNvPr id="19" name="TextBox 18"/>
          <p:cNvSpPr txBox="1"/>
          <p:nvPr/>
        </p:nvSpPr>
        <p:spPr>
          <a:xfrm>
            <a:off x="4972171" y="3730939"/>
            <a:ext cx="1005879" cy="369332"/>
          </a:xfrm>
          <a:prstGeom prst="rect">
            <a:avLst/>
          </a:prstGeom>
          <a:noFill/>
        </p:spPr>
        <p:txBody>
          <a:bodyPr wrap="none" rtlCol="0">
            <a:spAutoFit/>
          </a:bodyPr>
          <a:lstStyle/>
          <a:p>
            <a:r>
              <a:rPr lang="en-US" dirty="0"/>
              <a:t>Satellite</a:t>
            </a:r>
          </a:p>
        </p:txBody>
      </p:sp>
      <p:cxnSp>
        <p:nvCxnSpPr>
          <p:cNvPr id="20" name="Straight Arrow Connector 19"/>
          <p:cNvCxnSpPr/>
          <p:nvPr/>
        </p:nvCxnSpPr>
        <p:spPr bwMode="auto">
          <a:xfrm>
            <a:off x="4811888" y="3759027"/>
            <a:ext cx="479778" cy="9123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a:stCxn id="19" idx="2"/>
          </p:cNvCxnSpPr>
          <p:nvPr/>
        </p:nvCxnSpPr>
        <p:spPr bwMode="auto">
          <a:xfrm>
            <a:off x="5475111" y="4100271"/>
            <a:ext cx="177816" cy="68399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TextBox 11"/>
          <p:cNvSpPr txBox="1"/>
          <p:nvPr/>
        </p:nvSpPr>
        <p:spPr>
          <a:xfrm>
            <a:off x="4772077" y="5419712"/>
            <a:ext cx="4067123"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Fiber dominates, </a:t>
            </a:r>
            <a:br>
              <a:rPr lang="en-US" sz="2800" dirty="0"/>
            </a:br>
            <a:r>
              <a:rPr lang="en-US" sz="2800" dirty="0"/>
              <a:t>Cable and DSL are next</a:t>
            </a:r>
          </a:p>
        </p:txBody>
      </p:sp>
    </p:spTree>
    <p:extLst>
      <p:ext uri="{BB962C8B-B14F-4D97-AF65-F5344CB8AC3E}">
        <p14:creationId xmlns:p14="http://schemas.microsoft.com/office/powerpoint/2010/main" val="15503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Longitudinal trends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5285" y="1579103"/>
            <a:ext cx="5592763" cy="4766986"/>
          </a:xfrm>
        </p:spPr>
      </p:pic>
      <p:sp>
        <p:nvSpPr>
          <p:cNvPr id="5" name="TextBox 4"/>
          <p:cNvSpPr txBox="1"/>
          <p:nvPr/>
        </p:nvSpPr>
        <p:spPr>
          <a:xfrm>
            <a:off x="4175917" y="1086660"/>
            <a:ext cx="1106778" cy="492443"/>
          </a:xfrm>
          <a:prstGeom prst="rect">
            <a:avLst/>
          </a:prstGeom>
          <a:noFill/>
        </p:spPr>
        <p:txBody>
          <a:bodyPr wrap="none" rtlCol="0">
            <a:spAutoFit/>
          </a:bodyPr>
          <a:lstStyle/>
          <a:p>
            <a:r>
              <a:rPr lang="en-US" sz="2600" dirty="0" err="1"/>
              <a:t>Viasat</a:t>
            </a:r>
            <a:endParaRPr lang="en-US" sz="2600" dirty="0"/>
          </a:p>
        </p:txBody>
      </p:sp>
    </p:spTree>
    <p:extLst>
      <p:ext uri="{BB962C8B-B14F-4D97-AF65-F5344CB8AC3E}">
        <p14:creationId xmlns:p14="http://schemas.microsoft.com/office/powerpoint/2010/main" val="552394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context – demographics</a:t>
            </a:r>
          </a:p>
        </p:txBody>
      </p:sp>
      <p:sp>
        <p:nvSpPr>
          <p:cNvPr id="3" name="Content Placeholder 2"/>
          <p:cNvSpPr>
            <a:spLocks noGrp="1"/>
          </p:cNvSpPr>
          <p:nvPr>
            <p:ph idx="1"/>
          </p:nvPr>
        </p:nvSpPr>
        <p:spPr/>
        <p:txBody>
          <a:bodyPr/>
          <a:lstStyle/>
          <a:p>
            <a:r>
              <a:rPr lang="en-US" dirty="0"/>
              <a:t>Combine FCC MBA dataset with US Census Bureau, explore: </a:t>
            </a:r>
          </a:p>
          <a:p>
            <a:pPr lvl="1"/>
            <a:r>
              <a:rPr lang="en-US" dirty="0"/>
              <a:t>Urbanization level: urbanized areas, urban clusters and rural areas</a:t>
            </a:r>
          </a:p>
          <a:p>
            <a:pPr lvl="1"/>
            <a:r>
              <a:rPr lang="en-US" dirty="0"/>
              <a:t>Median income</a:t>
            </a:r>
          </a:p>
          <a:p>
            <a:r>
              <a:rPr lang="en-US" dirty="0"/>
              <a:t>Found weak/moderate correlations</a:t>
            </a:r>
          </a:p>
          <a:p>
            <a:pPr lvl="1"/>
            <a:r>
              <a:rPr lang="en-US" dirty="0"/>
              <a:t>With urbanization levels – </a:t>
            </a:r>
            <a:r>
              <a:rPr lang="en-US" i="1" dirty="0">
                <a:solidFill>
                  <a:schemeClr val="accent5"/>
                </a:solidFill>
              </a:rPr>
              <a:t>r = - 0.397</a:t>
            </a:r>
          </a:p>
          <a:p>
            <a:pPr marL="914400" lvl="2" indent="0">
              <a:buNone/>
            </a:pPr>
            <a:endParaRPr lang="en-US" i="1" dirty="0">
              <a:solidFill>
                <a:srgbClr val="000000"/>
              </a:solidFill>
            </a:endParaRPr>
          </a:p>
          <a:p>
            <a:pPr lvl="1"/>
            <a:r>
              <a:rPr lang="en-US" dirty="0"/>
              <a:t>With median income – </a:t>
            </a:r>
            <a:r>
              <a:rPr lang="en-US" i="1" dirty="0">
                <a:solidFill>
                  <a:srgbClr val="9C0001"/>
                </a:solidFill>
              </a:rPr>
              <a:t>r = - 0.569</a:t>
            </a:r>
          </a:p>
        </p:txBody>
      </p:sp>
      <p:grpSp>
        <p:nvGrpSpPr>
          <p:cNvPr id="20" name="Group 19"/>
          <p:cNvGrpSpPr/>
          <p:nvPr/>
        </p:nvGrpSpPr>
        <p:grpSpPr>
          <a:xfrm>
            <a:off x="6640574" y="3630679"/>
            <a:ext cx="1464945" cy="1396010"/>
            <a:chOff x="6732621" y="3443111"/>
            <a:chExt cx="1464945" cy="1396010"/>
          </a:xfrm>
        </p:grpSpPr>
        <p:cxnSp>
          <p:nvCxnSpPr>
            <p:cNvPr id="5" name="Straight Arrow Connector 4"/>
            <p:cNvCxnSpPr/>
            <p:nvPr/>
          </p:nvCxnSpPr>
          <p:spPr bwMode="auto">
            <a:xfrm flipH="1" flipV="1">
              <a:off x="7078555" y="3443111"/>
              <a:ext cx="14111" cy="13264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rot="5400000" flipH="1" flipV="1">
              <a:off x="7527288" y="3891844"/>
              <a:ext cx="14111" cy="13264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rot="16200000">
              <a:off x="6346804" y="3870277"/>
              <a:ext cx="1048634" cy="276999"/>
            </a:xfrm>
            <a:prstGeom prst="rect">
              <a:avLst/>
            </a:prstGeom>
            <a:noFill/>
          </p:spPr>
          <p:txBody>
            <a:bodyPr wrap="none" rtlCol="0">
              <a:spAutoFit/>
            </a:bodyPr>
            <a:lstStyle/>
            <a:p>
              <a:r>
                <a:rPr lang="en-US" sz="1200" dirty="0"/>
                <a:t>Urbanization</a:t>
              </a:r>
            </a:p>
          </p:txBody>
        </p:sp>
        <p:sp>
          <p:nvSpPr>
            <p:cNvPr id="11" name="TextBox 10"/>
            <p:cNvSpPr txBox="1"/>
            <p:nvPr/>
          </p:nvSpPr>
          <p:spPr>
            <a:xfrm>
              <a:off x="7105997" y="4562122"/>
              <a:ext cx="817652" cy="276999"/>
            </a:xfrm>
            <a:prstGeom prst="rect">
              <a:avLst/>
            </a:prstGeom>
            <a:noFill/>
          </p:spPr>
          <p:txBody>
            <a:bodyPr wrap="none" rtlCol="0">
              <a:spAutoFit/>
            </a:bodyPr>
            <a:lstStyle/>
            <a:p>
              <a:r>
                <a:rPr lang="en-US" sz="1200" dirty="0"/>
                <a:t>Loss rate</a:t>
              </a:r>
            </a:p>
          </p:txBody>
        </p:sp>
      </p:grpSp>
      <p:grpSp>
        <p:nvGrpSpPr>
          <p:cNvPr id="22" name="Group 21"/>
          <p:cNvGrpSpPr/>
          <p:nvPr/>
        </p:nvGrpSpPr>
        <p:grpSpPr>
          <a:xfrm>
            <a:off x="4616169" y="5123888"/>
            <a:ext cx="1464941" cy="1444455"/>
            <a:chOff x="4616169" y="5123888"/>
            <a:chExt cx="1464941" cy="1444455"/>
          </a:xfrm>
        </p:grpSpPr>
        <p:cxnSp>
          <p:nvCxnSpPr>
            <p:cNvPr id="12" name="Straight Arrow Connector 11"/>
            <p:cNvCxnSpPr/>
            <p:nvPr/>
          </p:nvCxnSpPr>
          <p:spPr bwMode="auto">
            <a:xfrm flipH="1" flipV="1">
              <a:off x="4962099" y="5172333"/>
              <a:ext cx="14111" cy="13264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rot="5400000" flipH="1" flipV="1">
              <a:off x="5410832" y="5621066"/>
              <a:ext cx="14111" cy="132644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rot="16200000">
              <a:off x="4140558" y="5599499"/>
              <a:ext cx="1228221" cy="276999"/>
            </a:xfrm>
            <a:prstGeom prst="rect">
              <a:avLst/>
            </a:prstGeom>
            <a:noFill/>
          </p:spPr>
          <p:txBody>
            <a:bodyPr wrap="none" rtlCol="0">
              <a:spAutoFit/>
            </a:bodyPr>
            <a:lstStyle/>
            <a:p>
              <a:r>
                <a:rPr lang="en-US" sz="1200" dirty="0"/>
                <a:t>GPS per capita</a:t>
              </a:r>
            </a:p>
          </p:txBody>
        </p:sp>
        <p:sp>
          <p:nvSpPr>
            <p:cNvPr id="16" name="TextBox 15"/>
            <p:cNvSpPr txBox="1"/>
            <p:nvPr/>
          </p:nvSpPr>
          <p:spPr>
            <a:xfrm>
              <a:off x="5006054" y="6291344"/>
              <a:ext cx="817652" cy="276999"/>
            </a:xfrm>
            <a:prstGeom prst="rect">
              <a:avLst/>
            </a:prstGeom>
            <a:noFill/>
          </p:spPr>
          <p:txBody>
            <a:bodyPr wrap="none" rtlCol="0">
              <a:spAutoFit/>
            </a:bodyPr>
            <a:lstStyle/>
            <a:p>
              <a:r>
                <a:rPr lang="en-US" sz="1200" dirty="0"/>
                <a:t>Loss rate</a:t>
              </a:r>
            </a:p>
          </p:txBody>
        </p:sp>
      </p:grpSp>
      <p:sp>
        <p:nvSpPr>
          <p:cNvPr id="17" name="Rectangle 16"/>
          <p:cNvSpPr/>
          <p:nvPr/>
        </p:nvSpPr>
        <p:spPr>
          <a:xfrm>
            <a:off x="5045141" y="5510747"/>
            <a:ext cx="2234829" cy="584775"/>
          </a:xfrm>
          <a:prstGeom prst="rect">
            <a:avLst/>
          </a:prstGeom>
          <a:ln>
            <a:noFill/>
          </a:ln>
        </p:spPr>
        <p:txBody>
          <a:bodyPr wrap="square">
            <a:spAutoFit/>
          </a:bodyPr>
          <a:lstStyle/>
          <a:p>
            <a:r>
              <a:rPr lang="en-US" sz="1600" i="1" dirty="0">
                <a:solidFill>
                  <a:srgbClr val="000000"/>
                </a:solidFill>
              </a:rPr>
              <a:t>Lower median income, worse reliability</a:t>
            </a:r>
          </a:p>
        </p:txBody>
      </p:sp>
      <p:sp>
        <p:nvSpPr>
          <p:cNvPr id="18" name="Rectangle 17"/>
          <p:cNvSpPr/>
          <p:nvPr/>
        </p:nvSpPr>
        <p:spPr>
          <a:xfrm>
            <a:off x="7069553" y="3981751"/>
            <a:ext cx="2049090" cy="584776"/>
          </a:xfrm>
          <a:prstGeom prst="rect">
            <a:avLst/>
          </a:prstGeom>
        </p:spPr>
        <p:txBody>
          <a:bodyPr wrap="square">
            <a:spAutoFit/>
          </a:bodyPr>
          <a:lstStyle/>
          <a:p>
            <a:r>
              <a:rPr lang="en-US" sz="1600" i="1" dirty="0">
                <a:solidFill>
                  <a:srgbClr val="000000"/>
                </a:solidFill>
              </a:rPr>
              <a:t>Lower urbanization, worse reliability</a:t>
            </a:r>
          </a:p>
        </p:txBody>
      </p:sp>
    </p:spTree>
    <p:extLst>
      <p:ext uri="{BB962C8B-B14F-4D97-AF65-F5344CB8AC3E}">
        <p14:creationId xmlns:p14="http://schemas.microsoft.com/office/powerpoint/2010/main" val="390098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Broader context – DNS reliability</a:t>
            </a:r>
          </a:p>
        </p:txBody>
      </p:sp>
      <p:sp>
        <p:nvSpPr>
          <p:cNvPr id="3" name="Content Placeholder 2"/>
          <p:cNvSpPr>
            <a:spLocks noGrp="1"/>
          </p:cNvSpPr>
          <p:nvPr>
            <p:ph idx="1"/>
          </p:nvPr>
        </p:nvSpPr>
        <p:spPr>
          <a:xfrm>
            <a:off x="304801" y="990600"/>
            <a:ext cx="4267200" cy="5334000"/>
          </a:xfrm>
        </p:spPr>
        <p:txBody>
          <a:bodyPr/>
          <a:lstStyle/>
          <a:p>
            <a:endParaRPr lang="en-US" dirty="0"/>
          </a:p>
          <a:p>
            <a:endParaRPr lang="en-US" dirty="0"/>
          </a:p>
          <a:p>
            <a:endParaRPr lang="en-US" dirty="0"/>
          </a:p>
          <a:p>
            <a:endParaRPr lang="en-US" dirty="0"/>
          </a:p>
          <a:p>
            <a:endParaRPr lang="en-US" dirty="0"/>
          </a:p>
          <a:p>
            <a:r>
              <a:rPr lang="en-US" dirty="0"/>
              <a:t>If all queries fail (10/10), a server is marked as unavailable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116423"/>
            <a:ext cx="4848223" cy="4363401"/>
          </a:xfrm>
          <a:prstGeom prst="rect">
            <a:avLst/>
          </a:prstGeom>
        </p:spPr>
      </p:pic>
      <p:sp>
        <p:nvSpPr>
          <p:cNvPr id="6" name="Content Placeholder 2"/>
          <p:cNvSpPr txBox="1">
            <a:spLocks/>
          </p:cNvSpPr>
          <p:nvPr/>
        </p:nvSpPr>
        <p:spPr bwMode="auto">
          <a:xfrm>
            <a:off x="328608" y="1000120"/>
            <a:ext cx="8315330" cy="22860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3"/>
              </a:buBlip>
              <a:defRPr sz="28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400">
                <a:solidFill>
                  <a:schemeClr val="tx1"/>
                </a:solidFill>
                <a:latin typeface="Avenir Book"/>
                <a:cs typeface="Avenir Book"/>
              </a:defRPr>
            </a:lvl2pPr>
            <a:lvl3pPr marL="1143000" indent="-228600" algn="l" rtl="0" eaLnBrk="1" fontAlgn="base" hangingPunct="1">
              <a:spcBef>
                <a:spcPct val="20000"/>
              </a:spcBef>
              <a:spcAft>
                <a:spcPct val="0"/>
              </a:spcAft>
              <a:buChar char="•"/>
              <a:defRPr sz="2000">
                <a:solidFill>
                  <a:schemeClr val="tx1"/>
                </a:solidFill>
                <a:latin typeface="Avenir Book"/>
                <a:cs typeface="Avenir Book"/>
              </a:defRPr>
            </a:lvl3pPr>
            <a:lvl4pPr marL="1600200" indent="-228600" algn="l" rtl="0" eaLnBrk="1" fontAlgn="base" hangingPunct="1">
              <a:spcBef>
                <a:spcPct val="20000"/>
              </a:spcBef>
              <a:spcAft>
                <a:spcPct val="0"/>
              </a:spcAft>
              <a:buChar char="–"/>
              <a:defRPr sz="2000">
                <a:solidFill>
                  <a:schemeClr val="tx1"/>
                </a:solidFill>
                <a:latin typeface="Avenir Book"/>
                <a:cs typeface="Avenir Book"/>
              </a:defRPr>
            </a:lvl4pPr>
            <a:lvl5pPr marL="2057400" indent="-228600" algn="l" rtl="0" eaLnBrk="1" fontAlgn="base" hangingPunct="1">
              <a:spcBef>
                <a:spcPct val="20000"/>
              </a:spcBef>
              <a:spcAft>
                <a:spcPct val="0"/>
              </a:spcAft>
              <a:buChar char="»"/>
              <a:defRPr sz="16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kern="0" dirty="0"/>
              <a:t>To users, DNS and network failures are indistinguishable</a:t>
            </a:r>
          </a:p>
          <a:p>
            <a:pPr lvl="1"/>
            <a:r>
              <a:rPr lang="en-US" kern="0" dirty="0"/>
              <a:t>But their reliability is not always correlated</a:t>
            </a:r>
          </a:p>
          <a:p>
            <a:endParaRPr lang="en-US" kern="0" dirty="0"/>
          </a:p>
        </p:txBody>
      </p:sp>
    </p:spTree>
    <p:extLst>
      <p:ext uri="{BB962C8B-B14F-4D97-AF65-F5344CB8AC3E}">
        <p14:creationId xmlns:p14="http://schemas.microsoft.com/office/powerpoint/2010/main" val="699721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60916" y="3471113"/>
            <a:ext cx="8242300" cy="1247775"/>
            <a:chOff x="396875" y="4381500"/>
            <a:chExt cx="8242300" cy="1247775"/>
          </a:xfrm>
        </p:grpSpPr>
        <p:sp>
          <p:nvSpPr>
            <p:cNvPr id="8" name="Rectangle 7"/>
            <p:cNvSpPr/>
            <p:nvPr/>
          </p:nvSpPr>
          <p:spPr bwMode="auto">
            <a:xfrm>
              <a:off x="396875" y="4381500"/>
              <a:ext cx="4029075" cy="508000"/>
            </a:xfrm>
            <a:prstGeom prst="rect">
              <a:avLst/>
            </a:prstGeom>
            <a:solidFill>
              <a:srgbClr val="FFFF00"/>
            </a:solidFill>
            <a:ln w="38100" cmpd="sng">
              <a:solidFill>
                <a:srgbClr val="FFFFFF"/>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Rectangle 8"/>
            <p:cNvSpPr/>
            <p:nvPr/>
          </p:nvSpPr>
          <p:spPr bwMode="auto">
            <a:xfrm>
              <a:off x="4610100" y="5121275"/>
              <a:ext cx="4029075" cy="508000"/>
            </a:xfrm>
            <a:prstGeom prst="rect">
              <a:avLst/>
            </a:prstGeom>
            <a:solidFill>
              <a:srgbClr val="FFFF00"/>
            </a:solidFill>
            <a:ln w="38100" cmpd="sng">
              <a:solidFill>
                <a:srgbClr val="FFFFFF"/>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2" name="Title 1"/>
          <p:cNvSpPr>
            <a:spLocks noGrp="1"/>
          </p:cNvSpPr>
          <p:nvPr>
            <p:ph type="title"/>
          </p:nvPr>
        </p:nvSpPr>
        <p:spPr/>
        <p:txBody>
          <a:bodyPr/>
          <a:lstStyle/>
          <a:p>
            <a:r>
              <a:rPr lang="en-US" dirty="0"/>
              <a:t>Broader context – DNS reliability</a:t>
            </a:r>
          </a:p>
        </p:txBody>
      </p:sp>
      <p:graphicFrame>
        <p:nvGraphicFramePr>
          <p:cNvPr id="4" name="Table 3"/>
          <p:cNvGraphicFramePr>
            <a:graphicFrameLocks noGrp="1"/>
          </p:cNvGraphicFramePr>
          <p:nvPr>
            <p:extLst>
              <p:ext uri="{D42A27DB-BD31-4B8C-83A1-F6EECF244321}">
                <p14:modId xmlns:p14="http://schemas.microsoft.com/office/powerpoint/2010/main" val="1227672986"/>
              </p:ext>
            </p:extLst>
          </p:nvPr>
        </p:nvGraphicFramePr>
        <p:xfrm>
          <a:off x="645063" y="2444953"/>
          <a:ext cx="3771195" cy="2560320"/>
        </p:xfrm>
        <a:graphic>
          <a:graphicData uri="http://schemas.openxmlformats.org/drawingml/2006/table">
            <a:tbl>
              <a:tblPr firstRow="1" bandRow="1">
                <a:tableStyleId>{3B4B98B0-60AC-42C2-AFA5-B58CD77FA1E5}</a:tableStyleId>
              </a:tblPr>
              <a:tblGrid>
                <a:gridCol w="1698596">
                  <a:extLst>
                    <a:ext uri="{9D8B030D-6E8A-4147-A177-3AD203B41FA5}">
                      <a16:colId xmlns:a16="http://schemas.microsoft.com/office/drawing/2014/main" val="20000"/>
                    </a:ext>
                  </a:extLst>
                </a:gridCol>
                <a:gridCol w="2072599">
                  <a:extLst>
                    <a:ext uri="{9D8B030D-6E8A-4147-A177-3AD203B41FA5}">
                      <a16:colId xmlns:a16="http://schemas.microsoft.com/office/drawing/2014/main" val="20001"/>
                    </a:ext>
                  </a:extLst>
                </a:gridCol>
              </a:tblGrid>
              <a:tr h="0">
                <a:tc>
                  <a:txBody>
                    <a:bodyPr/>
                    <a:lstStyle/>
                    <a:p>
                      <a:r>
                        <a:rPr lang="en-US" dirty="0"/>
                        <a:t>ISP</a:t>
                      </a:r>
                    </a:p>
                  </a:txBody>
                  <a:tcPr/>
                </a:tc>
                <a:tc>
                  <a:txBody>
                    <a:bodyPr/>
                    <a:lstStyle/>
                    <a:p>
                      <a:r>
                        <a:rPr lang="en-US" dirty="0"/>
                        <a:t>Availability @</a:t>
                      </a:r>
                      <a:r>
                        <a:rPr lang="en-US" baseline="0" dirty="0"/>
                        <a:t> 5%</a:t>
                      </a:r>
                      <a:endParaRPr lang="en-US" dirty="0"/>
                    </a:p>
                  </a:txBody>
                  <a:tcPr/>
                </a:tc>
                <a:extLst>
                  <a:ext uri="{0D108BD9-81ED-4DB2-BD59-A6C34878D82A}">
                    <a16:rowId xmlns:a16="http://schemas.microsoft.com/office/drawing/2014/main" val="10000"/>
                  </a:ext>
                </a:extLst>
              </a:tr>
              <a:tr h="0">
                <a:tc>
                  <a:txBody>
                    <a:bodyPr/>
                    <a:lstStyle/>
                    <a:p>
                      <a:r>
                        <a:rPr lang="en-US" dirty="0"/>
                        <a:t>Verizon Fiber</a:t>
                      </a:r>
                    </a:p>
                  </a:txBody>
                  <a:tcPr/>
                </a:tc>
                <a:tc>
                  <a:txBody>
                    <a:bodyPr/>
                    <a:lstStyle/>
                    <a:p>
                      <a:r>
                        <a:rPr lang="en-US" dirty="0"/>
                        <a:t>99.67</a:t>
                      </a:r>
                    </a:p>
                  </a:txBody>
                  <a:tcPr/>
                </a:tc>
                <a:extLst>
                  <a:ext uri="{0D108BD9-81ED-4DB2-BD59-A6C34878D82A}">
                    <a16:rowId xmlns:a16="http://schemas.microsoft.com/office/drawing/2014/main" val="10001"/>
                  </a:ext>
                </a:extLst>
              </a:tr>
              <a:tr h="0">
                <a:tc>
                  <a:txBody>
                    <a:bodyPr/>
                    <a:lstStyle/>
                    <a:p>
                      <a:r>
                        <a:rPr lang="en-US" dirty="0"/>
                        <a:t>Cablevision</a:t>
                      </a:r>
                    </a:p>
                  </a:txBody>
                  <a:tcPr/>
                </a:tc>
                <a:tc>
                  <a:txBody>
                    <a:bodyPr/>
                    <a:lstStyle/>
                    <a:p>
                      <a:r>
                        <a:rPr lang="en-US" dirty="0"/>
                        <a:t>99.53</a:t>
                      </a:r>
                    </a:p>
                  </a:txBody>
                  <a:tcPr/>
                </a:tc>
                <a:extLst>
                  <a:ext uri="{0D108BD9-81ED-4DB2-BD59-A6C34878D82A}">
                    <a16:rowId xmlns:a16="http://schemas.microsoft.com/office/drawing/2014/main" val="10002"/>
                  </a:ext>
                </a:extLst>
              </a:tr>
              <a:tr h="0">
                <a:tc>
                  <a:txBody>
                    <a:bodyPr/>
                    <a:lstStyle/>
                    <a:p>
                      <a:r>
                        <a:rPr lang="en-US" dirty="0"/>
                        <a:t>Frontier Fiber</a:t>
                      </a:r>
                    </a:p>
                  </a:txBody>
                  <a:tcPr/>
                </a:tc>
                <a:tc>
                  <a:txBody>
                    <a:bodyPr/>
                    <a:lstStyle/>
                    <a:p>
                      <a:r>
                        <a:rPr lang="en-US" dirty="0"/>
                        <a:t>99.47</a:t>
                      </a:r>
                    </a:p>
                  </a:txBody>
                  <a:tcPr/>
                </a:tc>
                <a:extLst>
                  <a:ext uri="{0D108BD9-81ED-4DB2-BD59-A6C34878D82A}">
                    <a16:rowId xmlns:a16="http://schemas.microsoft.com/office/drawing/2014/main" val="10003"/>
                  </a:ext>
                </a:extLst>
              </a:tr>
              <a:tr h="0">
                <a:tc>
                  <a:txBody>
                    <a:bodyPr/>
                    <a:lstStyle/>
                    <a:p>
                      <a:r>
                        <a:rPr lang="en-US" dirty="0"/>
                        <a:t>Comcast</a:t>
                      </a:r>
                    </a:p>
                  </a:txBody>
                  <a:tcPr/>
                </a:tc>
                <a:tc>
                  <a:txBody>
                    <a:bodyPr/>
                    <a:lstStyle/>
                    <a:p>
                      <a:r>
                        <a:rPr lang="en-US" dirty="0"/>
                        <a:t>99.45</a:t>
                      </a:r>
                    </a:p>
                  </a:txBody>
                  <a:tcPr/>
                </a:tc>
                <a:extLst>
                  <a:ext uri="{0D108BD9-81ED-4DB2-BD59-A6C34878D82A}">
                    <a16:rowId xmlns:a16="http://schemas.microsoft.com/office/drawing/2014/main" val="10004"/>
                  </a:ext>
                </a:extLst>
              </a:tr>
              <a:tr h="0">
                <a:tc>
                  <a:txBody>
                    <a:bodyPr/>
                    <a:lstStyle/>
                    <a:p>
                      <a:r>
                        <a:rPr lang="en-US" dirty="0"/>
                        <a:t>Charter</a:t>
                      </a:r>
                    </a:p>
                  </a:txBody>
                  <a:tcPr/>
                </a:tc>
                <a:tc>
                  <a:txBody>
                    <a:bodyPr/>
                    <a:lstStyle/>
                    <a:p>
                      <a:r>
                        <a:rPr lang="en-US" dirty="0"/>
                        <a:t>99.29</a:t>
                      </a:r>
                    </a:p>
                  </a:txBody>
                  <a:tcPr/>
                </a:tc>
                <a:extLst>
                  <a:ext uri="{0D108BD9-81ED-4DB2-BD59-A6C34878D82A}">
                    <a16:rowId xmlns:a16="http://schemas.microsoft.com/office/drawing/2014/main" val="10005"/>
                  </a:ext>
                </a:extLst>
              </a:tr>
              <a:tr h="0">
                <a:tc>
                  <a:txBody>
                    <a:bodyPr/>
                    <a:lstStyle/>
                    <a:p>
                      <a:r>
                        <a:rPr lang="en-US" dirty="0"/>
                        <a:t>Bright House</a:t>
                      </a:r>
                    </a:p>
                  </a:txBody>
                  <a:tcPr/>
                </a:tc>
                <a:tc>
                  <a:txBody>
                    <a:bodyPr/>
                    <a:lstStyle/>
                    <a:p>
                      <a:r>
                        <a:rPr lang="en-US" dirty="0"/>
                        <a:t>99.28</a:t>
                      </a:r>
                    </a:p>
                  </a:txBody>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76995326"/>
              </p:ext>
            </p:extLst>
          </p:nvPr>
        </p:nvGraphicFramePr>
        <p:xfrm>
          <a:off x="4867803" y="2454195"/>
          <a:ext cx="3841750" cy="2560320"/>
        </p:xfrm>
        <a:graphic>
          <a:graphicData uri="http://schemas.openxmlformats.org/drawingml/2006/table">
            <a:tbl>
              <a:tblPr firstRow="1" bandRow="1">
                <a:tableStyleId>{C083E6E3-FA7D-4D7B-A595-EF9225AFEA82}</a:tableStyleId>
              </a:tblPr>
              <a:tblGrid>
                <a:gridCol w="1920875">
                  <a:extLst>
                    <a:ext uri="{9D8B030D-6E8A-4147-A177-3AD203B41FA5}">
                      <a16:colId xmlns:a16="http://schemas.microsoft.com/office/drawing/2014/main" val="20000"/>
                    </a:ext>
                  </a:extLst>
                </a:gridCol>
                <a:gridCol w="1920875">
                  <a:extLst>
                    <a:ext uri="{9D8B030D-6E8A-4147-A177-3AD203B41FA5}">
                      <a16:colId xmlns:a16="http://schemas.microsoft.com/office/drawing/2014/main" val="20001"/>
                    </a:ext>
                  </a:extLst>
                </a:gridCol>
              </a:tblGrid>
              <a:tr h="0">
                <a:tc>
                  <a:txBody>
                    <a:bodyPr/>
                    <a:lstStyle/>
                    <a:p>
                      <a:r>
                        <a:rPr lang="en-US" dirty="0"/>
                        <a:t>ISP</a:t>
                      </a:r>
                    </a:p>
                  </a:txBody>
                  <a:tcPr/>
                </a:tc>
                <a:tc>
                  <a:txBody>
                    <a:bodyPr/>
                    <a:lstStyle/>
                    <a:p>
                      <a:r>
                        <a:rPr lang="en-US" dirty="0"/>
                        <a:t>DNS</a:t>
                      </a:r>
                    </a:p>
                  </a:txBody>
                  <a:tcPr/>
                </a:tc>
                <a:extLst>
                  <a:ext uri="{0D108BD9-81ED-4DB2-BD59-A6C34878D82A}">
                    <a16:rowId xmlns:a16="http://schemas.microsoft.com/office/drawing/2014/main" val="10000"/>
                  </a:ext>
                </a:extLst>
              </a:tr>
              <a:tr h="0">
                <a:tc>
                  <a:txBody>
                    <a:bodyPr/>
                    <a:lstStyle/>
                    <a:p>
                      <a:r>
                        <a:rPr lang="en-US" dirty="0"/>
                        <a:t>Insight</a:t>
                      </a:r>
                    </a:p>
                  </a:txBody>
                  <a:tcPr/>
                </a:tc>
                <a:tc>
                  <a:txBody>
                    <a:bodyPr/>
                    <a:lstStyle/>
                    <a:p>
                      <a:pPr marL="0"/>
                      <a:r>
                        <a:rPr lang="en-US" dirty="0"/>
                        <a:t>99.97</a:t>
                      </a:r>
                    </a:p>
                  </a:txBody>
                  <a:tcPr/>
                </a:tc>
                <a:extLst>
                  <a:ext uri="{0D108BD9-81ED-4DB2-BD59-A6C34878D82A}">
                    <a16:rowId xmlns:a16="http://schemas.microsoft.com/office/drawing/2014/main" val="10001"/>
                  </a:ext>
                </a:extLst>
              </a:tr>
              <a:tr h="0">
                <a:tc>
                  <a:txBody>
                    <a:bodyPr/>
                    <a:lstStyle/>
                    <a:p>
                      <a:r>
                        <a:rPr lang="en-US" dirty="0" err="1"/>
                        <a:t>Windstream</a:t>
                      </a:r>
                      <a:endParaRPr lang="en-US" dirty="0"/>
                    </a:p>
                  </a:txBody>
                  <a:tcPr/>
                </a:tc>
                <a:tc>
                  <a:txBody>
                    <a:bodyPr/>
                    <a:lstStyle/>
                    <a:p>
                      <a:r>
                        <a:rPr lang="en-US" dirty="0"/>
                        <a:t>99.90</a:t>
                      </a:r>
                    </a:p>
                  </a:txBody>
                  <a:tcPr/>
                </a:tc>
                <a:extLst>
                  <a:ext uri="{0D108BD9-81ED-4DB2-BD59-A6C34878D82A}">
                    <a16:rowId xmlns:a16="http://schemas.microsoft.com/office/drawing/2014/main" val="10002"/>
                  </a:ext>
                </a:extLst>
              </a:tr>
              <a:tr h="0">
                <a:tc>
                  <a:txBody>
                    <a:bodyPr/>
                    <a:lstStyle/>
                    <a:p>
                      <a:r>
                        <a:rPr lang="en-US" dirty="0"/>
                        <a:t>Qwest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99.90</a:t>
                      </a:r>
                    </a:p>
                  </a:txBody>
                  <a:tcPr/>
                </a:tc>
                <a:extLst>
                  <a:ext uri="{0D108BD9-81ED-4DB2-BD59-A6C34878D82A}">
                    <a16:rowId xmlns:a16="http://schemas.microsoft.com/office/drawing/2014/main" val="10003"/>
                  </a:ext>
                </a:extLst>
              </a:tr>
              <a:tr h="0">
                <a:tc>
                  <a:txBody>
                    <a:bodyPr/>
                    <a:lstStyle/>
                    <a:p>
                      <a:r>
                        <a:rPr lang="en-US" dirty="0"/>
                        <a:t>Hughes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99.90</a:t>
                      </a:r>
                    </a:p>
                  </a:txBody>
                  <a:tcPr/>
                </a:tc>
                <a:extLst>
                  <a:ext uri="{0D108BD9-81ED-4DB2-BD59-A6C34878D82A}">
                    <a16:rowId xmlns:a16="http://schemas.microsoft.com/office/drawing/2014/main" val="10004"/>
                  </a:ext>
                </a:extLst>
              </a:tr>
              <a:tr h="0">
                <a:tc>
                  <a:txBody>
                    <a:bodyPr/>
                    <a:lstStyle/>
                    <a:p>
                      <a:r>
                        <a:rPr lang="en-US" dirty="0"/>
                        <a:t>Frontier Fiber</a:t>
                      </a:r>
                    </a:p>
                  </a:txBody>
                  <a:tcPr/>
                </a:tc>
                <a:tc>
                  <a:txBody>
                    <a:bodyPr/>
                    <a:lstStyle/>
                    <a:p>
                      <a:r>
                        <a:rPr lang="en-US" dirty="0"/>
                        <a:t>99.90</a:t>
                      </a:r>
                    </a:p>
                  </a:txBody>
                  <a:tcPr/>
                </a:tc>
                <a:extLst>
                  <a:ext uri="{0D108BD9-81ED-4DB2-BD59-A6C34878D82A}">
                    <a16:rowId xmlns:a16="http://schemas.microsoft.com/office/drawing/2014/main" val="10005"/>
                  </a:ext>
                </a:extLst>
              </a:tr>
              <a:tr h="0">
                <a:tc>
                  <a:txBody>
                    <a:bodyPr/>
                    <a:lstStyle/>
                    <a:p>
                      <a:r>
                        <a:rPr lang="en-US" dirty="0"/>
                        <a:t>Cox</a:t>
                      </a:r>
                    </a:p>
                  </a:txBody>
                  <a:tcPr/>
                </a:tc>
                <a:tc>
                  <a:txBody>
                    <a:bodyPr/>
                    <a:lstStyle/>
                    <a:p>
                      <a:r>
                        <a:rPr lang="en-US" dirty="0"/>
                        <a:t>99.90</a:t>
                      </a:r>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375355" y="1759242"/>
            <a:ext cx="5664200" cy="400110"/>
          </a:xfrm>
          <a:prstGeom prst="rect">
            <a:avLst/>
          </a:prstGeom>
        </p:spPr>
        <p:txBody>
          <a:bodyPr wrap="square">
            <a:spAutoFit/>
          </a:bodyPr>
          <a:lstStyle/>
          <a:p>
            <a:r>
              <a:rPr lang="en-US" sz="2000" dirty="0">
                <a:latin typeface="Avenir Book"/>
                <a:cs typeface="Avenir Book"/>
              </a:rPr>
              <a:t>Top 6 ISPs by connection and DNS availability</a:t>
            </a:r>
          </a:p>
        </p:txBody>
      </p:sp>
      <p:sp>
        <p:nvSpPr>
          <p:cNvPr id="10" name="Rectangle 9"/>
          <p:cNvSpPr/>
          <p:nvPr/>
        </p:nvSpPr>
        <p:spPr>
          <a:xfrm>
            <a:off x="4963583" y="4718888"/>
            <a:ext cx="3686528"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latin typeface="Avenir Book"/>
                <a:cs typeface="Avenir Book"/>
              </a:rPr>
              <a:t>Connection reliability alone is not enough</a:t>
            </a:r>
          </a:p>
        </p:txBody>
      </p:sp>
      <p:sp>
        <p:nvSpPr>
          <p:cNvPr id="11" name="Rectangle 10"/>
          <p:cNvSpPr/>
          <p:nvPr/>
        </p:nvSpPr>
        <p:spPr>
          <a:xfrm>
            <a:off x="1070867" y="5066336"/>
            <a:ext cx="3699555"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000" dirty="0">
                <a:latin typeface="Avenir Book"/>
                <a:cs typeface="Avenir Book"/>
              </a:rPr>
              <a:t>Only one provider in common</a:t>
            </a:r>
          </a:p>
        </p:txBody>
      </p:sp>
    </p:spTree>
    <p:extLst>
      <p:ext uri="{BB962C8B-B14F-4D97-AF65-F5344CB8AC3E}">
        <p14:creationId xmlns:p14="http://schemas.microsoft.com/office/powerpoint/2010/main" val="7563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3200" dirty="0"/>
              <a:t>With higher capacities, a migration to “over-the-top” services</a:t>
            </a:r>
          </a:p>
          <a:p>
            <a:pPr lvl="1"/>
            <a:endParaRPr lang="en-US" sz="2800" dirty="0"/>
          </a:p>
          <a:p>
            <a:pPr lvl="1"/>
            <a:endParaRPr lang="en-US" sz="2800" dirty="0"/>
          </a:p>
          <a:p>
            <a:pPr lvl="2"/>
            <a:endParaRPr lang="en-US" sz="2600" dirty="0"/>
          </a:p>
          <a:p>
            <a:endParaRPr lang="en-US" sz="3200" dirty="0"/>
          </a:p>
          <a:p>
            <a:pPr marL="0" indent="0">
              <a:buNone/>
            </a:pPr>
            <a:endParaRPr lang="en-US" sz="3200" dirty="0"/>
          </a:p>
          <a:p>
            <a:r>
              <a:rPr lang="en-US" sz="3200" dirty="0"/>
              <a:t>And higher expectations of reliability</a:t>
            </a:r>
          </a:p>
          <a:p>
            <a:pPr lvl="1"/>
            <a:r>
              <a:rPr lang="en-US" sz="2800" dirty="0"/>
              <a:t>The main reason for complaints (~71%)*</a:t>
            </a:r>
          </a:p>
          <a:p>
            <a:pPr lvl="1"/>
            <a:endParaRPr lang="en-US" sz="2800" dirty="0"/>
          </a:p>
          <a:p>
            <a:pPr lvl="1"/>
            <a:endParaRPr lang="en-US" sz="2800" dirty="0"/>
          </a:p>
        </p:txBody>
      </p:sp>
      <p:sp>
        <p:nvSpPr>
          <p:cNvPr id="2" name="Title 1"/>
          <p:cNvSpPr>
            <a:spLocks noGrp="1"/>
          </p:cNvSpPr>
          <p:nvPr>
            <p:ph type="title"/>
          </p:nvPr>
        </p:nvSpPr>
        <p:spPr/>
        <p:txBody>
          <a:bodyPr/>
          <a:lstStyle/>
          <a:p>
            <a:r>
              <a:rPr lang="en-US" dirty="0"/>
              <a:t>The importance of being connected</a:t>
            </a:r>
          </a:p>
        </p:txBody>
      </p:sp>
      <p:pic>
        <p:nvPicPr>
          <p:cNvPr id="8" name="Picture 7"/>
          <p:cNvPicPr>
            <a:picLocks noChangeAspect="1"/>
          </p:cNvPicPr>
          <p:nvPr/>
        </p:nvPicPr>
        <p:blipFill>
          <a:blip r:embed="rId3"/>
          <a:stretch>
            <a:fillRect/>
          </a:stretch>
        </p:blipFill>
        <p:spPr>
          <a:xfrm>
            <a:off x="5320106" y="2110052"/>
            <a:ext cx="2076178" cy="751431"/>
          </a:xfrm>
          <a:prstGeom prst="rect">
            <a:avLst/>
          </a:prstGeom>
        </p:spPr>
      </p:pic>
      <p:pic>
        <p:nvPicPr>
          <p:cNvPr id="5" name="Picture 4"/>
          <p:cNvPicPr>
            <a:picLocks noChangeAspect="1"/>
          </p:cNvPicPr>
          <p:nvPr/>
        </p:nvPicPr>
        <p:blipFill>
          <a:blip r:embed="rId4"/>
          <a:stretch>
            <a:fillRect/>
          </a:stretch>
        </p:blipFill>
        <p:spPr>
          <a:xfrm>
            <a:off x="4001526" y="3118855"/>
            <a:ext cx="1451773" cy="1088830"/>
          </a:xfrm>
          <a:prstGeom prst="rect">
            <a:avLst/>
          </a:prstGeom>
        </p:spPr>
      </p:pic>
      <p:pic>
        <p:nvPicPr>
          <p:cNvPr id="7" name="Picture 6"/>
          <p:cNvPicPr>
            <a:picLocks noChangeAspect="1"/>
          </p:cNvPicPr>
          <p:nvPr/>
        </p:nvPicPr>
        <p:blipFill>
          <a:blip r:embed="rId5"/>
          <a:stretch>
            <a:fillRect/>
          </a:stretch>
        </p:blipFill>
        <p:spPr>
          <a:xfrm>
            <a:off x="3175031" y="2233803"/>
            <a:ext cx="1792031" cy="1003537"/>
          </a:xfrm>
          <a:prstGeom prst="rect">
            <a:avLst/>
          </a:prstGeom>
        </p:spPr>
      </p:pic>
      <p:pic>
        <p:nvPicPr>
          <p:cNvPr id="4" name="Picture 3"/>
          <p:cNvPicPr>
            <a:picLocks noChangeAspect="1"/>
          </p:cNvPicPr>
          <p:nvPr/>
        </p:nvPicPr>
        <p:blipFill>
          <a:blip r:embed="rId6"/>
          <a:stretch>
            <a:fillRect/>
          </a:stretch>
        </p:blipFill>
        <p:spPr>
          <a:xfrm>
            <a:off x="1258844" y="2445862"/>
            <a:ext cx="1484360" cy="831242"/>
          </a:xfrm>
          <a:prstGeom prst="rect">
            <a:avLst/>
          </a:prstGeom>
        </p:spPr>
      </p:pic>
      <p:pic>
        <p:nvPicPr>
          <p:cNvPr id="11" name="Picture 10"/>
          <p:cNvPicPr>
            <a:picLocks noChangeAspect="1"/>
          </p:cNvPicPr>
          <p:nvPr/>
        </p:nvPicPr>
        <p:blipFill>
          <a:blip r:embed="rId7"/>
          <a:stretch>
            <a:fillRect/>
          </a:stretch>
        </p:blipFill>
        <p:spPr>
          <a:xfrm>
            <a:off x="2754211" y="3072460"/>
            <a:ext cx="1181620" cy="1181620"/>
          </a:xfrm>
          <a:prstGeom prst="rect">
            <a:avLst/>
          </a:prstGeom>
        </p:spPr>
      </p:pic>
      <p:pic>
        <p:nvPicPr>
          <p:cNvPr id="9" name="Picture 8"/>
          <p:cNvPicPr>
            <a:picLocks noChangeAspect="1"/>
          </p:cNvPicPr>
          <p:nvPr/>
        </p:nvPicPr>
        <p:blipFill rotWithShape="1">
          <a:blip r:embed="rId8"/>
          <a:srcRect t="30112" b="26311"/>
          <a:stretch/>
        </p:blipFill>
        <p:spPr>
          <a:xfrm>
            <a:off x="5685561" y="2917787"/>
            <a:ext cx="1710723" cy="745483"/>
          </a:xfrm>
          <a:prstGeom prst="rect">
            <a:avLst/>
          </a:prstGeom>
        </p:spPr>
      </p:pic>
      <p:pic>
        <p:nvPicPr>
          <p:cNvPr id="6" name="Picture 5"/>
          <p:cNvPicPr>
            <a:picLocks noChangeAspect="1"/>
          </p:cNvPicPr>
          <p:nvPr/>
        </p:nvPicPr>
        <p:blipFill>
          <a:blip r:embed="rId9"/>
          <a:stretch>
            <a:fillRect/>
          </a:stretch>
        </p:blipFill>
        <p:spPr>
          <a:xfrm>
            <a:off x="5902564" y="3766491"/>
            <a:ext cx="1702018" cy="714848"/>
          </a:xfrm>
          <a:prstGeom prst="rect">
            <a:avLst/>
          </a:prstGeom>
        </p:spPr>
      </p:pic>
      <p:sp>
        <p:nvSpPr>
          <p:cNvPr id="12" name="TextBox 11"/>
          <p:cNvSpPr txBox="1"/>
          <p:nvPr/>
        </p:nvSpPr>
        <p:spPr>
          <a:xfrm>
            <a:off x="13252" y="6567749"/>
            <a:ext cx="3121367" cy="307777"/>
          </a:xfrm>
          <a:prstGeom prst="rect">
            <a:avLst/>
          </a:prstGeom>
          <a:noFill/>
        </p:spPr>
        <p:txBody>
          <a:bodyPr wrap="none" rtlCol="0">
            <a:spAutoFit/>
          </a:bodyPr>
          <a:lstStyle/>
          <a:p>
            <a:r>
              <a:rPr lang="en-US" sz="1400" dirty="0">
                <a:latin typeface="Avenir Book"/>
                <a:cs typeface="Avenir Book"/>
              </a:rPr>
              <a:t>*</a:t>
            </a:r>
            <a:r>
              <a:rPr lang="en-US" sz="1400" dirty="0" err="1">
                <a:latin typeface="Avenir Book"/>
                <a:cs typeface="Avenir Book"/>
              </a:rPr>
              <a:t>Ofcom</a:t>
            </a:r>
            <a:r>
              <a:rPr lang="en-US" sz="1400" dirty="0">
                <a:latin typeface="Avenir Book"/>
                <a:cs typeface="Avenir Book"/>
              </a:rPr>
              <a:t>, UK broadband speed, 2014</a:t>
            </a:r>
          </a:p>
        </p:txBody>
      </p:sp>
      <p:pic>
        <p:nvPicPr>
          <p:cNvPr id="10" name="Picture 9"/>
          <p:cNvPicPr>
            <a:picLocks noChangeAspect="1"/>
          </p:cNvPicPr>
          <p:nvPr/>
        </p:nvPicPr>
        <p:blipFill>
          <a:blip r:embed="rId10"/>
          <a:stretch>
            <a:fillRect/>
          </a:stretch>
        </p:blipFill>
        <p:spPr>
          <a:xfrm>
            <a:off x="1032015" y="3385494"/>
            <a:ext cx="1679863" cy="1028647"/>
          </a:xfrm>
          <a:prstGeom prst="rect">
            <a:avLst/>
          </a:prstGeom>
        </p:spPr>
      </p:pic>
    </p:spTree>
    <p:extLst>
      <p:ext uri="{BB962C8B-B14F-4D97-AF65-F5344CB8AC3E}">
        <p14:creationId xmlns:p14="http://schemas.microsoft.com/office/powerpoint/2010/main" val="13162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9"/>
                                          </p:stCondLst>
                                        </p:cTn>
                                        <p:tgtEl>
                                          <p:spTgt spid="8"/>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nodeType="afterEffect">
                                  <p:stCondLst>
                                    <p:cond delay="0"/>
                                  </p:stCondLst>
                                  <p:childTnLst>
                                    <p:set>
                                      <p:cBhvr>
                                        <p:cTn id="9" dur="1" fill="hold">
                                          <p:stCondLst>
                                            <p:cond delay="99"/>
                                          </p:stCondLst>
                                        </p:cTn>
                                        <p:tgtEl>
                                          <p:spTgt spid="5"/>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0"/>
                                  </p:stCondLst>
                                  <p:childTnLst>
                                    <p:set>
                                      <p:cBhvr>
                                        <p:cTn id="12" dur="1" fill="hold">
                                          <p:stCondLst>
                                            <p:cond delay="99"/>
                                          </p:stCondLst>
                                        </p:cTn>
                                        <p:tgtEl>
                                          <p:spTgt spid="7"/>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nodeType="afterEffect">
                                  <p:stCondLst>
                                    <p:cond delay="0"/>
                                  </p:stCondLst>
                                  <p:childTnLst>
                                    <p:set>
                                      <p:cBhvr>
                                        <p:cTn id="15" dur="1" fill="hold">
                                          <p:stCondLst>
                                            <p:cond delay="99"/>
                                          </p:stCondLst>
                                        </p:cTn>
                                        <p:tgtEl>
                                          <p:spTgt spid="4"/>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0"/>
                                  </p:stCondLst>
                                  <p:childTnLst>
                                    <p:set>
                                      <p:cBhvr>
                                        <p:cTn id="18" dur="1" fill="hold">
                                          <p:stCondLst>
                                            <p:cond delay="99"/>
                                          </p:stCondLst>
                                        </p:cTn>
                                        <p:tgtEl>
                                          <p:spTgt spid="11"/>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99"/>
                                          </p:stCondLst>
                                        </p:cTn>
                                        <p:tgtEl>
                                          <p:spTgt spid="9"/>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nodeType="afterEffect">
                                  <p:stCondLst>
                                    <p:cond delay="0"/>
                                  </p:stCondLst>
                                  <p:childTnLst>
                                    <p:set>
                                      <p:cBhvr>
                                        <p:cTn id="24" dur="1" fill="hold">
                                          <p:stCondLst>
                                            <p:cond delay="99"/>
                                          </p:stCondLst>
                                        </p:cTn>
                                        <p:tgtEl>
                                          <p:spTgt spid="6"/>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nodeType="afterEffect">
                                  <p:stCondLst>
                                    <p:cond delay="0"/>
                                  </p:stCondLst>
                                  <p:childTnLst>
                                    <p:set>
                                      <p:cBhvr>
                                        <p:cTn id="27" dur="1" fill="hold">
                                          <p:stCondLst>
                                            <p:cond delay="99"/>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reliability issues occur?</a:t>
            </a:r>
          </a:p>
        </p:txBody>
      </p:sp>
      <p:sp>
        <p:nvSpPr>
          <p:cNvPr id="4" name="Content Placeholder 3"/>
          <p:cNvSpPr>
            <a:spLocks noGrp="1"/>
          </p:cNvSpPr>
          <p:nvPr>
            <p:ph idx="1"/>
          </p:nvPr>
        </p:nvSpPr>
        <p:spPr/>
        <p:txBody>
          <a:bodyPr/>
          <a:lstStyle/>
          <a:p>
            <a:r>
              <a:rPr lang="en-US" i="1" dirty="0"/>
              <a:t>What is the cause of broadband reliability issues?</a:t>
            </a:r>
          </a:p>
          <a:p>
            <a:pPr lvl="1"/>
            <a:r>
              <a:rPr lang="en-US" i="1" dirty="0"/>
              <a:t>End host, ISP, or destination?</a:t>
            </a:r>
          </a:p>
          <a:p>
            <a:pPr marL="0" indent="0">
              <a:buNone/>
            </a:pPr>
            <a:endParaRPr lang="en-US" dirty="0"/>
          </a:p>
        </p:txBody>
      </p:sp>
      <p:pic>
        <p:nvPicPr>
          <p:cNvPr id="3" name="Picture 2" descr="reachabi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33" y="2247358"/>
            <a:ext cx="4899402" cy="3674551"/>
          </a:xfrm>
          <a:prstGeom prst="rect">
            <a:avLst/>
          </a:prstGeom>
        </p:spPr>
      </p:pic>
      <p:sp>
        <p:nvSpPr>
          <p:cNvPr id="7" name="Content Placeholder 2"/>
          <p:cNvSpPr txBox="1">
            <a:spLocks/>
          </p:cNvSpPr>
          <p:nvPr/>
        </p:nvSpPr>
        <p:spPr bwMode="auto">
          <a:xfrm>
            <a:off x="2938643" y="5224117"/>
            <a:ext cx="5979578" cy="1042712"/>
          </a:xfrm>
          <a:prstGeom prst="rect">
            <a:avLst/>
          </a:prstGeom>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4"/>
              </a:buBlip>
              <a:defRPr sz="24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0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18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18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14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dk1"/>
                </a:solidFill>
                <a:latin typeface="+mn-lt"/>
                <a:ea typeface="+mn-ea"/>
                <a:cs typeface="+mn-cs"/>
              </a:defRPr>
            </a:lvl9pPr>
          </a:lstStyle>
          <a:p>
            <a:pPr marL="0" indent="0">
              <a:buNone/>
            </a:pPr>
            <a:r>
              <a:rPr lang="en-US" sz="2800" dirty="0"/>
              <a:t>76% of issues are connecting to or going through the provider’s network</a:t>
            </a:r>
          </a:p>
        </p:txBody>
      </p:sp>
      <p:sp>
        <p:nvSpPr>
          <p:cNvPr id="8" name="Oval 7"/>
          <p:cNvSpPr/>
          <p:nvPr/>
        </p:nvSpPr>
        <p:spPr bwMode="auto">
          <a:xfrm rot="1095215">
            <a:off x="3150929" y="2266381"/>
            <a:ext cx="4500993" cy="2814523"/>
          </a:xfrm>
          <a:prstGeom prst="ellipse">
            <a:avLst/>
          </a:prstGeom>
          <a:solidFill>
            <a:schemeClr val="accent1">
              <a:alpha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3611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713" y="1144365"/>
            <a:ext cx="6014625" cy="5485035"/>
          </a:xfrm>
          <a:prstGeom prst="rect">
            <a:avLst/>
          </a:prstGeom>
        </p:spPr>
      </p:pic>
      <p:sp>
        <p:nvSpPr>
          <p:cNvPr id="2" name="TextBox 1"/>
          <p:cNvSpPr txBox="1"/>
          <p:nvPr/>
        </p:nvSpPr>
        <p:spPr>
          <a:xfrm>
            <a:off x="5672422" y="406960"/>
            <a:ext cx="2941831" cy="461665"/>
          </a:xfrm>
          <a:prstGeom prst="rect">
            <a:avLst/>
          </a:prstGeom>
          <a:noFill/>
        </p:spPr>
        <p:txBody>
          <a:bodyPr wrap="none" rtlCol="0">
            <a:spAutoFit/>
          </a:bodyPr>
          <a:lstStyle/>
          <a:p>
            <a:r>
              <a:rPr lang="en-US" sz="2400" dirty="0">
                <a:latin typeface="Avenir Oblique"/>
                <a:cs typeface="Avenir Oblique"/>
              </a:rPr>
              <a:t>November 10, 2017</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50" y="216290"/>
            <a:ext cx="3682358" cy="838260"/>
          </a:xfrm>
          <a:prstGeom prst="rect">
            <a:avLst/>
          </a:prstGeom>
        </p:spPr>
      </p:pic>
    </p:spTree>
    <p:extLst>
      <p:ext uri="{BB962C8B-B14F-4D97-AF65-F5344CB8AC3E}">
        <p14:creationId xmlns:p14="http://schemas.microsoft.com/office/powerpoint/2010/main" val="1429384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Broadband reliability – Key questions</a:t>
            </a:r>
          </a:p>
        </p:txBody>
      </p:sp>
      <p:sp>
        <p:nvSpPr>
          <p:cNvPr id="3" name="Content Placeholder 2"/>
          <p:cNvSpPr>
            <a:spLocks noGrp="1"/>
          </p:cNvSpPr>
          <p:nvPr>
            <p:ph idx="1"/>
          </p:nvPr>
        </p:nvSpPr>
        <p:spPr/>
        <p:txBody>
          <a:bodyPr/>
          <a:lstStyle/>
          <a:p>
            <a:pPr marL="0" indent="0">
              <a:buNone/>
            </a:pPr>
            <a:endParaRPr lang="en-US" sz="3200" dirty="0"/>
          </a:p>
          <a:p>
            <a:r>
              <a:rPr lang="en-US" sz="3200" dirty="0"/>
              <a:t>Does reliability matter to end users?</a:t>
            </a:r>
          </a:p>
          <a:p>
            <a:pPr lvl="1"/>
            <a:endParaRPr lang="en-US" sz="2000" dirty="0"/>
          </a:p>
          <a:p>
            <a:r>
              <a:rPr lang="en-US" sz="3200" dirty="0"/>
              <a:t>How reliable are broadband services?</a:t>
            </a:r>
          </a:p>
          <a:p>
            <a:pPr lvl="1"/>
            <a:endParaRPr lang="en-US" sz="2000" dirty="0"/>
          </a:p>
          <a:p>
            <a:r>
              <a:rPr lang="en-US" sz="3200" dirty="0"/>
              <a:t>If not sufficiently reliable, how can we improve them?</a:t>
            </a:r>
            <a:endParaRPr lang="en-US" sz="2400" dirty="0"/>
          </a:p>
        </p:txBody>
      </p:sp>
    </p:spTree>
    <p:extLst>
      <p:ext uri="{BB962C8B-B14F-4D97-AF65-F5344CB8AC3E}">
        <p14:creationId xmlns:p14="http://schemas.microsoft.com/office/powerpoint/2010/main" val="123785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10" fill="hold"/>
                                        <p:tgtEl>
                                          <p:spTgt spid="3">
                                            <p:txEl>
                                              <p:pRg st="1" end="1"/>
                                            </p:txEl>
                                          </p:spTgt>
                                        </p:tgtEl>
                                        <p:attrNameLst>
                                          <p:attrName>style.color</p:attrName>
                                        </p:attrNameLst>
                                      </p:cBhvr>
                                      <p:to>
                                        <a:srgbClr val="8F928F"/>
                                      </p:to>
                                    </p:animClr>
                                  </p:childTnLst>
                                </p:cTn>
                              </p:par>
                              <p:par>
                                <p:cTn id="15" presetID="3" presetClass="emph" presetSubtype="2" fill="hold" nodeType="withEffect">
                                  <p:stCondLst>
                                    <p:cond delay="0"/>
                                  </p:stCondLst>
                                  <p:childTnLst>
                                    <p:animClr clrSpc="rgb" dir="cw">
                                      <p:cBhvr override="childStyle">
                                        <p:cTn id="16" dur="10" fill="hold"/>
                                        <p:tgtEl>
                                          <p:spTgt spid="3">
                                            <p:txEl>
                                              <p:pRg st="5" end="5"/>
                                            </p:txEl>
                                          </p:spTgt>
                                        </p:tgtEl>
                                        <p:attrNameLst>
                                          <p:attrName>style.color</p:attrName>
                                        </p:attrNameLst>
                                      </p:cBhvr>
                                      <p:to>
                                        <a:srgbClr val="8F928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Dataset (1/2) – FCC/</a:t>
            </a:r>
            <a:r>
              <a:rPr lang="en-US" sz="3400" dirty="0" err="1"/>
              <a:t>SamKnows</a:t>
            </a:r>
            <a:endParaRPr lang="en-US" sz="3400" dirty="0"/>
          </a:p>
        </p:txBody>
      </p:sp>
      <p:sp>
        <p:nvSpPr>
          <p:cNvPr id="3" name="Content Placeholder 2"/>
          <p:cNvSpPr>
            <a:spLocks noGrp="1"/>
          </p:cNvSpPr>
          <p:nvPr>
            <p:ph idx="1"/>
          </p:nvPr>
        </p:nvSpPr>
        <p:spPr/>
        <p:txBody>
          <a:bodyPr/>
          <a:lstStyle/>
          <a:p>
            <a:endParaRPr lang="en-US" sz="3000" dirty="0"/>
          </a:p>
          <a:p>
            <a:r>
              <a:rPr lang="en-US" sz="3000" dirty="0"/>
              <a:t>Deployed ~11k gateways in the US</a:t>
            </a:r>
          </a:p>
          <a:p>
            <a:endParaRPr lang="en-US" sz="3000" dirty="0"/>
          </a:p>
          <a:p>
            <a:r>
              <a:rPr lang="en-US" sz="3000" dirty="0"/>
              <a:t>Use ping, DNS queries and network usage data</a:t>
            </a:r>
          </a:p>
          <a:p>
            <a:endParaRPr lang="en-US" sz="3000" dirty="0"/>
          </a:p>
          <a:p>
            <a:r>
              <a:rPr lang="en-US" sz="3000" dirty="0"/>
              <a:t>Ping and network usage data aggregated per hour</a:t>
            </a:r>
          </a:p>
          <a:p>
            <a:pPr lvl="1"/>
            <a:endParaRPr lang="en-US" sz="2400" dirty="0"/>
          </a:p>
          <a:p>
            <a:endParaRPr lang="en-US" sz="2800" dirty="0"/>
          </a:p>
        </p:txBody>
      </p:sp>
      <p:grpSp>
        <p:nvGrpSpPr>
          <p:cNvPr id="4" name="Group 3"/>
          <p:cNvGrpSpPr/>
          <p:nvPr/>
        </p:nvGrpSpPr>
        <p:grpSpPr>
          <a:xfrm>
            <a:off x="7409794" y="568676"/>
            <a:ext cx="1429406" cy="1126896"/>
            <a:chOff x="7727449" y="3838219"/>
            <a:chExt cx="1093493" cy="786885"/>
          </a:xfrm>
        </p:grpSpPr>
        <p:pic>
          <p:nvPicPr>
            <p:cNvPr id="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76561" y="3838219"/>
              <a:ext cx="544381" cy="564298"/>
            </a:xfrm>
            <a:prstGeom prst="rect">
              <a:avLst/>
            </a:prstGeom>
            <a:noFill/>
            <a:ln w="9525">
              <a:noFill/>
              <a:miter lim="800000"/>
              <a:headEnd/>
              <a:tailEnd/>
            </a:ln>
          </p:spPr>
        </p:pic>
        <p:pic>
          <p:nvPicPr>
            <p:cNvPr id="6" name="Picture 5" descr="FCC.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7449" y="4204383"/>
              <a:ext cx="550077" cy="420721"/>
            </a:xfrm>
            <a:prstGeom prst="rect">
              <a:avLst/>
            </a:prstGeom>
          </p:spPr>
        </p:pic>
      </p:grpSp>
    </p:spTree>
    <p:extLst>
      <p:ext uri="{BB962C8B-B14F-4D97-AF65-F5344CB8AC3E}">
        <p14:creationId xmlns:p14="http://schemas.microsoft.com/office/powerpoint/2010/main" val="35988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(2/2) - </a:t>
            </a:r>
            <a:r>
              <a:rPr lang="en-US" dirty="0" err="1"/>
              <a:t>Namehelp</a:t>
            </a:r>
            <a:endParaRPr lang="en-US" dirty="0"/>
          </a:p>
        </p:txBody>
      </p:sp>
      <p:sp>
        <p:nvSpPr>
          <p:cNvPr id="3" name="Content Placeholder 2"/>
          <p:cNvSpPr>
            <a:spLocks noGrp="1"/>
          </p:cNvSpPr>
          <p:nvPr>
            <p:ph idx="1"/>
          </p:nvPr>
        </p:nvSpPr>
        <p:spPr/>
        <p:txBody>
          <a:bodyPr/>
          <a:lstStyle/>
          <a:p>
            <a:endParaRPr lang="en-US" dirty="0"/>
          </a:p>
          <a:p>
            <a:r>
              <a:rPr lang="en-US" dirty="0" err="1"/>
              <a:t>Endhost</a:t>
            </a:r>
            <a:r>
              <a:rPr lang="en-US" dirty="0"/>
              <a:t> software for improving CDN replica selection</a:t>
            </a:r>
          </a:p>
          <a:p>
            <a:endParaRPr lang="en-US" dirty="0"/>
          </a:p>
          <a:p>
            <a:r>
              <a:rPr lang="en-US" dirty="0"/>
              <a:t>Installed on over 6,000 clients in 75 countries</a:t>
            </a:r>
          </a:p>
          <a:p>
            <a:endParaRPr lang="en-US" dirty="0"/>
          </a:p>
          <a:p>
            <a:r>
              <a:rPr lang="en-US" dirty="0"/>
              <a:t>Ping, traceroute and DNS queries at 30 second intervals</a:t>
            </a:r>
          </a:p>
          <a:p>
            <a:endParaRPr lang="en-US" dirty="0"/>
          </a:p>
          <a:p>
            <a:r>
              <a:rPr lang="en-US" dirty="0"/>
              <a:t>Only running while host is running</a:t>
            </a:r>
          </a:p>
          <a:p>
            <a:pPr lvl="1"/>
            <a:r>
              <a:rPr lang="en-US" dirty="0"/>
              <a:t>Biased towards peak hours</a:t>
            </a:r>
          </a:p>
        </p:txBody>
      </p:sp>
      <p:pic>
        <p:nvPicPr>
          <p:cNvPr id="4" name="Picture 3"/>
          <p:cNvPicPr>
            <a:picLocks noChangeAspect="1"/>
          </p:cNvPicPr>
          <p:nvPr/>
        </p:nvPicPr>
        <p:blipFill>
          <a:blip r:embed="rId3"/>
          <a:stretch>
            <a:fillRect/>
          </a:stretch>
        </p:blipFill>
        <p:spPr>
          <a:xfrm>
            <a:off x="6031737" y="390715"/>
            <a:ext cx="2807463" cy="599885"/>
          </a:xfrm>
          <a:prstGeom prst="rect">
            <a:avLst/>
          </a:prstGeom>
        </p:spPr>
      </p:pic>
    </p:spTree>
    <p:extLst>
      <p:ext uri="{BB962C8B-B14F-4D97-AF65-F5344CB8AC3E}">
        <p14:creationId xmlns:p14="http://schemas.microsoft.com/office/powerpoint/2010/main" val="2650846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Datasets pros/cons</a:t>
            </a:r>
          </a:p>
        </p:txBody>
      </p:sp>
      <p:sp>
        <p:nvSpPr>
          <p:cNvPr id="3" name="Content Placeholder 2"/>
          <p:cNvSpPr>
            <a:spLocks noGrp="1"/>
          </p:cNvSpPr>
          <p:nvPr>
            <p:ph idx="1"/>
          </p:nvPr>
        </p:nvSpPr>
        <p:spPr>
          <a:xfrm>
            <a:off x="1375273" y="990600"/>
            <a:ext cx="7629831" cy="2658528"/>
          </a:xfrm>
        </p:spPr>
        <p:txBody>
          <a:bodyPr/>
          <a:lstStyle/>
          <a:p>
            <a:r>
              <a:rPr lang="en-US" dirty="0">
                <a:solidFill>
                  <a:schemeClr val="tx2"/>
                </a:solidFill>
              </a:rPr>
              <a:t>Wide coverage of the US</a:t>
            </a:r>
          </a:p>
          <a:p>
            <a:r>
              <a:rPr lang="en-US" dirty="0">
                <a:solidFill>
                  <a:schemeClr val="tx2"/>
                </a:solidFill>
              </a:rPr>
              <a:t>Detailed subscriber data (speed, tech)</a:t>
            </a:r>
          </a:p>
          <a:p>
            <a:r>
              <a:rPr lang="en-US" dirty="0">
                <a:solidFill>
                  <a:srgbClr val="C00000"/>
                </a:solidFill>
              </a:rPr>
              <a:t>Pings/packet loss aggregated hourly</a:t>
            </a:r>
          </a:p>
          <a:p>
            <a:r>
              <a:rPr lang="en-US" dirty="0">
                <a:solidFill>
                  <a:srgbClr val="C00000"/>
                </a:solidFill>
              </a:rPr>
              <a:t>Can’t analyze outages at finer granularity</a:t>
            </a:r>
          </a:p>
        </p:txBody>
      </p:sp>
      <p:grpSp>
        <p:nvGrpSpPr>
          <p:cNvPr id="4" name="Group 3">
            <a:extLst>
              <a:ext uri="{FF2B5EF4-FFF2-40B4-BE49-F238E27FC236}">
                <a16:creationId xmlns:a16="http://schemas.microsoft.com/office/drawing/2014/main" id="{A8752437-70A0-5342-B42B-9BCCA6415060}"/>
              </a:ext>
            </a:extLst>
          </p:cNvPr>
          <p:cNvGrpSpPr>
            <a:grpSpLocks noChangeAspect="1"/>
          </p:cNvGrpSpPr>
          <p:nvPr/>
        </p:nvGrpSpPr>
        <p:grpSpPr>
          <a:xfrm>
            <a:off x="138779" y="1021362"/>
            <a:ext cx="914400" cy="709325"/>
            <a:chOff x="7727449" y="3838219"/>
            <a:chExt cx="1093493" cy="786885"/>
          </a:xfrm>
        </p:grpSpPr>
        <p:pic>
          <p:nvPicPr>
            <p:cNvPr id="5" name="Picture 5">
              <a:extLst>
                <a:ext uri="{FF2B5EF4-FFF2-40B4-BE49-F238E27FC236}">
                  <a16:creationId xmlns:a16="http://schemas.microsoft.com/office/drawing/2014/main" id="{DCC8876A-5901-DE48-8E84-8216E49687A6}"/>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276561" y="3838219"/>
              <a:ext cx="544381" cy="564298"/>
            </a:xfrm>
            <a:prstGeom prst="rect">
              <a:avLst/>
            </a:prstGeom>
            <a:noFill/>
            <a:ln w="9525">
              <a:noFill/>
              <a:miter lim="800000"/>
              <a:headEnd/>
              <a:tailEnd/>
            </a:ln>
          </p:spPr>
        </p:pic>
        <p:pic>
          <p:nvPicPr>
            <p:cNvPr id="6" name="Picture 5" descr="FCC.jpg">
              <a:extLst>
                <a:ext uri="{FF2B5EF4-FFF2-40B4-BE49-F238E27FC236}">
                  <a16:creationId xmlns:a16="http://schemas.microsoft.com/office/drawing/2014/main" id="{7ACBA3DE-3453-BF46-8D97-265792B595D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7449" y="4204383"/>
              <a:ext cx="550077" cy="420721"/>
            </a:xfrm>
            <a:prstGeom prst="rect">
              <a:avLst/>
            </a:prstGeom>
          </p:spPr>
        </p:pic>
      </p:grpSp>
      <p:pic>
        <p:nvPicPr>
          <p:cNvPr id="7" name="Picture 6">
            <a:extLst>
              <a:ext uri="{FF2B5EF4-FFF2-40B4-BE49-F238E27FC236}">
                <a16:creationId xmlns:a16="http://schemas.microsoft.com/office/drawing/2014/main" id="{BA0083D9-0472-1C49-B69A-2AA27E838318}"/>
              </a:ext>
            </a:extLst>
          </p:cNvPr>
          <p:cNvPicPr>
            <a:picLocks noChangeAspect="1"/>
          </p:cNvPicPr>
          <p:nvPr/>
        </p:nvPicPr>
        <p:blipFill>
          <a:blip r:embed="rId4"/>
          <a:stretch>
            <a:fillRect/>
          </a:stretch>
        </p:blipFill>
        <p:spPr>
          <a:xfrm>
            <a:off x="110979" y="3580409"/>
            <a:ext cx="1711759" cy="365760"/>
          </a:xfrm>
          <a:prstGeom prst="rect">
            <a:avLst/>
          </a:prstGeom>
        </p:spPr>
      </p:pic>
      <p:sp>
        <p:nvSpPr>
          <p:cNvPr id="8" name="Content Placeholder 2">
            <a:extLst>
              <a:ext uri="{FF2B5EF4-FFF2-40B4-BE49-F238E27FC236}">
                <a16:creationId xmlns:a16="http://schemas.microsoft.com/office/drawing/2014/main" id="{4EC4110F-1FD9-A54E-A06C-0C06674B2A96}"/>
              </a:ext>
            </a:extLst>
          </p:cNvPr>
          <p:cNvSpPr txBox="1">
            <a:spLocks/>
          </p:cNvSpPr>
          <p:nvPr/>
        </p:nvSpPr>
        <p:spPr bwMode="auto">
          <a:xfrm>
            <a:off x="1375273" y="3853510"/>
            <a:ext cx="7768727" cy="26585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SzPct val="80000"/>
              <a:buFont typeface="Wingdings" pitchFamily="2" charset="2"/>
              <a:buBlip>
                <a:blip r:embed="rId5"/>
              </a:buBlip>
              <a:defRPr sz="2800">
                <a:solidFill>
                  <a:schemeClr val="tx1"/>
                </a:solidFill>
                <a:latin typeface="Avenir Book"/>
                <a:ea typeface="+mn-ea"/>
                <a:cs typeface="Avenir Book"/>
              </a:defRPr>
            </a:lvl1pPr>
            <a:lvl2pPr marL="742950" indent="-285750" algn="l" rtl="0" eaLnBrk="1" fontAlgn="base" hangingPunct="1">
              <a:spcBef>
                <a:spcPct val="20000"/>
              </a:spcBef>
              <a:spcAft>
                <a:spcPct val="0"/>
              </a:spcAft>
              <a:buChar char="–"/>
              <a:defRPr sz="2400">
                <a:solidFill>
                  <a:schemeClr val="tx1"/>
                </a:solidFill>
                <a:latin typeface="Avenir Book"/>
                <a:cs typeface="Avenir Book"/>
              </a:defRPr>
            </a:lvl2pPr>
            <a:lvl3pPr marL="1143000" indent="-228600" algn="l" rtl="0" eaLnBrk="1" fontAlgn="base" hangingPunct="1">
              <a:spcBef>
                <a:spcPct val="20000"/>
              </a:spcBef>
              <a:spcAft>
                <a:spcPct val="0"/>
              </a:spcAft>
              <a:buChar char="•"/>
              <a:defRPr sz="2000">
                <a:solidFill>
                  <a:schemeClr val="tx1"/>
                </a:solidFill>
                <a:latin typeface="Avenir Book"/>
                <a:cs typeface="Avenir Book"/>
              </a:defRPr>
            </a:lvl3pPr>
            <a:lvl4pPr marL="1600200" indent="-228600" algn="l" rtl="0" eaLnBrk="1" fontAlgn="base" hangingPunct="1">
              <a:spcBef>
                <a:spcPct val="20000"/>
              </a:spcBef>
              <a:spcAft>
                <a:spcPct val="0"/>
              </a:spcAft>
              <a:buChar char="–"/>
              <a:defRPr sz="2000">
                <a:solidFill>
                  <a:schemeClr val="tx1"/>
                </a:solidFill>
                <a:latin typeface="Avenir Book"/>
                <a:cs typeface="Avenir Book"/>
              </a:defRPr>
            </a:lvl4pPr>
            <a:lvl5pPr marL="2057400" indent="-228600" algn="l" rtl="0" eaLnBrk="1" fontAlgn="base" hangingPunct="1">
              <a:spcBef>
                <a:spcPct val="20000"/>
              </a:spcBef>
              <a:spcAft>
                <a:spcPct val="0"/>
              </a:spcAft>
              <a:buChar char="»"/>
              <a:defRPr sz="1600">
                <a:solidFill>
                  <a:schemeClr val="tx1"/>
                </a:solidFill>
                <a:latin typeface="Avenir Book"/>
                <a:cs typeface="Avenir Book"/>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kern="0" dirty="0">
                <a:solidFill>
                  <a:schemeClr val="tx2"/>
                </a:solidFill>
              </a:rPr>
              <a:t>Fine-grain measurement results</a:t>
            </a:r>
          </a:p>
          <a:p>
            <a:r>
              <a:rPr lang="en-US" kern="0" dirty="0">
                <a:solidFill>
                  <a:schemeClr val="tx2"/>
                </a:solidFill>
              </a:rPr>
              <a:t>Full experimental control</a:t>
            </a:r>
          </a:p>
          <a:p>
            <a:r>
              <a:rPr lang="en-US" kern="0" dirty="0">
                <a:solidFill>
                  <a:srgbClr val="C00000"/>
                </a:solidFill>
              </a:rPr>
              <a:t>Lower coverage of US</a:t>
            </a:r>
          </a:p>
          <a:p>
            <a:r>
              <a:rPr lang="en-US" kern="0" dirty="0">
                <a:solidFill>
                  <a:srgbClr val="C00000"/>
                </a:solidFill>
              </a:rPr>
              <a:t>Lacking detailed subscriber info</a:t>
            </a:r>
          </a:p>
        </p:txBody>
      </p:sp>
      <p:sp>
        <p:nvSpPr>
          <p:cNvPr id="9" name="Rectangle 8">
            <a:extLst>
              <a:ext uri="{FF2B5EF4-FFF2-40B4-BE49-F238E27FC236}">
                <a16:creationId xmlns:a16="http://schemas.microsoft.com/office/drawing/2014/main" id="{10C10D84-5D5B-0948-A165-F9588E6F0160}"/>
              </a:ext>
            </a:extLst>
          </p:cNvPr>
          <p:cNvSpPr/>
          <p:nvPr/>
        </p:nvSpPr>
        <p:spPr>
          <a:xfrm>
            <a:off x="4335397" y="3244334"/>
            <a:ext cx="473206" cy="369332"/>
          </a:xfrm>
          <a:prstGeom prst="rect">
            <a:avLst/>
          </a:prstGeom>
        </p:spPr>
        <p:txBody>
          <a:bodyPr wrap="none">
            <a:spAutoFit/>
          </a:bodyPr>
          <a:lstStyle/>
          <a:p>
            <a:r>
              <a:rPr lang="en-US" dirty="0">
                <a:solidFill>
                  <a:schemeClr val="tx2"/>
                </a:solidFill>
              </a:rPr>
              <a:t>(+)</a:t>
            </a:r>
            <a:endParaRPr lang="en-US" dirty="0"/>
          </a:p>
        </p:txBody>
      </p:sp>
    </p:spTree>
    <p:extLst>
      <p:ext uri="{BB962C8B-B14F-4D97-AF65-F5344CB8AC3E}">
        <p14:creationId xmlns:p14="http://schemas.microsoft.com/office/powerpoint/2010/main" val="14348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Impact of reliability – method</a:t>
            </a:r>
          </a:p>
        </p:txBody>
      </p:sp>
      <p:sp>
        <p:nvSpPr>
          <p:cNvPr id="3" name="Content Placeholder 2"/>
          <p:cNvSpPr>
            <a:spLocks noGrp="1"/>
          </p:cNvSpPr>
          <p:nvPr>
            <p:ph idx="1"/>
          </p:nvPr>
        </p:nvSpPr>
        <p:spPr/>
        <p:txBody>
          <a:bodyPr/>
          <a:lstStyle/>
          <a:p>
            <a:r>
              <a:rPr lang="en-US" dirty="0"/>
              <a:t>Measure users’ reactions to spontaneous network conditions</a:t>
            </a:r>
          </a:p>
          <a:p>
            <a:pPr lvl="1"/>
            <a:endParaRPr lang="en-US" dirty="0"/>
          </a:p>
          <a:p>
            <a:r>
              <a:rPr lang="en-US" dirty="0"/>
              <a:t>Use FCC/</a:t>
            </a:r>
            <a:r>
              <a:rPr lang="en-US" dirty="0" err="1"/>
              <a:t>SamKnows</a:t>
            </a:r>
            <a:r>
              <a:rPr lang="en-US" dirty="0"/>
              <a:t> dataset</a:t>
            </a:r>
          </a:p>
          <a:p>
            <a:pPr lvl="1"/>
            <a:r>
              <a:rPr lang="en-US" sz="2600" dirty="0"/>
              <a:t>Use ping and network usage data</a:t>
            </a:r>
          </a:p>
          <a:p>
            <a:endParaRPr lang="en-US" dirty="0"/>
          </a:p>
          <a:p>
            <a:r>
              <a:rPr lang="en-US" sz="2800" dirty="0"/>
              <a:t>Use network usage as a </a:t>
            </a:r>
            <a:r>
              <a:rPr lang="en-US" sz="2800" i="1" dirty="0"/>
              <a:t>proxy </a:t>
            </a:r>
            <a:r>
              <a:rPr lang="en-US" sz="2800" dirty="0"/>
              <a:t>for Quality of Experience</a:t>
            </a:r>
          </a:p>
          <a:p>
            <a:pPr lvl="1"/>
            <a:r>
              <a:rPr lang="en-US" sz="2400" i="1" dirty="0"/>
              <a:t>Assumption – If unhappy, you use the service less</a:t>
            </a:r>
          </a:p>
          <a:p>
            <a:pPr lvl="1"/>
            <a:endParaRPr lang="en-US" sz="2400" dirty="0"/>
          </a:p>
          <a:p>
            <a:endParaRPr lang="en-US" sz="2800" dirty="0"/>
          </a:p>
        </p:txBody>
      </p:sp>
      <p:grpSp>
        <p:nvGrpSpPr>
          <p:cNvPr id="4" name="Group 3"/>
          <p:cNvGrpSpPr/>
          <p:nvPr/>
        </p:nvGrpSpPr>
        <p:grpSpPr>
          <a:xfrm>
            <a:off x="6408100" y="2244954"/>
            <a:ext cx="1093493" cy="786885"/>
            <a:chOff x="7727449" y="3838219"/>
            <a:chExt cx="1093493" cy="786885"/>
          </a:xfrm>
        </p:grpSpPr>
        <p:pic>
          <p:nvPicPr>
            <p:cNvPr id="5" name="Picture 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276561" y="3838219"/>
              <a:ext cx="544381" cy="564298"/>
            </a:xfrm>
            <a:prstGeom prst="rect">
              <a:avLst/>
            </a:prstGeom>
            <a:noFill/>
            <a:ln w="9525">
              <a:noFill/>
              <a:miter lim="800000"/>
              <a:headEnd/>
              <a:tailEnd/>
            </a:ln>
          </p:spPr>
        </p:pic>
        <p:pic>
          <p:nvPicPr>
            <p:cNvPr id="6" name="Picture 5" descr="FCC.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7449" y="4204383"/>
              <a:ext cx="550077" cy="420721"/>
            </a:xfrm>
            <a:prstGeom prst="rect">
              <a:avLst/>
            </a:prstGeom>
          </p:spPr>
        </p:pic>
      </p:grpSp>
    </p:spTree>
    <p:extLst>
      <p:ext uri="{BB962C8B-B14F-4D97-AF65-F5344CB8AC3E}">
        <p14:creationId xmlns:p14="http://schemas.microsoft.com/office/powerpoint/2010/main" val="10124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quaLabTheme_New">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1_aqualab0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aqualab01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1_aqualab01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1_aqualab01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qualab01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1_aqualab01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1_aqualab01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1_aqualab01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71B79C"/>
        </a:folHlink>
      </a:clrScheme>
      <a:clrMap bg1="lt1" tx1="dk1" bg2="lt2" tx2="dk2" accent1="accent1" accent2="accent2" accent3="accent3" accent4="accent4" accent5="accent5" accent6="accent6" hlink="hlink" folHlink="folHlink"/>
    </a:extraClrScheme>
    <a:extraClrScheme>
      <a:clrScheme name="1_aqualab01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6666FF"/>
        </a:hlink>
        <a:folHlink>
          <a:srgbClr val="5BA2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34670</TotalTime>
  <Words>3112</Words>
  <Application>Microsoft Macintosh PowerPoint</Application>
  <PresentationFormat>On-screen Show (4:3)</PresentationFormat>
  <Paragraphs>346</Paragraphs>
  <Slides>30</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Avenir Book</vt:lpstr>
      <vt:lpstr>Avenir Next Ultra Light</vt:lpstr>
      <vt:lpstr>Avenir Oblique</vt:lpstr>
      <vt:lpstr>Avenir Roman</vt:lpstr>
      <vt:lpstr>Calibri</vt:lpstr>
      <vt:lpstr>Consolas</vt:lpstr>
      <vt:lpstr>Tahoma</vt:lpstr>
      <vt:lpstr>Wingdings</vt:lpstr>
      <vt:lpstr>AquaLabTheme_New</vt:lpstr>
      <vt:lpstr>Characterizing and Improving the Reliability of Broadband Internet Access</vt:lpstr>
      <vt:lpstr>The growth of broadband </vt:lpstr>
      <vt:lpstr>The importance of being connected</vt:lpstr>
      <vt:lpstr>PowerPoint Presentation</vt:lpstr>
      <vt:lpstr>Broadband reliability – Key questions</vt:lpstr>
      <vt:lpstr>Dataset (1/2) – FCC/SamKnows</vt:lpstr>
      <vt:lpstr>Dataset (2/2) - Namehelp</vt:lpstr>
      <vt:lpstr>Datasets pros/cons</vt:lpstr>
      <vt:lpstr>Impact of reliability – method</vt:lpstr>
      <vt:lpstr>Frequent high loss &amp; usage</vt:lpstr>
      <vt:lpstr>Characterizing reliability</vt:lpstr>
      <vt:lpstr>What is a failure?</vt:lpstr>
      <vt:lpstr>Effect of… </vt:lpstr>
      <vt:lpstr>ISP and reliability</vt:lpstr>
      <vt:lpstr>Access technology</vt:lpstr>
      <vt:lpstr>Technology, service tier and reliability</vt:lpstr>
      <vt:lpstr>Longitudinal trends</vt:lpstr>
      <vt:lpstr>Improving reliability</vt:lpstr>
      <vt:lpstr>End-system “multihoming”</vt:lpstr>
      <vt:lpstr>End-system multihoming</vt:lpstr>
      <vt:lpstr>Summary and open issues</vt:lpstr>
      <vt:lpstr>PowerPoint Presentation</vt:lpstr>
      <vt:lpstr>Adjusting window sizes</vt:lpstr>
      <vt:lpstr>Characterizing reliability</vt:lpstr>
      <vt:lpstr>Access technology and reliability</vt:lpstr>
      <vt:lpstr>Longitudinal trends</vt:lpstr>
      <vt:lpstr>Broader context – demographics</vt:lpstr>
      <vt:lpstr>Broader context – DNS reliability</vt:lpstr>
      <vt:lpstr>Broader context – DNS reliability</vt:lpstr>
      <vt:lpstr>Where do reliability issues occur?</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Bischof</dc:creator>
  <cp:lastModifiedBy>Zachary Bischof</cp:lastModifiedBy>
  <cp:revision>1266</cp:revision>
  <cp:lastPrinted>2018-01-17T04:03:37Z</cp:lastPrinted>
  <dcterms:created xsi:type="dcterms:W3CDTF">2014-10-14T19:42:33Z</dcterms:created>
  <dcterms:modified xsi:type="dcterms:W3CDTF">2018-09-21T19:45:23Z</dcterms:modified>
</cp:coreProperties>
</file>